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27"/>
  </p:notesMasterIdLst>
  <p:sldIdLst>
    <p:sldId id="282" r:id="rId2"/>
    <p:sldId id="283" r:id="rId3"/>
    <p:sldId id="286" r:id="rId4"/>
    <p:sldId id="287" r:id="rId5"/>
    <p:sldId id="288" r:id="rId6"/>
    <p:sldId id="289" r:id="rId7"/>
    <p:sldId id="290" r:id="rId8"/>
    <p:sldId id="260" r:id="rId9"/>
    <p:sldId id="261" r:id="rId10"/>
    <p:sldId id="262" r:id="rId11"/>
    <p:sldId id="263" r:id="rId12"/>
    <p:sldId id="264" r:id="rId13"/>
    <p:sldId id="276" r:id="rId14"/>
    <p:sldId id="277" r:id="rId15"/>
    <p:sldId id="265" r:id="rId16"/>
    <p:sldId id="266" r:id="rId17"/>
    <p:sldId id="292" r:id="rId18"/>
    <p:sldId id="294" r:id="rId19"/>
    <p:sldId id="267" r:id="rId20"/>
    <p:sldId id="268" r:id="rId21"/>
    <p:sldId id="269" r:id="rId22"/>
    <p:sldId id="279" r:id="rId23"/>
    <p:sldId id="270" r:id="rId24"/>
    <p:sldId id="293" r:id="rId25"/>
    <p:sldId id="291" r:id="rId2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0" d="100"/>
          <a:sy n="100" d="100"/>
        </p:scale>
        <p:origin x="7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B8807E1-0067-4F03-81C5-4EF82A739445}" type="datetimeFigureOut">
              <a:rPr lang="fa-IR" smtClean="0"/>
              <a:pPr/>
              <a:t>13/06/1438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5A39441-2C90-430A-B094-A329EDF8693C}"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5E3FAC9-E3B7-4DEB-B2B4-DC5EDAC51F26}" type="datetime8">
              <a:rPr lang="fa-IR"/>
              <a:pPr/>
              <a:t>11 مارس 17</a:t>
            </a:fld>
            <a:endParaRPr lang="fa-IR"/>
          </a:p>
        </p:txBody>
      </p:sp>
      <p:sp>
        <p:nvSpPr>
          <p:cNvPr id="40963" name="Footer Placeholder 5"/>
          <p:cNvSpPr>
            <a:spLocks noGrp="1"/>
          </p:cNvSpPr>
          <p:nvPr>
            <p:ph type="ftr" sz="quarter" idx="4"/>
          </p:nvPr>
        </p:nvSpPr>
        <p:spPr bwMode="auto">
          <a:noFill/>
          <a:ln>
            <a:miter lim="800000"/>
            <a:headEnd/>
            <a:tailEnd/>
          </a:ln>
        </p:spPr>
        <p:txBody>
          <a:bodyPr/>
          <a:lstStyle/>
          <a:p>
            <a:r>
              <a:rPr lang="en-US"/>
              <a:t>1-37</a:t>
            </a:r>
            <a:endParaRPr lang="fa-IR"/>
          </a:p>
        </p:txBody>
      </p:sp>
      <p:sp>
        <p:nvSpPr>
          <p:cNvPr id="4096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020898-07A9-4390-8C29-842366894FCD}" type="slidenum">
              <a:rPr lang="fa-IR" smtClean="0"/>
              <a:pPr/>
              <a:t>2</a:t>
            </a:fld>
            <a:endParaRPr lang="fa-IR" smtClean="0"/>
          </a:p>
        </p:txBody>
      </p:sp>
      <p:sp>
        <p:nvSpPr>
          <p:cNvPr id="4096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fld id="{28C47494-2081-41F2-9E7F-629F82ABB9FC}" type="slidenum">
              <a:rPr lang="ar-SA" altLang="en-US" b="0" u="none">
                <a:latin typeface="Times New Roman" pitchFamily="18" charset="0"/>
              </a:rPr>
              <a:pPr algn="l"/>
              <a:t>2</a:t>
            </a:fld>
            <a:endParaRPr lang="en-US" altLang="en-US" b="0" u="none">
              <a:latin typeface="Times New Roman" pitchFamily="18" charset="0"/>
              <a:cs typeface="Arial" pitchFamily="34" charset="0"/>
            </a:endParaRPr>
          </a:p>
        </p:txBody>
      </p:sp>
      <p:sp>
        <p:nvSpPr>
          <p:cNvPr id="4096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0967"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5A39441-2C90-430A-B094-A329EDF8693C}" type="slidenum">
              <a:rPr lang="fa-IR" smtClean="0"/>
              <a:pPr/>
              <a:t>11</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55D4DFD2-37B2-44EF-B68A-AC659C8F0B84}" type="slidenum">
              <a:rPr lang="ar-SA"/>
              <a:pPr/>
              <a:t>25</a:t>
            </a:fld>
            <a:endParaRPr lang="en-US"/>
          </a:p>
        </p:txBody>
      </p:sp>
      <p:sp>
        <p:nvSpPr>
          <p:cNvPr id="234498" name="Date Placeholder 2"/>
          <p:cNvSpPr txBox="1">
            <a:spLocks noGrp="1"/>
          </p:cNvSpPr>
          <p:nvPr/>
        </p:nvSpPr>
        <p:spPr bwMode="auto">
          <a:xfrm>
            <a:off x="1588" y="0"/>
            <a:ext cx="2971800" cy="457200"/>
          </a:xfrm>
          <a:prstGeom prst="rect">
            <a:avLst/>
          </a:prstGeom>
          <a:noFill/>
          <a:ln w="9525">
            <a:noFill/>
            <a:miter lim="800000"/>
            <a:headEnd/>
            <a:tailEnd/>
          </a:ln>
        </p:spPr>
        <p:txBody>
          <a:bodyPr/>
          <a:lstStyle/>
          <a:p>
            <a:pPr algn="l" rtl="0" eaLnBrk="0" hangingPunct="0"/>
            <a:fld id="{7CC4A98F-56AE-42EE-96F8-BF7EDCDF51B7}" type="datetime8">
              <a:rPr lang="fa-IR" sz="1200">
                <a:latin typeface="Times New Roman" pitchFamily="18" charset="0"/>
              </a:rPr>
              <a:pPr algn="l" rtl="0" eaLnBrk="0" hangingPunct="0"/>
              <a:t>11 مارس 17</a:t>
            </a:fld>
            <a:endParaRPr lang="fa-IR" sz="1200">
              <a:latin typeface="Times New Roman" pitchFamily="18" charset="0"/>
            </a:endParaRPr>
          </a:p>
        </p:txBody>
      </p:sp>
      <p:sp>
        <p:nvSpPr>
          <p:cNvPr id="234499" name="Footer Placeholder 5"/>
          <p:cNvSpPr txBox="1">
            <a:spLocks noGrp="1"/>
          </p:cNvSpPr>
          <p:nvPr/>
        </p:nvSpPr>
        <p:spPr bwMode="auto">
          <a:xfrm>
            <a:off x="3886200" y="8685213"/>
            <a:ext cx="2971800" cy="457200"/>
          </a:xfrm>
          <a:prstGeom prst="rect">
            <a:avLst/>
          </a:prstGeom>
          <a:noFill/>
          <a:ln w="9525">
            <a:noFill/>
            <a:miter lim="800000"/>
            <a:headEnd/>
            <a:tailEnd/>
          </a:ln>
        </p:spPr>
        <p:txBody>
          <a:bodyPr anchor="b"/>
          <a:lstStyle/>
          <a:p>
            <a:pPr rtl="0" eaLnBrk="0" hangingPunct="0"/>
            <a:r>
              <a:rPr lang="en-US" sz="1200">
                <a:latin typeface="Times New Roman" pitchFamily="18" charset="0"/>
              </a:rPr>
              <a:t>1-37</a:t>
            </a:r>
            <a:endParaRPr lang="fa-IR" sz="1200">
              <a:latin typeface="Times New Roman" pitchFamily="18" charset="0"/>
            </a:endParaRPr>
          </a:p>
        </p:txBody>
      </p:sp>
      <p:sp>
        <p:nvSpPr>
          <p:cNvPr id="234500" name="Slide Number Placeholder 6"/>
          <p:cNvSpPr txBox="1">
            <a:spLocks noGrp="1"/>
          </p:cNvSpPr>
          <p:nvPr/>
        </p:nvSpPr>
        <p:spPr bwMode="auto">
          <a:xfrm>
            <a:off x="1588" y="8685213"/>
            <a:ext cx="2971800" cy="457200"/>
          </a:xfrm>
          <a:prstGeom prst="rect">
            <a:avLst/>
          </a:prstGeom>
          <a:noFill/>
          <a:ln w="9525">
            <a:noFill/>
            <a:miter lim="800000"/>
            <a:headEnd/>
            <a:tailEnd/>
          </a:ln>
        </p:spPr>
        <p:txBody>
          <a:bodyPr anchor="b"/>
          <a:lstStyle/>
          <a:p>
            <a:pPr algn="l" rtl="0" eaLnBrk="0" hangingPunct="0"/>
            <a:fld id="{48B01035-5B40-4E38-B065-9A658BAAB507}" type="slidenum">
              <a:rPr lang="ar-SA" sz="1200">
                <a:latin typeface="Times New Roman" pitchFamily="18" charset="0"/>
              </a:rPr>
              <a:pPr algn="l" rtl="0" eaLnBrk="0" hangingPunct="0"/>
              <a:t>25</a:t>
            </a:fld>
            <a:endParaRPr lang="fa-IR" sz="1200">
              <a:latin typeface="Times New Roman" pitchFamily="18" charset="0"/>
            </a:endParaRPr>
          </a:p>
        </p:txBody>
      </p:sp>
      <p:sp>
        <p:nvSpPr>
          <p:cNvPr id="234501" name="Rectangle 2"/>
          <p:cNvSpPr>
            <a:spLocks noGrp="1" noRot="1" noChangeAspect="1" noTextEdit="1"/>
          </p:cNvSpPr>
          <p:nvPr>
            <p:ph type="sldImg"/>
          </p:nvPr>
        </p:nvSpPr>
        <p:spPr>
          <a:ln/>
        </p:spPr>
      </p:sp>
      <p:sp>
        <p:nvSpPr>
          <p:cNvPr id="234502" name="Rectangle 3"/>
          <p:cNvSpPr>
            <a:spLocks noGrp="1"/>
          </p:cNvSpPr>
          <p:nvPr>
            <p:ph type="body" idx="1"/>
          </p:nvPr>
        </p:nvSpPr>
        <p:spPr/>
        <p:txBody>
          <a:bodyPr/>
          <a:lstStyle/>
          <a:p>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76E118D-B099-464F-8294-AE447F491B91}" type="datetime8">
              <a:rPr lang="fa-IR" smtClean="0"/>
              <a:pPr/>
              <a:t>11 مارس 17</a:t>
            </a:fld>
            <a:endParaRPr lang="fa-I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fa-I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158B530-A81A-44DC-9C98-2C7DEFA472B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669B21-BD8F-4EC4-85C2-D852A5D3DFBF}" type="datetime8">
              <a:rPr lang="fa-IR" smtClean="0"/>
              <a:pPr/>
              <a:t>11 مارس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158B530-A81A-44DC-9C98-2C7DEFA472B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D16689-B875-4FBB-957D-8B4E35A455ED}" type="datetime8">
              <a:rPr lang="fa-IR" smtClean="0"/>
              <a:pPr/>
              <a:t>11 مارس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158B530-A81A-44DC-9C98-2C7DEFA472B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8A4EE99-9051-419C-A600-39B9160C1EF1}" type="datetime8">
              <a:rPr lang="fa-IR" smtClean="0"/>
              <a:pPr/>
              <a:t>11 مارس 17</a:t>
            </a:fld>
            <a:endParaRPr lang="fa-IR"/>
          </a:p>
        </p:txBody>
      </p:sp>
      <p:sp>
        <p:nvSpPr>
          <p:cNvPr id="5" name="Footer Placeholder 4"/>
          <p:cNvSpPr>
            <a:spLocks noGrp="1"/>
          </p:cNvSpPr>
          <p:nvPr>
            <p:ph type="ftr" sz="quarter" idx="11"/>
          </p:nvPr>
        </p:nvSpPr>
        <p:spPr>
          <a:xfrm>
            <a:off x="457200" y="6480969"/>
            <a:ext cx="4260056" cy="300831"/>
          </a:xfrm>
        </p:spPr>
        <p:txBody>
          <a:bodyPr/>
          <a:lstStyle/>
          <a:p>
            <a:endParaRPr lang="fa-IR"/>
          </a:p>
        </p:txBody>
      </p:sp>
      <p:sp>
        <p:nvSpPr>
          <p:cNvPr id="6" name="Slide Number Placeholder 5"/>
          <p:cNvSpPr>
            <a:spLocks noGrp="1"/>
          </p:cNvSpPr>
          <p:nvPr>
            <p:ph type="sldNum" sz="quarter" idx="12"/>
          </p:nvPr>
        </p:nvSpPr>
        <p:spPr/>
        <p:txBody>
          <a:bodyPr/>
          <a:lstStyle/>
          <a:p>
            <a:fld id="{1158B530-A81A-44DC-9C98-2C7DEFA472B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1B474CA-18CB-436B-A121-F0C94DC255EC}" type="datetime8">
              <a:rPr lang="fa-IR" smtClean="0"/>
              <a:pPr/>
              <a:t>11 مارس 17</a:t>
            </a:fld>
            <a:endParaRPr lang="fa-IR"/>
          </a:p>
        </p:txBody>
      </p:sp>
      <p:sp>
        <p:nvSpPr>
          <p:cNvPr id="5" name="Footer Placeholder 4"/>
          <p:cNvSpPr>
            <a:spLocks noGrp="1"/>
          </p:cNvSpPr>
          <p:nvPr>
            <p:ph type="ftr" sz="quarter" idx="11"/>
          </p:nvPr>
        </p:nvSpPr>
        <p:spPr>
          <a:xfrm>
            <a:off x="2619376" y="6480969"/>
            <a:ext cx="4260056" cy="300831"/>
          </a:xfrm>
        </p:spPr>
        <p:txBody>
          <a:bodyPr/>
          <a:lstStyle/>
          <a:p>
            <a:endParaRPr lang="fa-IR"/>
          </a:p>
        </p:txBody>
      </p:sp>
      <p:sp>
        <p:nvSpPr>
          <p:cNvPr id="6" name="Slide Number Placeholder 5"/>
          <p:cNvSpPr>
            <a:spLocks noGrp="1"/>
          </p:cNvSpPr>
          <p:nvPr>
            <p:ph type="sldNum" sz="quarter" idx="12"/>
          </p:nvPr>
        </p:nvSpPr>
        <p:spPr>
          <a:xfrm>
            <a:off x="8451056" y="809624"/>
            <a:ext cx="502920" cy="300831"/>
          </a:xfrm>
        </p:spPr>
        <p:txBody>
          <a:bodyPr/>
          <a:lstStyle/>
          <a:p>
            <a:fld id="{1158B530-A81A-44DC-9C98-2C7DEFA472B7}" type="slidenum">
              <a:rPr lang="fa-IR" smtClean="0"/>
              <a:pPr/>
              <a:t>‹#›</a:t>
            </a:fld>
            <a:endParaRPr lang="fa-I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C932BD3-36EA-4AC3-A547-E0670FB22454}" type="datetime8">
              <a:rPr lang="fa-IR" smtClean="0"/>
              <a:pPr/>
              <a:t>11 مارس 17</a:t>
            </a:fld>
            <a:endParaRPr lang="fa-IR"/>
          </a:p>
        </p:txBody>
      </p:sp>
      <p:sp>
        <p:nvSpPr>
          <p:cNvPr id="6" name="Footer Placeholder 5"/>
          <p:cNvSpPr>
            <a:spLocks noGrp="1"/>
          </p:cNvSpPr>
          <p:nvPr>
            <p:ph type="ftr" sz="quarter" idx="11"/>
          </p:nvPr>
        </p:nvSpPr>
        <p:spPr>
          <a:xfrm>
            <a:off x="457200" y="6480969"/>
            <a:ext cx="4260056" cy="301752"/>
          </a:xfrm>
        </p:spPr>
        <p:txBody>
          <a:bodyPr/>
          <a:lstStyle/>
          <a:p>
            <a:endParaRPr lang="fa-IR"/>
          </a:p>
        </p:txBody>
      </p:sp>
      <p:sp>
        <p:nvSpPr>
          <p:cNvPr id="7" name="Slide Number Placeholder 6"/>
          <p:cNvSpPr>
            <a:spLocks noGrp="1"/>
          </p:cNvSpPr>
          <p:nvPr>
            <p:ph type="sldNum" sz="quarter" idx="12"/>
          </p:nvPr>
        </p:nvSpPr>
        <p:spPr>
          <a:xfrm>
            <a:off x="7589520" y="6480969"/>
            <a:ext cx="502920" cy="301752"/>
          </a:xfrm>
        </p:spPr>
        <p:txBody>
          <a:bodyPr/>
          <a:lstStyle/>
          <a:p>
            <a:fld id="{1158B530-A81A-44DC-9C98-2C7DEFA472B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25A9873-5612-44BF-996B-BD0662918402}" type="datetime8">
              <a:rPr lang="fa-IR" smtClean="0"/>
              <a:pPr/>
              <a:t>11 مارس 17</a:t>
            </a:fld>
            <a:endParaRPr lang="fa-IR"/>
          </a:p>
        </p:txBody>
      </p:sp>
      <p:sp>
        <p:nvSpPr>
          <p:cNvPr id="8" name="Footer Placeholder 7"/>
          <p:cNvSpPr>
            <a:spLocks noGrp="1"/>
          </p:cNvSpPr>
          <p:nvPr>
            <p:ph type="ftr" sz="quarter" idx="11"/>
          </p:nvPr>
        </p:nvSpPr>
        <p:spPr>
          <a:xfrm>
            <a:off x="457200" y="6480969"/>
            <a:ext cx="4261104" cy="301752"/>
          </a:xfrm>
        </p:spPr>
        <p:txBody>
          <a:bodyPr/>
          <a:lstStyle/>
          <a:p>
            <a:endParaRPr lang="fa-I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158B530-A81A-44DC-9C98-2C7DEFA472B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8AEF80-AE8E-4E12-A2E3-D61EE50CE3AC}" type="datetime8">
              <a:rPr lang="fa-IR" smtClean="0"/>
              <a:pPr/>
              <a:t>11 مارس 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158B530-A81A-44DC-9C98-2C7DEFA472B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D2A3B8F-9308-4A55-9FA6-C13A240EBDF6}" type="datetime8">
              <a:rPr lang="fa-IR" smtClean="0"/>
              <a:pPr/>
              <a:t>11 مارس 17</a:t>
            </a:fld>
            <a:endParaRPr lang="fa-IR"/>
          </a:p>
        </p:txBody>
      </p:sp>
      <p:sp>
        <p:nvSpPr>
          <p:cNvPr id="3" name="Footer Placeholder 2"/>
          <p:cNvSpPr>
            <a:spLocks noGrp="1"/>
          </p:cNvSpPr>
          <p:nvPr>
            <p:ph type="ftr" sz="quarter" idx="11"/>
          </p:nvPr>
        </p:nvSpPr>
        <p:spPr>
          <a:xfrm>
            <a:off x="457200" y="6481890"/>
            <a:ext cx="4260056" cy="300831"/>
          </a:xfrm>
        </p:spPr>
        <p:txBody>
          <a:bodyPr/>
          <a:lstStyle/>
          <a:p>
            <a:endParaRPr lang="fa-IR"/>
          </a:p>
        </p:txBody>
      </p:sp>
      <p:sp>
        <p:nvSpPr>
          <p:cNvPr id="4" name="Slide Number Placeholder 3"/>
          <p:cNvSpPr>
            <a:spLocks noGrp="1"/>
          </p:cNvSpPr>
          <p:nvPr>
            <p:ph type="sldNum" sz="quarter" idx="12"/>
          </p:nvPr>
        </p:nvSpPr>
        <p:spPr>
          <a:xfrm>
            <a:off x="7589520" y="6480969"/>
            <a:ext cx="502920" cy="301752"/>
          </a:xfrm>
        </p:spPr>
        <p:txBody>
          <a:bodyPr/>
          <a:lstStyle/>
          <a:p>
            <a:fld id="{1158B530-A81A-44DC-9C98-2C7DEFA472B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DFC0F70-55EA-4185-A5D8-5C2B49A924AD}" type="datetime8">
              <a:rPr lang="fa-IR" smtClean="0"/>
              <a:pPr/>
              <a:t>11 مارس 17</a:t>
            </a:fld>
            <a:endParaRPr lang="fa-I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fa-I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158B530-A81A-44DC-9C98-2C7DEFA472B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1A9AA77-92B0-43C7-8C98-62DC8298E04E}" type="datetime8">
              <a:rPr lang="fa-IR" smtClean="0"/>
              <a:pPr/>
              <a:t>11 مارس 17</a:t>
            </a:fld>
            <a:endParaRPr lang="fa-I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fa-I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158B530-A81A-44DC-9C98-2C7DEFA472B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C55F62F-E75E-43C6-9E20-53912660DB56}" type="datetime8">
              <a:rPr lang="fa-IR" smtClean="0"/>
              <a:pPr/>
              <a:t>11 مارس 17</a:t>
            </a:fld>
            <a:endParaRPr lang="fa-I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a-I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158B530-A81A-44DC-9C98-2C7DEFA472B7}"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endParaRPr lang="fa-IR" dirty="0" smtClean="0"/>
          </a:p>
        </p:txBody>
      </p:sp>
      <p:sp>
        <p:nvSpPr>
          <p:cNvPr id="2051" name="Rectangle 3"/>
          <p:cNvSpPr>
            <a:spLocks noGrp="1" noChangeArrowheads="1"/>
          </p:cNvSpPr>
          <p:nvPr>
            <p:ph idx="1"/>
          </p:nvPr>
        </p:nvSpPr>
        <p:spPr/>
        <p:txBody>
          <a:bodyPr/>
          <a:lstStyle/>
          <a:p>
            <a:endParaRPr lang="fa-IR" smtClean="0"/>
          </a:p>
        </p:txBody>
      </p:sp>
      <p:sp>
        <p:nvSpPr>
          <p:cNvPr id="6" name="Slide Number Placeholder 5"/>
          <p:cNvSpPr>
            <a:spLocks noGrp="1"/>
          </p:cNvSpPr>
          <p:nvPr>
            <p:ph type="sldNum" sz="quarter" idx="12"/>
          </p:nvPr>
        </p:nvSpPr>
        <p:spPr/>
        <p:txBody>
          <a:bodyPr/>
          <a:lstStyle/>
          <a:p>
            <a:pPr>
              <a:defRPr/>
            </a:pPr>
            <a:fld id="{67E74BA5-2B24-4C77-B2EC-346647B3C07D}" type="slidenum">
              <a:rPr lang="ar-SA" altLang="en-US"/>
              <a:pPr>
                <a:defRPr/>
              </a:pPr>
              <a:t>1</a:t>
            </a:fld>
            <a:endParaRPr lang="en-US" altLang="en-US"/>
          </a:p>
        </p:txBody>
      </p:sp>
      <p:pic>
        <p:nvPicPr>
          <p:cNvPr id="2052" name="Picture 4" descr="6tzzg3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85728"/>
            <a:ext cx="10044154" cy="1399032"/>
          </a:xfrm>
        </p:spPr>
        <p:txBody>
          <a:bodyPr>
            <a:normAutofit/>
          </a:bodyPr>
          <a:lstStyle/>
          <a:p>
            <a:r>
              <a:rPr lang="fa-IR" b="1" dirty="0">
                <a:solidFill>
                  <a:srgbClr val="00B0F0"/>
                </a:solidFill>
              </a:rPr>
              <a:t>سیستم های تماس </a:t>
            </a:r>
            <a:r>
              <a:rPr lang="fa-IR" b="1" dirty="0" smtClean="0">
                <a:solidFill>
                  <a:srgbClr val="00B0F0"/>
                </a:solidFill>
              </a:rPr>
              <a:t>گاز- مایع</a:t>
            </a:r>
            <a:r>
              <a:rPr lang="fa-IR" b="1" dirty="0">
                <a:solidFill>
                  <a:srgbClr val="00B0F0"/>
                </a:solidFill>
              </a:rPr>
              <a:t>:</a:t>
            </a:r>
            <a:r>
              <a:rPr lang="en-US" b="1" dirty="0">
                <a:solidFill>
                  <a:srgbClr val="00B0F0"/>
                </a:solidFill>
              </a:rPr>
              <a:t/>
            </a:r>
            <a:br>
              <a:rPr lang="en-US" b="1" dirty="0">
                <a:solidFill>
                  <a:srgbClr val="00B0F0"/>
                </a:solidFill>
              </a:rPr>
            </a:br>
            <a:endParaRPr lang="fa-IR" b="1" dirty="0">
              <a:solidFill>
                <a:srgbClr val="00B0F0"/>
              </a:solidFill>
            </a:endParaRPr>
          </a:p>
        </p:txBody>
      </p:sp>
      <p:sp>
        <p:nvSpPr>
          <p:cNvPr id="3" name="Content Placeholder 2"/>
          <p:cNvSpPr>
            <a:spLocks noGrp="1"/>
          </p:cNvSpPr>
          <p:nvPr>
            <p:ph idx="1"/>
          </p:nvPr>
        </p:nvSpPr>
        <p:spPr>
          <a:xfrm>
            <a:off x="285721" y="1214423"/>
            <a:ext cx="8643999" cy="5286412"/>
          </a:xfrm>
        </p:spPr>
        <p:txBody>
          <a:bodyPr>
            <a:normAutofit fontScale="92500" lnSpcReduction="20000"/>
          </a:bodyPr>
          <a:lstStyle/>
          <a:p>
            <a:pPr algn="just">
              <a:buNone/>
            </a:pPr>
            <a:r>
              <a:rPr lang="fa-IR" sz="3600" dirty="0" smtClean="0"/>
              <a:t>   سیستم </a:t>
            </a:r>
            <a:r>
              <a:rPr lang="fa-IR" sz="3600" dirty="0"/>
              <a:t>های تماس گاز-مایع برای ایجاد تعادل برای ایجاد تعادل در مخلوط گاز وآب باسرعت هر چه بیشتر جهت گاز زدایی وفراهم نمودن اکسیژن فوق اشباع به منظوراکسیداسیون طراحی می شوند.این اهداف را می توان با پخش آب در داخل هوا یا برعکس تحقق بخشید.</a:t>
            </a:r>
            <a:endParaRPr lang="en-US" sz="3600" dirty="0"/>
          </a:p>
          <a:p>
            <a:pPr>
              <a:buNone/>
            </a:pPr>
            <a:r>
              <a:rPr lang="fa-IR" sz="3600" dirty="0" smtClean="0"/>
              <a:t>   هنگامی  که   آب  در داخل  هوا   پخش  می شودچنان که در شکل   نشان داده شده است باحداقل کردن اندازه  قطره  سطح تماس  میان گاز و مایع در حجم  معینی از آب   افزایش  می یابد.</a:t>
            </a:r>
            <a:endParaRPr lang="en-US" sz="3600" dirty="0" smtClean="0"/>
          </a:p>
          <a:p>
            <a:endParaRPr lang="fa-IR" sz="3600" dirty="0"/>
          </a:p>
        </p:txBody>
      </p:sp>
      <p:sp>
        <p:nvSpPr>
          <p:cNvPr id="4" name="Slide Number Placeholder 3"/>
          <p:cNvSpPr>
            <a:spLocks noGrp="1"/>
          </p:cNvSpPr>
          <p:nvPr>
            <p:ph type="sldNum" sz="quarter" idx="12"/>
          </p:nvPr>
        </p:nvSpPr>
        <p:spPr>
          <a:xfrm>
            <a:off x="8215338" y="6286520"/>
            <a:ext cx="502920" cy="301752"/>
          </a:xfrm>
        </p:spPr>
        <p:txBody>
          <a:bodyPr/>
          <a:lstStyle/>
          <a:p>
            <a:fld id="{1158B530-A81A-44DC-9C98-2C7DEFA472B7}" type="slidenum">
              <a:rPr lang="fa-IR" sz="2000" smtClean="0"/>
              <a:pPr/>
              <a:t>10</a:t>
            </a:fld>
            <a:endParaRPr lang="fa-I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1" y="-1785973"/>
            <a:ext cx="8643999" cy="4429156"/>
          </a:xfrm>
        </p:spPr>
        <p:txBody>
          <a:bodyPr>
            <a:normAutofit fontScale="70000" lnSpcReduction="20000"/>
          </a:bodyPr>
          <a:lstStyle/>
          <a:p>
            <a:pPr>
              <a:buNone/>
            </a:pPr>
            <a:endParaRPr lang="fa-IR" dirty="0" smtClean="0"/>
          </a:p>
          <a:p>
            <a:pPr>
              <a:buNone/>
            </a:pPr>
            <a:endParaRPr lang="fa-IR" dirty="0" smtClean="0"/>
          </a:p>
          <a:p>
            <a:pPr>
              <a:buNone/>
            </a:pPr>
            <a:endParaRPr lang="fa-IR" dirty="0" smtClean="0"/>
          </a:p>
          <a:p>
            <a:pPr>
              <a:buNone/>
            </a:pPr>
            <a:endParaRPr lang="fa-IR" dirty="0" smtClean="0"/>
          </a:p>
          <a:p>
            <a:pPr>
              <a:buNone/>
            </a:pPr>
            <a:endParaRPr lang="fa-IR" dirty="0" smtClean="0"/>
          </a:p>
          <a:p>
            <a:pPr>
              <a:buNone/>
            </a:pPr>
            <a:endParaRPr lang="fa-IR" dirty="0" smtClean="0"/>
          </a:p>
          <a:p>
            <a:pPr>
              <a:buNone/>
            </a:pPr>
            <a:endParaRPr lang="en-US" dirty="0"/>
          </a:p>
          <a:p>
            <a:pPr algn="just">
              <a:buNone/>
            </a:pPr>
            <a:r>
              <a:rPr lang="fa-IR" sz="3600" dirty="0" smtClean="0"/>
              <a:t>   این </a:t>
            </a:r>
            <a:r>
              <a:rPr lang="fa-IR" sz="3600" dirty="0"/>
              <a:t>نکته موجب زیادتر شدن سرعت دفع برای محلولهای فوق </a:t>
            </a:r>
            <a:r>
              <a:rPr lang="fa-IR" sz="3600" dirty="0" smtClean="0"/>
              <a:t>اشباع </a:t>
            </a:r>
            <a:r>
              <a:rPr lang="fa-IR" sz="3600" dirty="0" smtClean="0">
                <a:solidFill>
                  <a:srgbClr val="00B0F0"/>
                </a:solidFill>
              </a:rPr>
              <a:t>(شکل الف)</a:t>
            </a:r>
            <a:r>
              <a:rPr lang="fa-IR" sz="3600" dirty="0" smtClean="0"/>
              <a:t>و </a:t>
            </a:r>
            <a:r>
              <a:rPr lang="fa-IR" sz="3600" dirty="0"/>
              <a:t>یا افزایش سرعت جذب برای محلولهای زیر اشباع </a:t>
            </a:r>
            <a:r>
              <a:rPr lang="fa-IR" sz="3600" dirty="0" smtClean="0">
                <a:solidFill>
                  <a:srgbClr val="00B0F0"/>
                </a:solidFill>
              </a:rPr>
              <a:t>(شکل ب)</a:t>
            </a:r>
            <a:r>
              <a:rPr lang="fa-IR" sz="3600" dirty="0" smtClean="0"/>
              <a:t>میگردد.به </a:t>
            </a:r>
            <a:r>
              <a:rPr lang="fa-IR" sz="3600" dirty="0"/>
              <a:t>طورکلی این موضوع بیشتربرای دفع گازها سودمند است تا جذب اکسیژن.اگرچه جذب اکسیژن برای مایعات اشباع نشده قابل انجام است.</a:t>
            </a:r>
            <a:endParaRPr lang="en-US" sz="3600" dirty="0"/>
          </a:p>
          <a:p>
            <a:endParaRPr lang="fa-IR" sz="3600" dirty="0"/>
          </a:p>
        </p:txBody>
      </p:sp>
      <p:pic>
        <p:nvPicPr>
          <p:cNvPr id="1028" name="Picture 4"/>
          <p:cNvPicPr>
            <a:picLocks noChangeAspect="1" noChangeArrowheads="1"/>
          </p:cNvPicPr>
          <p:nvPr/>
        </p:nvPicPr>
        <p:blipFill>
          <a:blip r:embed="rId3"/>
          <a:srcRect/>
          <a:stretch>
            <a:fillRect/>
          </a:stretch>
        </p:blipFill>
        <p:spPr bwMode="auto">
          <a:xfrm>
            <a:off x="428596" y="2143116"/>
            <a:ext cx="8143932" cy="4429156"/>
          </a:xfrm>
          <a:prstGeom prst="rect">
            <a:avLst/>
          </a:prstGeom>
          <a:noFill/>
          <a:ln w="9525">
            <a:noFill/>
            <a:miter lim="800000"/>
            <a:headEnd/>
            <a:tailEnd/>
          </a:ln>
          <a:effectLst/>
        </p:spPr>
      </p:pic>
      <p:sp>
        <p:nvSpPr>
          <p:cNvPr id="8" name="Slide Number Placeholder 7"/>
          <p:cNvSpPr>
            <a:spLocks noGrp="1"/>
          </p:cNvSpPr>
          <p:nvPr>
            <p:ph type="sldNum" sz="quarter" idx="12"/>
          </p:nvPr>
        </p:nvSpPr>
        <p:spPr>
          <a:xfrm>
            <a:off x="8641080" y="6556248"/>
            <a:ext cx="502920" cy="301752"/>
          </a:xfrm>
        </p:spPr>
        <p:txBody>
          <a:bodyPr/>
          <a:lstStyle/>
          <a:p>
            <a:fld id="{1158B530-A81A-44DC-9C98-2C7DEFA472B7}" type="slidenum">
              <a:rPr lang="fa-IR" sz="2000" smtClean="0"/>
              <a:pPr/>
              <a:t>11</a:t>
            </a:fld>
            <a:endParaRPr lang="fa-I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3" y="428603"/>
            <a:ext cx="8715436" cy="6143669"/>
          </a:xfrm>
        </p:spPr>
        <p:txBody>
          <a:bodyPr>
            <a:normAutofit fontScale="85000" lnSpcReduction="10000"/>
          </a:bodyPr>
          <a:lstStyle/>
          <a:p>
            <a:pPr algn="just">
              <a:buNone/>
            </a:pPr>
            <a:r>
              <a:rPr lang="fa-IR" dirty="0" smtClean="0"/>
              <a:t>   در </a:t>
            </a:r>
            <a:r>
              <a:rPr lang="fa-IR" dirty="0"/>
              <a:t>تصفیه خانه های آب سیستم های آب در هوا ممکن است </a:t>
            </a:r>
            <a:r>
              <a:rPr lang="fa-IR" dirty="0" smtClean="0"/>
              <a:t>شامل فواره ها برجهای آبشاری یا برجهای سینی دار باشند</a:t>
            </a:r>
            <a:endParaRPr lang="en-US" dirty="0"/>
          </a:p>
          <a:p>
            <a:pPr algn="just">
              <a:buNone/>
            </a:pPr>
            <a:r>
              <a:rPr lang="fa-IR" dirty="0" smtClean="0"/>
              <a:t>    فواره </a:t>
            </a:r>
            <a:r>
              <a:rPr lang="fa-IR" dirty="0"/>
              <a:t>ها شامل لوله مشبک معلق برفراز مخزن گیرنده می باشند.افشانکهای قرارداده شده در تقاطع </a:t>
            </a:r>
            <a:r>
              <a:rPr lang="fa-IR" dirty="0" smtClean="0"/>
              <a:t>لوله هابرای </a:t>
            </a:r>
            <a:r>
              <a:rPr lang="fa-IR" dirty="0"/>
              <a:t>هدایت تخلیه آب به طرف بالا ثابت شده اند.وقتی که انرژی سنیتیکی ازبین میرود.آب به مخزن گیرنده میریزدوقسمتی از جریان احتمالا دوباره گردش می کند.</a:t>
            </a:r>
            <a:endParaRPr lang="en-US" dirty="0"/>
          </a:p>
          <a:p>
            <a:pPr algn="just">
              <a:buNone/>
            </a:pPr>
            <a:r>
              <a:rPr lang="fa-IR" dirty="0" smtClean="0"/>
              <a:t>   ارتفاع </a:t>
            </a:r>
            <a:r>
              <a:rPr lang="fa-IR" dirty="0"/>
              <a:t>فوران وبنابراین زمان تماس هوا با آب به وسیله فشار </a:t>
            </a:r>
            <a:r>
              <a:rPr lang="fa-IR" dirty="0" smtClean="0"/>
              <a:t>داخل لوله هاتعیین می شود در صورتیکه نحوه پخش به وسیله خصوصیات افشانک تعیین می شود.قطر افشانک ممکن است بین 2 تا 4 سانتی  متر می باشد.</a:t>
            </a:r>
            <a:endParaRPr lang="en-US" dirty="0" smtClean="0"/>
          </a:p>
          <a:p>
            <a:pPr algn="just">
              <a:buNone/>
            </a:pPr>
            <a:r>
              <a:rPr lang="fa-IR" dirty="0" smtClean="0"/>
              <a:t>    در </a:t>
            </a:r>
            <a:r>
              <a:rPr lang="fa-IR" dirty="0"/>
              <a:t>حالی که افشانک های کوچکتر فواره های ریز تری تولید می کنند که باعث ایجاد نسبت سطح به حجم بیشتری می </a:t>
            </a:r>
            <a:r>
              <a:rPr lang="fa-IR" dirty="0" smtClean="0"/>
              <a:t>شود. گرفتگی مکرر افشانکهای کوچک ممکن است منجر به مخارج نگهداری زیادی شوند.</a:t>
            </a:r>
            <a:endParaRPr lang="en-US" dirty="0"/>
          </a:p>
          <a:p>
            <a:pPr algn="just">
              <a:buNone/>
            </a:pPr>
            <a:r>
              <a:rPr lang="fa-IR" dirty="0" smtClean="0"/>
              <a:t>   </a:t>
            </a:r>
            <a:endParaRPr lang="en-US" dirty="0"/>
          </a:p>
          <a:p>
            <a:pPr algn="just"/>
            <a:endParaRPr lang="fa-IR" dirty="0"/>
          </a:p>
        </p:txBody>
      </p:sp>
      <p:sp>
        <p:nvSpPr>
          <p:cNvPr id="4" name="Slide Number Placeholder 3"/>
          <p:cNvSpPr>
            <a:spLocks noGrp="1"/>
          </p:cNvSpPr>
          <p:nvPr>
            <p:ph type="sldNum" sz="quarter" idx="12"/>
          </p:nvPr>
        </p:nvSpPr>
        <p:spPr>
          <a:xfrm>
            <a:off x="8215338" y="6357958"/>
            <a:ext cx="502920" cy="301752"/>
          </a:xfrm>
        </p:spPr>
        <p:txBody>
          <a:bodyPr/>
          <a:lstStyle/>
          <a:p>
            <a:fld id="{1158B530-A81A-44DC-9C98-2C7DEFA472B7}" type="slidenum">
              <a:rPr lang="fa-IR" sz="2000" smtClean="0"/>
              <a:pPr/>
              <a:t>12</a:t>
            </a:fld>
            <a:endParaRPr lang="fa-I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67494"/>
            <a:ext cx="10930014" cy="1399032"/>
          </a:xfrm>
        </p:spPr>
        <p:txBody>
          <a:bodyPr>
            <a:noAutofit/>
          </a:bodyPr>
          <a:lstStyle/>
          <a:p>
            <a:r>
              <a:rPr lang="fa-IR" sz="5200" b="1" dirty="0" smtClean="0">
                <a:solidFill>
                  <a:srgbClr val="00B0F0"/>
                </a:solidFill>
              </a:rPr>
              <a:t>هوادهي به روش فواره ای:</a:t>
            </a:r>
            <a:endParaRPr lang="fa-IR" sz="5200" b="1" dirty="0">
              <a:solidFill>
                <a:srgbClr val="00B0F0"/>
              </a:solidFill>
            </a:endParaRPr>
          </a:p>
        </p:txBody>
      </p:sp>
      <p:pic>
        <p:nvPicPr>
          <p:cNvPr id="1026" name="Picture 2" descr="C:\mohsen sirabi\tasfiye\pic tasfye\pic2.jpg"/>
          <p:cNvPicPr>
            <a:picLocks noGrp="1" noChangeAspect="1" noChangeArrowheads="1"/>
          </p:cNvPicPr>
          <p:nvPr>
            <p:ph idx="1"/>
          </p:nvPr>
        </p:nvPicPr>
        <p:blipFill>
          <a:blip r:embed="rId2"/>
          <a:stretch>
            <a:fillRect/>
          </a:stretch>
        </p:blipFill>
        <p:spPr bwMode="auto">
          <a:xfrm>
            <a:off x="428596" y="1857364"/>
            <a:ext cx="8358246" cy="4500594"/>
          </a:xfrm>
          <a:prstGeom prst="rect">
            <a:avLst/>
          </a:prstGeom>
          <a:noFill/>
        </p:spPr>
      </p:pic>
      <p:sp>
        <p:nvSpPr>
          <p:cNvPr id="4" name="Slide Number Placeholder 3"/>
          <p:cNvSpPr>
            <a:spLocks noGrp="1"/>
          </p:cNvSpPr>
          <p:nvPr>
            <p:ph type="sldNum" sz="quarter" idx="12"/>
          </p:nvPr>
        </p:nvSpPr>
        <p:spPr>
          <a:xfrm>
            <a:off x="8143900" y="6429396"/>
            <a:ext cx="840132" cy="281887"/>
          </a:xfrm>
        </p:spPr>
        <p:txBody>
          <a:bodyPr/>
          <a:lstStyle/>
          <a:p>
            <a:fld id="{1158B530-A81A-44DC-9C98-2C7DEFA472B7}" type="slidenum">
              <a:rPr lang="fa-IR" sz="2000" smtClean="0"/>
              <a:pPr/>
              <a:t>13</a:t>
            </a:fld>
            <a:endParaRPr lang="fa-I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11001420" cy="1399032"/>
          </a:xfrm>
        </p:spPr>
        <p:txBody>
          <a:bodyPr>
            <a:noAutofit/>
          </a:bodyPr>
          <a:lstStyle/>
          <a:p>
            <a:r>
              <a:rPr lang="fa-IR" sz="4800" b="1" dirty="0" smtClean="0">
                <a:solidFill>
                  <a:srgbClr val="00B0F0"/>
                </a:solidFill>
              </a:rPr>
              <a:t>هوادهي به روش پودر كردن آب:</a:t>
            </a:r>
            <a:endParaRPr lang="fa-IR" sz="4800" b="1" dirty="0">
              <a:solidFill>
                <a:srgbClr val="00B0F0"/>
              </a:solidFill>
            </a:endParaRPr>
          </a:p>
        </p:txBody>
      </p:sp>
      <p:pic>
        <p:nvPicPr>
          <p:cNvPr id="2050" name="Picture 2" descr="C:\mohsen sirabi\tasfiye\pic tasfye\s.bmp"/>
          <p:cNvPicPr>
            <a:picLocks noGrp="1" noChangeAspect="1" noChangeArrowheads="1"/>
          </p:cNvPicPr>
          <p:nvPr>
            <p:ph idx="1"/>
          </p:nvPr>
        </p:nvPicPr>
        <p:blipFill>
          <a:blip r:embed="rId2"/>
          <a:stretch>
            <a:fillRect/>
          </a:stretch>
        </p:blipFill>
        <p:spPr bwMode="auto">
          <a:xfrm>
            <a:off x="1714480" y="1571612"/>
            <a:ext cx="5286412" cy="4883163"/>
          </a:xfrm>
          <a:prstGeom prst="rect">
            <a:avLst/>
          </a:prstGeom>
          <a:noFill/>
        </p:spPr>
      </p:pic>
      <p:sp>
        <p:nvSpPr>
          <p:cNvPr id="4" name="Slide Number Placeholder 3"/>
          <p:cNvSpPr>
            <a:spLocks noGrp="1"/>
          </p:cNvSpPr>
          <p:nvPr>
            <p:ph type="sldNum" sz="quarter" idx="12"/>
          </p:nvPr>
        </p:nvSpPr>
        <p:spPr>
          <a:xfrm>
            <a:off x="8286776" y="6215082"/>
            <a:ext cx="502920" cy="428603"/>
          </a:xfrm>
        </p:spPr>
        <p:txBody>
          <a:bodyPr/>
          <a:lstStyle/>
          <a:p>
            <a:fld id="{1158B530-A81A-44DC-9C98-2C7DEFA472B7}" type="slidenum">
              <a:rPr lang="fa-IR" sz="2000" smtClean="0"/>
              <a:pPr/>
              <a:t>14</a:t>
            </a:fld>
            <a:endParaRPr lang="fa-I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3" y="642918"/>
            <a:ext cx="8715436" cy="5929354"/>
          </a:xfrm>
        </p:spPr>
        <p:txBody>
          <a:bodyPr>
            <a:normAutofit lnSpcReduction="10000"/>
          </a:bodyPr>
          <a:lstStyle/>
          <a:p>
            <a:pPr algn="just">
              <a:buNone/>
            </a:pPr>
            <a:r>
              <a:rPr lang="fa-IR" dirty="0" smtClean="0"/>
              <a:t>   پارامترهای </a:t>
            </a:r>
            <a:r>
              <a:rPr lang="fa-IR" dirty="0"/>
              <a:t>طراحی برای هوادهی فورانی شامل فشار سیستم ،فاصله گذاری افشانکها و میزان دبی هر افشانک می باشند</a:t>
            </a:r>
            <a:r>
              <a:rPr lang="fa-IR" dirty="0" smtClean="0"/>
              <a:t>. فشارهای </a:t>
            </a:r>
            <a:r>
              <a:rPr lang="fa-IR" dirty="0"/>
              <a:t>نزدیک (</a:t>
            </a:r>
            <a:r>
              <a:rPr lang="en-US" dirty="0"/>
              <a:t>10lb/in</a:t>
            </a:r>
            <a:r>
              <a:rPr lang="fa-IR" dirty="0"/>
              <a:t>)</a:t>
            </a:r>
            <a:r>
              <a:rPr lang="en-US" dirty="0"/>
              <a:t>70Kpa</a:t>
            </a:r>
            <a:r>
              <a:rPr lang="fa-IR" dirty="0"/>
              <a:t>  معمول است و میزان دبی در هر افشانک بین 5 تا 10 لیتر در ثانیه می باشد.فاصله شبکه ممکن است از </a:t>
            </a:r>
            <a:r>
              <a:rPr lang="fa-IR" dirty="0" smtClean="0"/>
              <a:t>   </a:t>
            </a:r>
            <a:r>
              <a:rPr lang="en-US" dirty="0"/>
              <a:t>0.6</a:t>
            </a:r>
            <a:r>
              <a:rPr lang="fa-IR" dirty="0"/>
              <a:t> تا </a:t>
            </a:r>
            <a:r>
              <a:rPr lang="en-US" dirty="0"/>
              <a:t>3.5</a:t>
            </a:r>
            <a:r>
              <a:rPr lang="fa-IR" dirty="0"/>
              <a:t> متر در تغییر باشد که بستگی به مسافت لازم برای </a:t>
            </a:r>
            <a:r>
              <a:rPr lang="fa-IR" dirty="0" smtClean="0"/>
              <a:t>جلوگیری از هم پوشانی زیادی تخلیه های افشانک ها دارد. </a:t>
            </a:r>
            <a:endParaRPr lang="en-US" dirty="0"/>
          </a:p>
          <a:p>
            <a:pPr algn="just">
              <a:buNone/>
            </a:pPr>
            <a:r>
              <a:rPr lang="fa-IR" dirty="0" smtClean="0"/>
              <a:t>   یک </a:t>
            </a:r>
            <a:r>
              <a:rPr lang="fa-IR" dirty="0"/>
              <a:t>طرح نمونه ممکن است شامل افشانک های </a:t>
            </a:r>
            <a:r>
              <a:rPr lang="en-US" dirty="0"/>
              <a:t>2.54</a:t>
            </a:r>
            <a:r>
              <a:rPr lang="fa-IR" dirty="0"/>
              <a:t> متری با فاصله مراکز </a:t>
            </a:r>
            <a:r>
              <a:rPr lang="en-US" dirty="0"/>
              <a:t>1.25</a:t>
            </a:r>
            <a:r>
              <a:rPr lang="fa-IR" dirty="0"/>
              <a:t> متر وفشار </a:t>
            </a:r>
            <a:r>
              <a:rPr lang="en-US" dirty="0"/>
              <a:t>70kpa</a:t>
            </a:r>
            <a:r>
              <a:rPr lang="fa-IR" dirty="0"/>
              <a:t> باشد که منجر به نیاز مساحت تقریبی </a:t>
            </a:r>
            <a:r>
              <a:rPr lang="en-US" dirty="0"/>
              <a:t>(50L/S) 10M</a:t>
            </a:r>
            <a:r>
              <a:rPr lang="fa-IR" dirty="0"/>
              <a:t> آب تصفیه شده باشد یا حدود </a:t>
            </a:r>
            <a:r>
              <a:rPr lang="en-US" dirty="0" smtClean="0"/>
              <a:t>(</a:t>
            </a:r>
            <a:r>
              <a:rPr lang="en-US" dirty="0" err="1" smtClean="0"/>
              <a:t>MgaL</a:t>
            </a:r>
            <a:r>
              <a:rPr lang="en-US" dirty="0" smtClean="0"/>
              <a:t>/d))</a:t>
            </a:r>
            <a:r>
              <a:rPr lang="fa-IR" dirty="0" smtClean="0"/>
              <a:t>/</a:t>
            </a:r>
            <a:r>
              <a:rPr lang="en-US" dirty="0" smtClean="0"/>
              <a:t>100ft</a:t>
            </a:r>
            <a:r>
              <a:rPr lang="fa-IR" dirty="0" smtClean="0"/>
              <a:t>).</a:t>
            </a:r>
            <a:endParaRPr lang="en-US" dirty="0" smtClean="0"/>
          </a:p>
          <a:p>
            <a:pPr>
              <a:buNone/>
            </a:pPr>
            <a:r>
              <a:rPr lang="fa-IR" sz="2000" dirty="0" smtClean="0"/>
              <a:t>15</a:t>
            </a:r>
          </a:p>
          <a:p>
            <a:pPr>
              <a:buNone/>
            </a:pPr>
            <a:endParaRPr lang="en-US" dirty="0"/>
          </a:p>
          <a:p>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572560" cy="6072230"/>
          </a:xfrm>
        </p:spPr>
        <p:txBody>
          <a:bodyPr>
            <a:normAutofit fontScale="92500" lnSpcReduction="20000"/>
          </a:bodyPr>
          <a:lstStyle/>
          <a:p>
            <a:pPr>
              <a:buNone/>
            </a:pPr>
            <a:r>
              <a:rPr lang="fa-IR" dirty="0" smtClean="0"/>
              <a:t>   برجهای </a:t>
            </a:r>
            <a:r>
              <a:rPr lang="fa-IR" dirty="0"/>
              <a:t>آبشاری شامل یک سری آبریزهایی می باشند که در مخازن کوچک میریزند در این مورد آب به شکل قطره پخش نمی شود اما با اتمسفر به شکل لایه های نازک به هنگام پایین آمدن از هر پله تماس پیدا می کند.هر پله در برج آبشاری معمولا </a:t>
            </a:r>
            <a:r>
              <a:rPr lang="en-US" dirty="0"/>
              <a:t>0.3</a:t>
            </a:r>
            <a:r>
              <a:rPr lang="fa-IR" dirty="0"/>
              <a:t> متر ارتفاع دارد و </a:t>
            </a:r>
            <a:r>
              <a:rPr lang="fa-IR" dirty="0" smtClean="0"/>
              <a:t>ممکن است تا 10 پله در هر برج وجود داشته </a:t>
            </a:r>
            <a:endParaRPr lang="en-US" dirty="0"/>
          </a:p>
          <a:p>
            <a:pPr>
              <a:buNone/>
            </a:pPr>
            <a:r>
              <a:rPr lang="fa-IR" dirty="0" smtClean="0"/>
              <a:t>   باشد</a:t>
            </a:r>
            <a:r>
              <a:rPr lang="fa-IR" dirty="0"/>
              <a:t>. تعداد پله ها زمان برخورد بین آب و هوا را تعیین می کند</a:t>
            </a:r>
            <a:r>
              <a:rPr lang="fa-IR" dirty="0" smtClean="0"/>
              <a:t>. افت </a:t>
            </a:r>
            <a:r>
              <a:rPr lang="fa-IR" dirty="0"/>
              <a:t>فشار در سیستم معادل ارتفاع بالاترین پله میباشد.آبشار ها را می توان مثل پلکانها </a:t>
            </a:r>
            <a:r>
              <a:rPr lang="fa-IR" dirty="0" smtClean="0"/>
              <a:t>به طریق طولی ،یا به شکل دایره ای که در </a:t>
            </a:r>
            <a:endParaRPr lang="en-US" dirty="0"/>
          </a:p>
          <a:p>
            <a:pPr>
              <a:buNone/>
            </a:pPr>
            <a:r>
              <a:rPr lang="fa-IR" dirty="0" smtClean="0"/>
              <a:t>   آن </a:t>
            </a:r>
            <a:r>
              <a:rPr lang="fa-IR" dirty="0"/>
              <a:t>پله ها به طور هم مرکز به طرف بیرون از بالا تا پایین کشیده شده اند ترتیب داد.</a:t>
            </a:r>
            <a:endParaRPr lang="en-US" dirty="0"/>
          </a:p>
          <a:p>
            <a:pPr>
              <a:buNone/>
            </a:pPr>
            <a:r>
              <a:rPr lang="fa-IR" dirty="0" smtClean="0"/>
              <a:t>  مساحت </a:t>
            </a:r>
            <a:r>
              <a:rPr lang="fa-IR" dirty="0"/>
              <a:t>لا زم برای هواده های آبشاری  گسترده ای بین </a:t>
            </a:r>
            <a:r>
              <a:rPr lang="en-US" dirty="0"/>
              <a:t> 4</a:t>
            </a:r>
            <a:r>
              <a:rPr lang="fa-IR" dirty="0"/>
              <a:t>تا </a:t>
            </a:r>
            <a:r>
              <a:rPr lang="en-US" dirty="0"/>
              <a:t>9M(50L/s) )) </a:t>
            </a:r>
            <a:r>
              <a:rPr lang="en-US" dirty="0" err="1"/>
              <a:t>Mgol</a:t>
            </a:r>
            <a:r>
              <a:rPr lang="en-US" dirty="0"/>
              <a:t>/d (</a:t>
            </a:r>
            <a:r>
              <a:rPr lang="fa-IR" dirty="0"/>
              <a:t>/</a:t>
            </a:r>
            <a:r>
              <a:rPr lang="en-US" dirty="0"/>
              <a:t>40-90ft (</a:t>
            </a:r>
            <a:r>
              <a:rPr lang="fa-IR" dirty="0"/>
              <a:t> داشته و این بستگی به تعداد پله های مورد استفاده دارد</a:t>
            </a:r>
            <a:r>
              <a:rPr lang="fa-IR" dirty="0" smtClean="0"/>
              <a:t>. </a:t>
            </a:r>
            <a:endParaRPr lang="fa-IR" dirty="0"/>
          </a:p>
        </p:txBody>
      </p:sp>
      <p:sp>
        <p:nvSpPr>
          <p:cNvPr id="4" name="Slide Number Placeholder 3"/>
          <p:cNvSpPr>
            <a:spLocks noGrp="1"/>
          </p:cNvSpPr>
          <p:nvPr>
            <p:ph type="sldNum" sz="quarter" idx="12"/>
          </p:nvPr>
        </p:nvSpPr>
        <p:spPr>
          <a:xfrm>
            <a:off x="8429652" y="6286520"/>
            <a:ext cx="502920" cy="353325"/>
          </a:xfrm>
        </p:spPr>
        <p:txBody>
          <a:bodyPr/>
          <a:lstStyle/>
          <a:p>
            <a:fld id="{1158B530-A81A-44DC-9C98-2C7DEFA472B7}" type="slidenum">
              <a:rPr lang="fa-IR" sz="2000" smtClean="0"/>
              <a:pPr/>
              <a:t>16</a:t>
            </a:fld>
            <a:endParaRPr lang="fa-I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8229600" cy="1399032"/>
          </a:xfrm>
        </p:spPr>
        <p:txBody>
          <a:bodyPr/>
          <a:lstStyle/>
          <a:p>
            <a:r>
              <a:rPr lang="fa-IR" sz="4400" b="1" dirty="0" smtClean="0">
                <a:solidFill>
                  <a:srgbClr val="00B0F0"/>
                </a:solidFill>
              </a:rPr>
              <a:t>هوادهي آبشاري- پله ای: </a:t>
            </a:r>
            <a:endParaRPr lang="fa-IR" dirty="0"/>
          </a:p>
        </p:txBody>
      </p:sp>
      <p:sp>
        <p:nvSpPr>
          <p:cNvPr id="4" name="Slide Number Placeholder 3"/>
          <p:cNvSpPr>
            <a:spLocks noGrp="1"/>
          </p:cNvSpPr>
          <p:nvPr>
            <p:ph type="sldNum" sz="quarter" idx="12"/>
          </p:nvPr>
        </p:nvSpPr>
        <p:spPr/>
        <p:txBody>
          <a:bodyPr/>
          <a:lstStyle/>
          <a:p>
            <a:fld id="{1158B530-A81A-44DC-9C98-2C7DEFA472B7}" type="slidenum">
              <a:rPr lang="fa-IR" smtClean="0"/>
              <a:pPr/>
              <a:t>17</a:t>
            </a:fld>
            <a:endParaRPr lang="fa-IR"/>
          </a:p>
        </p:txBody>
      </p:sp>
      <p:pic>
        <p:nvPicPr>
          <p:cNvPr id="5" name="Picture 2" descr="C:\mohsen sirabi\tasfiye\pic tasfye\f.bmp"/>
          <p:cNvPicPr>
            <a:picLocks noGrp="1" noChangeAspect="1" noChangeArrowheads="1"/>
          </p:cNvPicPr>
          <p:nvPr>
            <p:ph idx="1"/>
          </p:nvPr>
        </p:nvPicPr>
        <p:blipFill>
          <a:blip r:embed="rId2"/>
          <a:stretch>
            <a:fillRect/>
          </a:stretch>
        </p:blipFill>
        <p:spPr bwMode="auto">
          <a:xfrm>
            <a:off x="1175547" y="1714488"/>
            <a:ext cx="7042939" cy="474028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14290"/>
            <a:ext cx="8229600" cy="1399032"/>
          </a:xfrm>
        </p:spPr>
        <p:txBody>
          <a:bodyPr/>
          <a:lstStyle/>
          <a:p>
            <a:r>
              <a:rPr lang="fa-IR" sz="4000" b="1" dirty="0" smtClean="0">
                <a:solidFill>
                  <a:srgbClr val="00B0F0"/>
                </a:solidFill>
              </a:rPr>
              <a:t>  هوادهي آبشاري-دایره ای: </a:t>
            </a:r>
            <a:endParaRPr lang="fa-IR" dirty="0"/>
          </a:p>
        </p:txBody>
      </p:sp>
      <p:sp>
        <p:nvSpPr>
          <p:cNvPr id="4" name="Slide Number Placeholder 3"/>
          <p:cNvSpPr>
            <a:spLocks noGrp="1"/>
          </p:cNvSpPr>
          <p:nvPr>
            <p:ph type="sldNum" sz="quarter" idx="12"/>
          </p:nvPr>
        </p:nvSpPr>
        <p:spPr/>
        <p:txBody>
          <a:bodyPr/>
          <a:lstStyle/>
          <a:p>
            <a:fld id="{1158B530-A81A-44DC-9C98-2C7DEFA472B7}" type="slidenum">
              <a:rPr lang="fa-IR" smtClean="0"/>
              <a:pPr/>
              <a:t>18</a:t>
            </a:fld>
            <a:endParaRPr lang="fa-IR"/>
          </a:p>
        </p:txBody>
      </p:sp>
      <p:pic>
        <p:nvPicPr>
          <p:cNvPr id="1026" name="Picture 2" descr="C:\mohsen sirabi\tasfiye\pic tasfye\Iltningstrapper.jpg"/>
          <p:cNvPicPr>
            <a:picLocks noGrp="1" noChangeAspect="1" noChangeArrowheads="1"/>
          </p:cNvPicPr>
          <p:nvPr>
            <p:ph idx="1"/>
          </p:nvPr>
        </p:nvPicPr>
        <p:blipFill>
          <a:blip r:embed="rId2"/>
          <a:srcRect/>
          <a:stretch>
            <a:fillRect/>
          </a:stretch>
        </p:blipFill>
        <p:spPr bwMode="auto">
          <a:xfrm>
            <a:off x="1071538" y="1714488"/>
            <a:ext cx="7215238" cy="492922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3" y="285728"/>
            <a:ext cx="8715436" cy="6215106"/>
          </a:xfrm>
        </p:spPr>
        <p:txBody>
          <a:bodyPr>
            <a:normAutofit lnSpcReduction="10000"/>
          </a:bodyPr>
          <a:lstStyle/>
          <a:p>
            <a:pPr algn="just">
              <a:buNone/>
            </a:pPr>
            <a:r>
              <a:rPr lang="fa-IR" dirty="0" smtClean="0"/>
              <a:t>  هوادهی در برجهای سینی دار طبیعتا </a:t>
            </a:r>
            <a:r>
              <a:rPr lang="fa-IR" dirty="0"/>
              <a:t>مشابه برجهای آبشاری هستند ،به این معنی که آب بالا برده می شود و به ارتفاع پائینتر ریزش می کند. برجهای سینی دار با سطوح جامدی که آب در حرکت به طرف پایین خود از روی آنها می گذرد به جای برخورد با مخزنها ،با جریان برخورد می کنند.</a:t>
            </a:r>
            <a:endParaRPr lang="en-US" dirty="0"/>
          </a:p>
          <a:p>
            <a:pPr algn="just">
              <a:buNone/>
            </a:pPr>
            <a:r>
              <a:rPr lang="fa-IR" dirty="0" smtClean="0"/>
              <a:t>   سطوح </a:t>
            </a:r>
            <a:r>
              <a:rPr lang="fa-IR" dirty="0"/>
              <a:t>جامد ممکن است یکسری تخته ها ی باریک درخت ماموت که جریان آب را می شکند یا یکسری سینی ها ی سوراخ دار </a:t>
            </a:r>
            <a:r>
              <a:rPr lang="fa-IR" dirty="0" smtClean="0"/>
              <a:t> محتوی سنگ ،کره های سرامیکی یا دیگر بسته ها ی متخلخل باشند.</a:t>
            </a:r>
            <a:endParaRPr lang="en-US" dirty="0"/>
          </a:p>
          <a:p>
            <a:pPr algn="just">
              <a:buNone/>
            </a:pPr>
            <a:r>
              <a:rPr lang="fa-IR" dirty="0" smtClean="0"/>
              <a:t>   در </a:t>
            </a:r>
            <a:r>
              <a:rPr lang="fa-IR" dirty="0"/>
              <a:t>هر حال ، مواد سینی، سطح زیادی که برروی آن جریان در لایه های نازک گسترده می شوند فراهم می کنند.</a:t>
            </a:r>
            <a:endParaRPr lang="en-US" dirty="0"/>
          </a:p>
          <a:p>
            <a:pPr algn="just"/>
            <a:endParaRPr lang="fa-IR" dirty="0"/>
          </a:p>
        </p:txBody>
      </p:sp>
      <p:sp>
        <p:nvSpPr>
          <p:cNvPr id="4" name="Slide Number Placeholder 3"/>
          <p:cNvSpPr>
            <a:spLocks noGrp="1"/>
          </p:cNvSpPr>
          <p:nvPr>
            <p:ph type="sldNum" sz="quarter" idx="12"/>
          </p:nvPr>
        </p:nvSpPr>
        <p:spPr/>
        <p:txBody>
          <a:bodyPr/>
          <a:lstStyle/>
          <a:p>
            <a:fld id="{1158B530-A81A-44DC-9C98-2C7DEFA472B7}" type="slidenum">
              <a:rPr lang="fa-IR" smtClean="0"/>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609601" y="1600201"/>
            <a:ext cx="8080375" cy="4132263"/>
          </a:xfrm>
          <a:prstGeom prst="rect">
            <a:avLst/>
          </a:prstGeom>
          <a:noFill/>
          <a:ln w="114300" cap="sq" cmpd="thickThin">
            <a:solidFill>
              <a:srgbClr val="000080"/>
            </a:solidFill>
            <a:miter lim="800000"/>
            <a:headEnd type="none" w="sm" len="sm"/>
            <a:tailEnd type="none" w="sm" len="sm"/>
          </a:ln>
        </p:spPr>
      </p:pic>
      <p:sp>
        <p:nvSpPr>
          <p:cNvPr id="4" name="Slide Number Placeholder 3"/>
          <p:cNvSpPr>
            <a:spLocks noGrp="1"/>
          </p:cNvSpPr>
          <p:nvPr>
            <p:ph type="sldNum" sz="quarter" idx="12"/>
          </p:nvPr>
        </p:nvSpPr>
        <p:spPr/>
        <p:txBody>
          <a:bodyPr/>
          <a:lstStyle/>
          <a:p>
            <a:pPr>
              <a:defRPr/>
            </a:pPr>
            <a:fld id="{0AE1BBEA-CA6B-402D-9E42-B5B4C79DA4AF}" type="slidenum">
              <a:rPr lang="ar-SA" altLang="en-US" sz="2800"/>
              <a:pPr>
                <a:defRPr/>
              </a:pPr>
              <a:t>2</a:t>
            </a:fld>
            <a:endParaRPr lang="en-US" altLang="en-US" sz="2800" dirty="0"/>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0"/>
            <a:ext cx="8286808" cy="7858157"/>
          </a:xfrm>
        </p:spPr>
        <p:txBody>
          <a:bodyPr>
            <a:noAutofit/>
          </a:bodyPr>
          <a:lstStyle/>
          <a:p>
            <a:pPr algn="just">
              <a:buNone/>
            </a:pPr>
            <a:r>
              <a:rPr lang="fa-IR" sz="2700" dirty="0" smtClean="0"/>
              <a:t>  </a:t>
            </a:r>
            <a:r>
              <a:rPr lang="fa-IR" sz="2600" dirty="0" smtClean="0"/>
              <a:t>  تخلخل </a:t>
            </a:r>
            <a:r>
              <a:rPr lang="fa-IR" sz="2600" dirty="0"/>
              <a:t>سیستم باید برای جریان یافتن هوا در اطراف سطوح کافی باشد.برجهای سینی دار بیشتر برای اکسیداسیون آهن و منگنز مورد استفاده قرار می گیرند.معمولا آکنه های سینی قطعه های بزرگ </a:t>
            </a:r>
            <a:r>
              <a:rPr lang="fa-IR" sz="2600" dirty="0" smtClean="0"/>
              <a:t>کک (</a:t>
            </a:r>
            <a:r>
              <a:rPr lang="en-US" sz="2600" dirty="0" smtClean="0"/>
              <a:t>Cock</a:t>
            </a:r>
            <a:r>
              <a:rPr lang="fa-IR" sz="2600" dirty="0" smtClean="0"/>
              <a:t>) بوده که قبلا به وسیله اکسید کننده هایی  همچون پرمنگنات پتاسیم پوشش داده شده اند و این برای کمک به شروع فرایند اکسیداسیون است.لایه ها ی جامد آهن و منگنز بر روی سطح ماده سینی نهاده می شوند و این لایه ها به کاتالیزور واکنش رسوب گیری کمک می کنند.منگنز در </a:t>
            </a:r>
            <a:r>
              <a:rPr lang="en-US" sz="2600" dirty="0" smtClean="0"/>
              <a:t>ph</a:t>
            </a:r>
            <a:r>
              <a:rPr lang="fa-IR" sz="2600" dirty="0" smtClean="0"/>
              <a:t> های کمتر از </a:t>
            </a:r>
            <a:r>
              <a:rPr lang="en-US" sz="2600" dirty="0" smtClean="0"/>
              <a:t>9</a:t>
            </a:r>
            <a:r>
              <a:rPr lang="fa-IR" sz="2600" dirty="0" smtClean="0"/>
              <a:t> خیلی کند رسوب می کند وممکن است برای تسریع واکنش نیاز به بالا بردن </a:t>
            </a:r>
            <a:r>
              <a:rPr lang="en-US" sz="2600" dirty="0" smtClean="0"/>
              <a:t>ph </a:t>
            </a:r>
            <a:r>
              <a:rPr lang="fa-IR" sz="2600" dirty="0" smtClean="0"/>
              <a:t>به این حد باشد.علاوه برعملیات بالا ، بسیاری از وسایل اختصاصی در بازار موجود است که از یک یا بیشتر قواعد اساسی ذکر شده استفاده می کنند. </a:t>
            </a:r>
            <a:endParaRPr lang="en-US" sz="2600" dirty="0"/>
          </a:p>
          <a:p>
            <a:pPr algn="just">
              <a:buNone/>
            </a:pPr>
            <a:r>
              <a:rPr lang="fa-IR" sz="2600" dirty="0" smtClean="0"/>
              <a:t>    اطلاعات </a:t>
            </a:r>
            <a:r>
              <a:rPr lang="fa-IR" sz="2600" dirty="0"/>
              <a:t>در </a:t>
            </a:r>
            <a:r>
              <a:rPr lang="fa-IR" sz="2600" dirty="0" smtClean="0"/>
              <a:t>مورد ا ین وسایل را می توان با  مراجعه  به   مقالات علمی یا شرکتهای سازنده یا توزیع کننده سبک کرد. </a:t>
            </a:r>
            <a:endParaRPr lang="en-US"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
            <a:ext cx="8572560" cy="6554792"/>
          </a:xfrm>
        </p:spPr>
        <p:txBody>
          <a:bodyPr>
            <a:normAutofit fontScale="92500"/>
          </a:bodyPr>
          <a:lstStyle/>
          <a:p>
            <a:pPr>
              <a:buNone/>
            </a:pPr>
            <a:r>
              <a:rPr lang="fa-IR" dirty="0" smtClean="0"/>
              <a:t>   روش </a:t>
            </a:r>
            <a:r>
              <a:rPr lang="fa-IR" dirty="0"/>
              <a:t>دیگر هوادهی آب ،پخش هوا در داخل آب است مجددا جذب و یا دفع  با به ماکزیمم رساندن مساحت سطح مشترک ، که در این مورد به معنی به حداقل رساندن اندازه حباب هوا می باشد،انجام </a:t>
            </a:r>
            <a:r>
              <a:rPr lang="fa-IR" dirty="0" smtClean="0"/>
              <a:t> می گیرد.</a:t>
            </a:r>
            <a:endParaRPr lang="en-US" dirty="0"/>
          </a:p>
          <a:p>
            <a:pPr>
              <a:buNone/>
            </a:pPr>
            <a:r>
              <a:rPr lang="fa-IR" dirty="0" smtClean="0"/>
              <a:t>   </a:t>
            </a:r>
          </a:p>
          <a:p>
            <a:pPr>
              <a:buNone/>
            </a:pPr>
            <a:endParaRPr lang="fa-IR" dirty="0" smtClean="0"/>
          </a:p>
          <a:p>
            <a:pPr>
              <a:buNone/>
            </a:pPr>
            <a:endParaRPr lang="fa-IR" dirty="0" smtClean="0"/>
          </a:p>
          <a:p>
            <a:pPr>
              <a:buNone/>
            </a:pPr>
            <a:endParaRPr lang="fa-IR" dirty="0" smtClean="0"/>
          </a:p>
          <a:p>
            <a:pPr>
              <a:buNone/>
            </a:pPr>
            <a:endParaRPr lang="fa-IR" dirty="0" smtClean="0"/>
          </a:p>
          <a:p>
            <a:pPr>
              <a:buNone/>
            </a:pPr>
            <a:endParaRPr lang="fa-IR" dirty="0" smtClean="0"/>
          </a:p>
          <a:p>
            <a:pPr>
              <a:buNone/>
            </a:pPr>
            <a:r>
              <a:rPr lang="fa-IR" dirty="0" smtClean="0"/>
              <a:t>   این </a:t>
            </a:r>
            <a:r>
              <a:rPr lang="fa-IR" dirty="0"/>
              <a:t>شکل </a:t>
            </a:r>
            <a:r>
              <a:rPr lang="fa-IR" dirty="0">
                <a:solidFill>
                  <a:srgbClr val="00B0F0"/>
                </a:solidFill>
              </a:rPr>
              <a:t>(الف) </a:t>
            </a:r>
            <a:r>
              <a:rPr lang="fa-IR" dirty="0"/>
              <a:t>شرح موقعیت آب فوق اشباع </a:t>
            </a:r>
            <a:r>
              <a:rPr lang="fa-IR" dirty="0">
                <a:solidFill>
                  <a:srgbClr val="C00000"/>
                </a:solidFill>
              </a:rPr>
              <a:t>(دفع) </a:t>
            </a:r>
            <a:r>
              <a:rPr lang="fa-IR" dirty="0"/>
              <a:t>و </a:t>
            </a:r>
            <a:endParaRPr lang="fa-IR" dirty="0" smtClean="0"/>
          </a:p>
          <a:p>
            <a:pPr>
              <a:buNone/>
            </a:pPr>
            <a:r>
              <a:rPr lang="fa-IR" dirty="0" smtClean="0"/>
              <a:t>   برای </a:t>
            </a:r>
            <a:r>
              <a:rPr lang="fa-IR" dirty="0"/>
              <a:t>آب زیر اشباع </a:t>
            </a:r>
            <a:r>
              <a:rPr lang="fa-IR" dirty="0">
                <a:solidFill>
                  <a:srgbClr val="C00000"/>
                </a:solidFill>
              </a:rPr>
              <a:t>(جذب) </a:t>
            </a:r>
            <a:r>
              <a:rPr lang="fa-IR" dirty="0"/>
              <a:t>شکل </a:t>
            </a:r>
            <a:r>
              <a:rPr lang="fa-IR" dirty="0">
                <a:solidFill>
                  <a:srgbClr val="00B0F0"/>
                </a:solidFill>
              </a:rPr>
              <a:t>(ب) </a:t>
            </a:r>
            <a:r>
              <a:rPr lang="fa-IR" dirty="0"/>
              <a:t>می توانند </a:t>
            </a:r>
            <a:r>
              <a:rPr lang="fa-IR" dirty="0" smtClean="0"/>
              <a:t>به </a:t>
            </a:r>
            <a:r>
              <a:rPr lang="fa-IR" dirty="0"/>
              <a:t>طور کلی این روش برای جذب،بهتر از دفع کار می کند.</a:t>
            </a:r>
            <a:endParaRPr lang="en-US" dirty="0"/>
          </a:p>
          <a:p>
            <a:endParaRPr lang="fa-IR" dirty="0"/>
          </a:p>
        </p:txBody>
      </p:sp>
      <p:pic>
        <p:nvPicPr>
          <p:cNvPr id="4" name="Picture 3"/>
          <p:cNvPicPr>
            <a:picLocks noChangeAspect="1" noChangeArrowheads="1"/>
          </p:cNvPicPr>
          <p:nvPr/>
        </p:nvPicPr>
        <p:blipFill>
          <a:blip r:embed="rId2"/>
          <a:srcRect/>
          <a:stretch>
            <a:fillRect/>
          </a:stretch>
        </p:blipFill>
        <p:spPr bwMode="auto">
          <a:xfrm>
            <a:off x="428596" y="1785926"/>
            <a:ext cx="8215370" cy="3143272"/>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8286776" y="6357958"/>
            <a:ext cx="502920" cy="301752"/>
          </a:xfrm>
        </p:spPr>
        <p:txBody>
          <a:bodyPr/>
          <a:lstStyle/>
          <a:p>
            <a:fld id="{1158B530-A81A-44DC-9C98-2C7DEFA472B7}" type="slidenum">
              <a:rPr lang="fa-IR" sz="2000" smtClean="0"/>
              <a:pPr/>
              <a:t>21</a:t>
            </a:fld>
            <a:endParaRPr lang="fa-I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7"/>
            <a:ext cx="8572560" cy="6143668"/>
          </a:xfrm>
        </p:spPr>
        <p:txBody>
          <a:bodyPr/>
          <a:lstStyle/>
          <a:p>
            <a:pPr>
              <a:buNone/>
            </a:pPr>
            <a:r>
              <a:rPr lang="fa-IR" dirty="0" smtClean="0"/>
              <a:t>   سیستمهای هوا در آب غالباً از تانکهای با عمق 2 تا 5 متر که درآن جریانهای آب وارد می شود تشکیل شده است.سپس هوا از طریق کف متخلخل یا از طریق پاشنه های نزدیک کف تزریق می شود.</a:t>
            </a:r>
            <a:endParaRPr lang="fa-IR" dirty="0"/>
          </a:p>
        </p:txBody>
      </p:sp>
      <p:pic>
        <p:nvPicPr>
          <p:cNvPr id="4098" name="Picture 2" descr="C:\mohsen sirabi\tasfiye\pic tasfye\product1.jpg"/>
          <p:cNvPicPr>
            <a:picLocks noChangeAspect="1" noChangeArrowheads="1"/>
          </p:cNvPicPr>
          <p:nvPr/>
        </p:nvPicPr>
        <p:blipFill>
          <a:blip r:embed="rId2"/>
          <a:srcRect/>
          <a:stretch>
            <a:fillRect/>
          </a:stretch>
        </p:blipFill>
        <p:spPr bwMode="auto">
          <a:xfrm>
            <a:off x="571472" y="2357430"/>
            <a:ext cx="8001056" cy="4286280"/>
          </a:xfrm>
          <a:prstGeom prst="rect">
            <a:avLst/>
          </a:prstGeom>
          <a:noFill/>
        </p:spPr>
      </p:pic>
      <p:sp>
        <p:nvSpPr>
          <p:cNvPr id="4" name="Slide Number Placeholder 3"/>
          <p:cNvSpPr>
            <a:spLocks noGrp="1"/>
          </p:cNvSpPr>
          <p:nvPr>
            <p:ph type="sldNum" sz="quarter" idx="12"/>
          </p:nvPr>
        </p:nvSpPr>
        <p:spPr>
          <a:xfrm>
            <a:off x="8572528" y="6429396"/>
            <a:ext cx="571472" cy="428604"/>
          </a:xfrm>
        </p:spPr>
        <p:txBody>
          <a:bodyPr/>
          <a:lstStyle/>
          <a:p>
            <a:fld id="{1158B530-A81A-44DC-9C98-2C7DEFA472B7}" type="slidenum">
              <a:rPr lang="fa-IR" sz="2000" smtClean="0"/>
              <a:pPr/>
              <a:t>22</a:t>
            </a:fld>
            <a:endParaRPr lang="fa-I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3" y="357167"/>
            <a:ext cx="8715436" cy="6715171"/>
          </a:xfrm>
        </p:spPr>
        <p:txBody>
          <a:bodyPr>
            <a:noAutofit/>
          </a:bodyPr>
          <a:lstStyle/>
          <a:p>
            <a:pPr algn="just">
              <a:buNone/>
            </a:pPr>
            <a:r>
              <a:rPr lang="fa-IR" sz="2200" dirty="0" smtClean="0"/>
              <a:t>    به  </a:t>
            </a:r>
            <a:r>
              <a:rPr lang="fa-IR" sz="2200" dirty="0"/>
              <a:t>دلیل انرژی این سیستم بر روی هوا مصرف می </a:t>
            </a:r>
            <a:r>
              <a:rPr lang="fa-IR" sz="2200" dirty="0" smtClean="0"/>
              <a:t>شود، و  نه  در   </a:t>
            </a:r>
            <a:r>
              <a:rPr lang="fa-IR" sz="2200" dirty="0"/>
              <a:t>آب</a:t>
            </a:r>
            <a:endParaRPr lang="en-US" sz="2200" dirty="0"/>
          </a:p>
          <a:p>
            <a:pPr algn="just">
              <a:buNone/>
            </a:pPr>
            <a:r>
              <a:rPr lang="fa-IR" sz="2200" dirty="0" smtClean="0"/>
              <a:t>    وسایل </a:t>
            </a:r>
            <a:r>
              <a:rPr lang="fa-IR" sz="2200" dirty="0"/>
              <a:t>کوچکتر وساده تر لازم است.ظرفیت دمنده فقط باید برای رساندن حجم مورد نیازهوا در فشار تعیین شده به وسیله افت فشار </a:t>
            </a:r>
            <a:r>
              <a:rPr lang="fa-IR" sz="2200" dirty="0" smtClean="0"/>
              <a:t>در مکانیسم توزیع کننده ،به اضافه عمق کافی آب باشد.   </a:t>
            </a:r>
            <a:endParaRPr lang="en-US" sz="2200" dirty="0"/>
          </a:p>
          <a:p>
            <a:pPr algn="just">
              <a:buNone/>
            </a:pPr>
            <a:r>
              <a:rPr lang="fa-IR" sz="2200" dirty="0" smtClean="0"/>
              <a:t>    این </a:t>
            </a:r>
            <a:r>
              <a:rPr lang="fa-IR" sz="2200" dirty="0"/>
              <a:t>نوع وسیله هوادهی استفاده بیشتری در تصفیه فاضلاب،تاتصفیه</a:t>
            </a:r>
            <a:endParaRPr lang="en-US" sz="2200" dirty="0"/>
          </a:p>
          <a:p>
            <a:pPr algn="just">
              <a:buNone/>
            </a:pPr>
            <a:r>
              <a:rPr lang="fa-IR" sz="2200" dirty="0" smtClean="0"/>
              <a:t>    آب </a:t>
            </a:r>
            <a:r>
              <a:rPr lang="fa-IR" sz="2200" dirty="0"/>
              <a:t>آشامیدنی پیدا کرده است.</a:t>
            </a:r>
            <a:endParaRPr lang="en-US" sz="2200" dirty="0"/>
          </a:p>
          <a:p>
            <a:pPr algn="just">
              <a:buNone/>
            </a:pPr>
            <a:r>
              <a:rPr lang="fa-IR" sz="2200" dirty="0" smtClean="0"/>
              <a:t>     چند </a:t>
            </a:r>
            <a:r>
              <a:rPr lang="fa-IR" sz="2200" dirty="0"/>
              <a:t>نوع </a:t>
            </a:r>
            <a:r>
              <a:rPr lang="fa-IR" sz="2200" dirty="0" smtClean="0"/>
              <a:t>  از این  </a:t>
            </a:r>
            <a:r>
              <a:rPr lang="fa-IR" sz="2200" dirty="0"/>
              <a:t>فرایندها  را </a:t>
            </a:r>
            <a:r>
              <a:rPr lang="fa-IR" sz="2200" dirty="0" smtClean="0"/>
              <a:t> می </a:t>
            </a:r>
            <a:r>
              <a:rPr lang="fa-IR" sz="2200" dirty="0"/>
              <a:t>توان </a:t>
            </a:r>
            <a:r>
              <a:rPr lang="fa-IR" sz="2200" dirty="0" smtClean="0"/>
              <a:t> به کار  گرفت.انجام  این  </a:t>
            </a:r>
            <a:r>
              <a:rPr lang="fa-IR" sz="2200" dirty="0"/>
              <a:t>فرایند</a:t>
            </a:r>
            <a:endParaRPr lang="en-US" sz="2200" dirty="0"/>
          </a:p>
          <a:p>
            <a:pPr algn="just">
              <a:buNone/>
            </a:pPr>
            <a:r>
              <a:rPr lang="fa-IR" sz="2200" dirty="0" smtClean="0"/>
              <a:t>    در </a:t>
            </a:r>
            <a:r>
              <a:rPr lang="fa-IR" sz="2200" dirty="0"/>
              <a:t>تانک </a:t>
            </a:r>
            <a:r>
              <a:rPr lang="fa-IR" sz="2200" dirty="0" smtClean="0"/>
              <a:t>سربسته  </a:t>
            </a:r>
            <a:r>
              <a:rPr lang="fa-IR" sz="2200" dirty="0"/>
              <a:t>با فشار مثبت </a:t>
            </a:r>
            <a:r>
              <a:rPr lang="fa-IR" sz="2200" dirty="0" smtClean="0"/>
              <a:t> اتمسفر </a:t>
            </a:r>
            <a:r>
              <a:rPr lang="fa-IR" sz="2200" dirty="0"/>
              <a:t>بالای مایع،میزان </a:t>
            </a:r>
            <a:r>
              <a:rPr lang="fa-IR" sz="2200" dirty="0" smtClean="0"/>
              <a:t>دفع  </a:t>
            </a:r>
            <a:r>
              <a:rPr lang="fa-IR" sz="2200" dirty="0"/>
              <a:t>را </a:t>
            </a:r>
            <a:r>
              <a:rPr lang="fa-IR" sz="2200" dirty="0" smtClean="0"/>
              <a:t> نیز</a:t>
            </a:r>
            <a:endParaRPr lang="en-US" sz="2200" dirty="0"/>
          </a:p>
          <a:p>
            <a:pPr algn="just">
              <a:buNone/>
            </a:pPr>
            <a:r>
              <a:rPr lang="fa-IR" sz="2200" dirty="0" smtClean="0"/>
              <a:t>    کاهش </a:t>
            </a:r>
            <a:r>
              <a:rPr lang="fa-IR" sz="2200" dirty="0"/>
              <a:t>می دهد</a:t>
            </a:r>
            <a:r>
              <a:rPr lang="fa-IR" sz="2200" dirty="0" smtClean="0"/>
              <a:t>.   با </a:t>
            </a:r>
            <a:r>
              <a:rPr lang="fa-IR" sz="2200" dirty="0"/>
              <a:t>قرار </a:t>
            </a:r>
            <a:r>
              <a:rPr lang="fa-IR" sz="2200" dirty="0" smtClean="0"/>
              <a:t> دادن یک  </a:t>
            </a:r>
            <a:r>
              <a:rPr lang="fa-IR" sz="2200" dirty="0"/>
              <a:t>پره در </a:t>
            </a:r>
            <a:r>
              <a:rPr lang="fa-IR" sz="2200" dirty="0" smtClean="0"/>
              <a:t> بالای   نقطه   تزریق  هوا </a:t>
            </a:r>
            <a:r>
              <a:rPr lang="fa-IR" sz="2200" dirty="0"/>
              <a:t>،</a:t>
            </a:r>
            <a:endParaRPr lang="en-US" sz="2200" dirty="0"/>
          </a:p>
          <a:p>
            <a:pPr algn="just">
              <a:buNone/>
            </a:pPr>
            <a:r>
              <a:rPr lang="fa-IR" sz="2200" dirty="0" smtClean="0"/>
              <a:t>    جریان  هوا  </a:t>
            </a:r>
            <a:r>
              <a:rPr lang="fa-IR" sz="2200" dirty="0"/>
              <a:t>به </a:t>
            </a:r>
            <a:r>
              <a:rPr lang="fa-IR" sz="2200" dirty="0" smtClean="0"/>
              <a:t>حبابهای   کوچکتر   شکسته   </a:t>
            </a:r>
            <a:r>
              <a:rPr lang="fa-IR" sz="2200" dirty="0"/>
              <a:t>می شود </a:t>
            </a:r>
            <a:r>
              <a:rPr lang="fa-IR" sz="2200" dirty="0" smtClean="0"/>
              <a:t> و   خصوصیات </a:t>
            </a:r>
            <a:endParaRPr lang="en-US" sz="2200" dirty="0"/>
          </a:p>
          <a:p>
            <a:pPr algn="just">
              <a:buNone/>
            </a:pPr>
            <a:r>
              <a:rPr lang="fa-IR" sz="2200" dirty="0" smtClean="0"/>
              <a:t>   اختلاط  را  افزایش  </a:t>
            </a:r>
            <a:r>
              <a:rPr lang="fa-IR" sz="2200" dirty="0"/>
              <a:t>می دهد</a:t>
            </a:r>
            <a:r>
              <a:rPr lang="fa-IR" sz="2200" dirty="0" smtClean="0"/>
              <a:t>. همچون  </a:t>
            </a:r>
            <a:r>
              <a:rPr lang="fa-IR" sz="2200" dirty="0"/>
              <a:t>سیستمهای </a:t>
            </a:r>
            <a:r>
              <a:rPr lang="fa-IR" sz="2200" dirty="0" smtClean="0"/>
              <a:t> آب </a:t>
            </a:r>
            <a:r>
              <a:rPr lang="fa-IR" sz="2200" dirty="0"/>
              <a:t>در هوا،چند نوع</a:t>
            </a:r>
            <a:endParaRPr lang="en-US" sz="2200" dirty="0"/>
          </a:p>
          <a:p>
            <a:pPr algn="just">
              <a:buNone/>
            </a:pPr>
            <a:r>
              <a:rPr lang="fa-IR" sz="2200" dirty="0" smtClean="0"/>
              <a:t>   وسایل   </a:t>
            </a:r>
            <a:r>
              <a:rPr lang="fa-IR" sz="2200" dirty="0"/>
              <a:t>اختصاصی </a:t>
            </a:r>
            <a:r>
              <a:rPr lang="fa-IR" sz="2200" dirty="0" smtClean="0"/>
              <a:t> که کاربرد  واحدی  </a:t>
            </a:r>
            <a:r>
              <a:rPr lang="fa-IR" sz="2200" dirty="0"/>
              <a:t>از اصول </a:t>
            </a:r>
            <a:r>
              <a:rPr lang="fa-IR" sz="2200" dirty="0" smtClean="0"/>
              <a:t> اساسی  </a:t>
            </a:r>
            <a:r>
              <a:rPr lang="fa-IR" sz="2200" dirty="0"/>
              <a:t>شرح </a:t>
            </a:r>
            <a:r>
              <a:rPr lang="fa-IR" sz="2200" dirty="0" smtClean="0"/>
              <a:t> داده </a:t>
            </a:r>
            <a:endParaRPr lang="en-US" sz="2200" dirty="0"/>
          </a:p>
          <a:p>
            <a:pPr algn="just">
              <a:buNone/>
            </a:pPr>
            <a:r>
              <a:rPr lang="fa-IR" sz="2200" dirty="0" smtClean="0"/>
              <a:t>   شده </a:t>
            </a:r>
            <a:r>
              <a:rPr lang="fa-IR" sz="2200" dirty="0"/>
              <a:t>را دارد موجود است. </a:t>
            </a:r>
            <a:r>
              <a:rPr lang="fa-IR" sz="2200" dirty="0" smtClean="0"/>
              <a:t> همه </a:t>
            </a:r>
            <a:r>
              <a:rPr lang="fa-IR" sz="2200" dirty="0"/>
              <a:t>عملیات </a:t>
            </a:r>
            <a:r>
              <a:rPr lang="fa-IR" sz="2200" dirty="0" smtClean="0"/>
              <a:t>  هوادهی </a:t>
            </a:r>
            <a:r>
              <a:rPr lang="fa-IR" sz="2200" dirty="0"/>
              <a:t>باید</a:t>
            </a:r>
            <a:r>
              <a:rPr lang="fa-IR" sz="2200" dirty="0" smtClean="0"/>
              <a:t>، برای </a:t>
            </a:r>
            <a:r>
              <a:rPr lang="fa-IR" sz="2200" dirty="0"/>
              <a:t>جلوگیری</a:t>
            </a:r>
            <a:endParaRPr lang="en-US" sz="2200" dirty="0"/>
          </a:p>
          <a:p>
            <a:pPr algn="just">
              <a:buNone/>
            </a:pPr>
            <a:r>
              <a:rPr lang="fa-IR" sz="2200" dirty="0" smtClean="0"/>
              <a:t>   از </a:t>
            </a:r>
            <a:r>
              <a:rPr lang="fa-IR" sz="2200" dirty="0"/>
              <a:t>تجمع گازهایی که ممکن است سمی یا خفه کننده باشند،خوب تهویه شده باشند.    </a:t>
            </a:r>
            <a:endParaRPr lang="en-US" sz="2200" dirty="0"/>
          </a:p>
        </p:txBody>
      </p:sp>
      <p:sp>
        <p:nvSpPr>
          <p:cNvPr id="4" name="Slide Number Placeholder 3"/>
          <p:cNvSpPr>
            <a:spLocks noGrp="1"/>
          </p:cNvSpPr>
          <p:nvPr>
            <p:ph type="sldNum" sz="quarter" idx="12"/>
          </p:nvPr>
        </p:nvSpPr>
        <p:spPr>
          <a:xfrm>
            <a:off x="8429652" y="6286520"/>
            <a:ext cx="502920" cy="301752"/>
          </a:xfrm>
        </p:spPr>
        <p:txBody>
          <a:bodyPr/>
          <a:lstStyle/>
          <a:p>
            <a:fld id="{1158B530-A81A-44DC-9C98-2C7DEFA472B7}" type="slidenum">
              <a:rPr lang="fa-IR" sz="2000" smtClean="0"/>
              <a:pPr/>
              <a:t>23</a:t>
            </a:fld>
            <a:endParaRPr lang="fa-I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normAutofit/>
          </a:bodyPr>
          <a:lstStyle/>
          <a:p>
            <a:endParaRPr lang="fa-IR" sz="3600" dirty="0" smtClean="0"/>
          </a:p>
          <a:p>
            <a:r>
              <a:rPr lang="fa-IR" sz="3600" dirty="0" smtClean="0"/>
              <a:t>1-تعریف هوادهی و کاربرد آن.</a:t>
            </a:r>
          </a:p>
          <a:p>
            <a:endParaRPr lang="fa-IR" sz="3600" dirty="0" smtClean="0"/>
          </a:p>
          <a:p>
            <a:r>
              <a:rPr lang="fa-IR" sz="3600" dirty="0" smtClean="0"/>
              <a:t>2-تشریح چگونگی جداسازی آهن و منگنز از آب ونقش پرمنگنات پتاسیم در آن.</a:t>
            </a:r>
          </a:p>
          <a:p>
            <a:endParaRPr lang="fa-IR" sz="3600" dirty="0" smtClean="0"/>
          </a:p>
          <a:p>
            <a:r>
              <a:rPr lang="fa-IR" sz="3600" dirty="0" smtClean="0"/>
              <a:t>3-آشنایی با انواع روشهای هوادهی.</a:t>
            </a:r>
            <a:endParaRPr lang="fa-IR" sz="3600" dirty="0"/>
          </a:p>
        </p:txBody>
      </p:sp>
      <p:sp>
        <p:nvSpPr>
          <p:cNvPr id="4" name="Slide Number Placeholder 3"/>
          <p:cNvSpPr>
            <a:spLocks noGrp="1"/>
          </p:cNvSpPr>
          <p:nvPr>
            <p:ph type="sldNum" sz="quarter" idx="12"/>
          </p:nvPr>
        </p:nvSpPr>
        <p:spPr/>
        <p:txBody>
          <a:bodyPr/>
          <a:lstStyle/>
          <a:p>
            <a:fld id="{1158B530-A81A-44DC-9C98-2C7DEFA472B7}" type="slidenum">
              <a:rPr lang="fa-IR" smtClean="0"/>
              <a:pPr/>
              <a:t>24</a:t>
            </a:fld>
            <a:endParaRPr lang="fa-I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52D3F32C-FE5A-4B72-BDD2-BE9741130FA2}" type="slidenum">
              <a:rPr lang="ar-SA"/>
              <a:pPr/>
              <a:t>25</a:t>
            </a:fld>
            <a:endParaRPr lang="en-US"/>
          </a:p>
        </p:txBody>
      </p:sp>
      <p:sp>
        <p:nvSpPr>
          <p:cNvPr id="517126" name="WordArt 6"/>
          <p:cNvSpPr>
            <a:spLocks noChangeArrowheads="1" noChangeShapeType="1" noTextEdit="1"/>
          </p:cNvSpPr>
          <p:nvPr/>
        </p:nvSpPr>
        <p:spPr bwMode="auto">
          <a:xfrm>
            <a:off x="482477" y="1435601"/>
            <a:ext cx="8034401" cy="1031208"/>
          </a:xfrm>
          <a:prstGeom prst="rect">
            <a:avLst/>
          </a:prstGeom>
        </p:spPr>
        <p:txBody>
          <a:bodyPr wrap="none" fromWordArt="1">
            <a:prstTxWarp prst="textPlain">
              <a:avLst>
                <a:gd name="adj" fmla="val 50000"/>
              </a:avLst>
            </a:prstTxWarp>
          </a:bodyPr>
          <a:lstStyle/>
          <a:p>
            <a:pPr algn="ctr" eaLnBrk="0" hangingPunct="0">
              <a:defRPr/>
            </a:pPr>
            <a:r>
              <a:rPr lang="fa-IR" sz="3600" b="1" u="sng" kern="10">
                <a:ln w="9525">
                  <a:solidFill>
                    <a:schemeClr val="tx1"/>
                  </a:solidFill>
                  <a:round/>
                  <a:headEnd/>
                  <a:tailEnd/>
                </a:ln>
                <a:cs typeface="B Homa"/>
              </a:rPr>
              <a:t>برای رسیدن به موفقیت امید و تلاش مهمترین عامل است.</a:t>
            </a:r>
          </a:p>
        </p:txBody>
      </p:sp>
      <p:sp>
        <p:nvSpPr>
          <p:cNvPr id="517127" name="WordArt 7"/>
          <p:cNvSpPr>
            <a:spLocks noChangeArrowheads="1" noChangeShapeType="1" noTextEdit="1"/>
          </p:cNvSpPr>
          <p:nvPr/>
        </p:nvSpPr>
        <p:spPr bwMode="auto">
          <a:xfrm>
            <a:off x="334666" y="5027384"/>
            <a:ext cx="4299543" cy="1202086"/>
          </a:xfrm>
          <a:prstGeom prst="rect">
            <a:avLst/>
          </a:prstGeom>
        </p:spPr>
        <p:txBody>
          <a:bodyPr wrap="none" fromWordArt="1">
            <a:prstTxWarp prst="textPlain">
              <a:avLst>
                <a:gd name="adj" fmla="val 50000"/>
              </a:avLst>
            </a:prstTxWarp>
          </a:bodyPr>
          <a:lstStyle/>
          <a:p>
            <a:pPr algn="ctr" rtl="0" eaLnBrk="0" hangingPunct="0">
              <a:defRPr/>
            </a:pPr>
            <a:r>
              <a:rPr lang="en-US" sz="3600" b="1" u="sng" kern="10">
                <a:ln w="9525">
                  <a:noFill/>
                  <a:round/>
                  <a:headEnd/>
                  <a:tailEnd/>
                </a:ln>
                <a:solidFill>
                  <a:srgbClr val="336699"/>
                </a:solidFill>
                <a:effectLst>
                  <a:outerShdw dist="45791" dir="2021404" algn="ctr" rotWithShape="0">
                    <a:srgbClr val="B2B2B2">
                      <a:alpha val="80000"/>
                    </a:srgbClr>
                  </a:outerShdw>
                </a:effectLst>
                <a:latin typeface="Stencil"/>
                <a:cs typeface="+mn-cs"/>
              </a:rPr>
              <a:t>Thank you</a:t>
            </a:r>
            <a:endParaRPr lang="fa-IR" sz="3600" b="1" u="sng" kern="10">
              <a:ln w="9525">
                <a:noFill/>
                <a:round/>
                <a:headEnd/>
                <a:tailEnd/>
              </a:ln>
              <a:solidFill>
                <a:srgbClr val="336699"/>
              </a:solidFill>
              <a:effectLst>
                <a:outerShdw dist="45791" dir="2021404" algn="ctr" rotWithShape="0">
                  <a:srgbClr val="B2B2B2">
                    <a:alpha val="80000"/>
                  </a:srgbClr>
                </a:outerShdw>
              </a:effectLst>
              <a:latin typeface="Stencil"/>
              <a:cs typeface="+mn-cs"/>
            </a:endParaRPr>
          </a:p>
        </p:txBody>
      </p:sp>
      <p:sp>
        <p:nvSpPr>
          <p:cNvPr id="7" name="Slide Number Placeholder 6"/>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rtl="0" eaLnBrk="0" hangingPunct="0">
              <a:defRPr/>
            </a:pPr>
            <a:fld id="{3493ABA7-A66A-4974-9B07-EDD4DC5290EA}" type="slidenum">
              <a:rPr lang="ar-SA" altLang="en-US" sz="1400">
                <a:solidFill>
                  <a:srgbClr val="FFFFFF"/>
                </a:solidFill>
                <a:latin typeface="+mn-lt"/>
                <a:cs typeface="Times New Roman" pitchFamily="18" charset="0"/>
              </a:rPr>
              <a:pPr rtl="0" eaLnBrk="0" hangingPunct="0">
                <a:defRPr/>
              </a:pPr>
              <a:t>25</a:t>
            </a:fld>
            <a:endParaRPr lang="en-US" altLang="en-US" sz="1400">
              <a:solidFill>
                <a:srgbClr val="FFFFFF"/>
              </a:solidFill>
              <a:latin typeface="+mn-lt"/>
              <a:cs typeface="Times New Roman" pitchFamily="18" charset="0"/>
            </a:endParaRPr>
          </a:p>
        </p:txBody>
      </p:sp>
      <p:sp>
        <p:nvSpPr>
          <p:cNvPr id="232455" name="Rectangle 7"/>
          <p:cNvSpPr>
            <a:spLocks noGrp="1" noChangeArrowheads="1"/>
          </p:cNvSpPr>
          <p:nvPr>
            <p:ph type="title"/>
          </p:nvPr>
        </p:nvSpPr>
        <p:spPr/>
        <p:txBody>
          <a:bodyPr/>
          <a:lstStyle/>
          <a:p>
            <a:endParaRPr lang="en-US"/>
          </a:p>
        </p:txBody>
      </p:sp>
      <p:pic>
        <p:nvPicPr>
          <p:cNvPr id="232457" name="Picture 9"/>
          <p:cNvPicPr>
            <a:picLocks noGrp="1" noChangeAspect="1" noChangeArrowheads="1"/>
          </p:cNvPicPr>
          <p:nvPr>
            <p:ph idx="1"/>
          </p:nvPr>
        </p:nvPicPr>
        <p:blipFill>
          <a:blip r:embed="rId3"/>
          <a:srcRect/>
          <a:stretch>
            <a:fillRect/>
          </a:stretch>
        </p:blipFill>
        <p:spPr>
          <a:xfrm>
            <a:off x="0" y="-171450"/>
            <a:ext cx="9144000" cy="7029450"/>
          </a:xfrm>
          <a:ln w="38100">
            <a:solidFill>
              <a:schemeClr val="tx1"/>
            </a:solidFill>
          </a:ln>
        </p:spPr>
      </p:pic>
      <p:pic>
        <p:nvPicPr>
          <p:cNvPr id="2" name="WordArt 7"/>
          <p:cNvPicPr>
            <a:picLocks noChangeArrowheads="1"/>
          </p:cNvPicPr>
          <p:nvPr/>
        </p:nvPicPr>
        <p:blipFill>
          <a:blip r:embed="rId4">
            <a:grayscl/>
            <a:biLevel thresh="50000"/>
          </a:blip>
          <a:srcRect/>
          <a:stretch>
            <a:fillRect/>
          </a:stretch>
        </p:blipFill>
        <p:spPr bwMode="auto">
          <a:xfrm>
            <a:off x="323850" y="5229225"/>
            <a:ext cx="4321175" cy="1296988"/>
          </a:xfrm>
          <a:prstGeom prst="rect">
            <a:avLst/>
          </a:prstGeom>
          <a:noFill/>
          <a:ln w="9525">
            <a:noFill/>
            <a:miter lim="800000"/>
            <a:headEnd/>
            <a:tailEnd/>
          </a:ln>
        </p:spPr>
      </p:pic>
      <p:pic>
        <p:nvPicPr>
          <p:cNvPr id="3" name="WordArt 6"/>
          <p:cNvPicPr>
            <a:picLocks noChangeArrowheads="1"/>
          </p:cNvPicPr>
          <p:nvPr/>
        </p:nvPicPr>
        <p:blipFill>
          <a:blip r:embed="rId5">
            <a:lum contrast="-24000"/>
            <a:grayscl/>
            <a:biLevel thresh="50000"/>
          </a:blip>
          <a:srcRect/>
          <a:stretch>
            <a:fillRect/>
          </a:stretch>
        </p:blipFill>
        <p:spPr bwMode="auto">
          <a:xfrm>
            <a:off x="539750" y="188913"/>
            <a:ext cx="8064500" cy="107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357166"/>
            <a:ext cx="7072362" cy="1571636"/>
          </a:xfrm>
        </p:spPr>
        <p:txBody>
          <a:bodyPr>
            <a:noAutofit/>
          </a:bodyPr>
          <a:lstStyle/>
          <a:p>
            <a:r>
              <a:rPr lang="fa-IR" sz="9600" b="1" dirty="0" smtClean="0">
                <a:solidFill>
                  <a:srgbClr val="00B0F0"/>
                </a:solidFill>
              </a:rPr>
              <a:t>هوادهی</a:t>
            </a:r>
            <a:endParaRPr lang="fa-IR" sz="9600" b="1" dirty="0">
              <a:solidFill>
                <a:srgbClr val="00B0F0"/>
              </a:solidFill>
            </a:endParaRPr>
          </a:p>
        </p:txBody>
      </p:sp>
      <p:sp>
        <p:nvSpPr>
          <p:cNvPr id="4" name="Slide Number Placeholder 3"/>
          <p:cNvSpPr>
            <a:spLocks noGrp="1"/>
          </p:cNvSpPr>
          <p:nvPr>
            <p:ph type="sldNum" sz="quarter" idx="12"/>
          </p:nvPr>
        </p:nvSpPr>
        <p:spPr>
          <a:xfrm>
            <a:off x="7929586" y="6357958"/>
            <a:ext cx="502920" cy="301752"/>
          </a:xfrm>
        </p:spPr>
        <p:txBody>
          <a:bodyPr/>
          <a:lstStyle/>
          <a:p>
            <a:fld id="{1158B530-A81A-44DC-9C98-2C7DEFA472B7}" type="slidenum">
              <a:rPr lang="fa-IR" sz="2000" smtClean="0"/>
              <a:pPr/>
              <a:t>3</a:t>
            </a:fld>
            <a:endParaRPr lang="fa-IR" sz="2000" dirty="0"/>
          </a:p>
        </p:txBody>
      </p:sp>
      <p:sp>
        <p:nvSpPr>
          <p:cNvPr id="5" name="Content Placeholder 4"/>
          <p:cNvSpPr>
            <a:spLocks noGrp="1"/>
          </p:cNvSpPr>
          <p:nvPr>
            <p:ph idx="1"/>
          </p:nvPr>
        </p:nvSpPr>
        <p:spPr/>
        <p:txBody>
          <a:bodyPr/>
          <a:lstStyle/>
          <a:p>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6" y="267494"/>
            <a:ext cx="6643734" cy="1399032"/>
          </a:xfrm>
        </p:spPr>
        <p:txBody>
          <a:bodyPr/>
          <a:lstStyle/>
          <a:p>
            <a:r>
              <a:rPr lang="fa-IR" b="1" dirty="0" smtClean="0">
                <a:solidFill>
                  <a:srgbClr val="00B0F0"/>
                </a:solidFill>
              </a:rPr>
              <a:t>تعریف هوادهی :</a:t>
            </a:r>
            <a:endParaRPr lang="fa-IR" b="1" dirty="0">
              <a:solidFill>
                <a:srgbClr val="00B0F0"/>
              </a:solidFill>
            </a:endParaRPr>
          </a:p>
        </p:txBody>
      </p:sp>
      <p:sp>
        <p:nvSpPr>
          <p:cNvPr id="3" name="Content Placeholder 2"/>
          <p:cNvSpPr>
            <a:spLocks noGrp="1"/>
          </p:cNvSpPr>
          <p:nvPr>
            <p:ph idx="1"/>
          </p:nvPr>
        </p:nvSpPr>
        <p:spPr/>
        <p:txBody>
          <a:bodyPr>
            <a:normAutofit/>
          </a:bodyPr>
          <a:lstStyle/>
          <a:p>
            <a:pPr algn="just">
              <a:buNone/>
            </a:pPr>
            <a:r>
              <a:rPr lang="fa-IR" dirty="0" smtClean="0"/>
              <a:t>    هوادهی فرایندی است که برخی اوقات برای تهیه آب آشامیدنی از آن استفاده می شود.از هوادهی ممکن است برای خارج ساختن گازهای مطبوع محلول در آب (گاز زدایی)یا افزودن اکسیژن به آب برای تبدیل موادنامطلوب به شکلی مناسبتر (اکسیداسیون)استفاده کرد.</a:t>
            </a:r>
            <a:endParaRPr lang="fa-IR" dirty="0"/>
          </a:p>
        </p:txBody>
      </p:sp>
      <p:sp>
        <p:nvSpPr>
          <p:cNvPr id="4" name="Slide Number Placeholder 3"/>
          <p:cNvSpPr>
            <a:spLocks noGrp="1"/>
          </p:cNvSpPr>
          <p:nvPr>
            <p:ph type="sldNum" sz="quarter" idx="12"/>
          </p:nvPr>
        </p:nvSpPr>
        <p:spPr>
          <a:xfrm>
            <a:off x="7929586" y="6215082"/>
            <a:ext cx="768694" cy="424763"/>
          </a:xfrm>
        </p:spPr>
        <p:txBody>
          <a:bodyPr/>
          <a:lstStyle/>
          <a:p>
            <a:fld id="{1158B530-A81A-44DC-9C98-2C7DEFA472B7}" type="slidenum">
              <a:rPr lang="fa-IR" sz="2000" smtClean="0"/>
              <a:pPr/>
              <a:t>4</a:t>
            </a:fld>
            <a:endParaRPr lang="fa-I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686" y="0"/>
            <a:ext cx="5929354" cy="1428736"/>
          </a:xfrm>
        </p:spPr>
        <p:txBody>
          <a:bodyPr>
            <a:normAutofit/>
          </a:bodyPr>
          <a:lstStyle/>
          <a:p>
            <a:r>
              <a:rPr lang="fa-IR" sz="4400" b="1" dirty="0" smtClean="0">
                <a:solidFill>
                  <a:srgbClr val="00B0F0"/>
                </a:solidFill>
              </a:rPr>
              <a:t>کاربرد هوادهی:</a:t>
            </a:r>
            <a:endParaRPr lang="fa-IR" sz="4400" b="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algn="just">
              <a:buNone/>
            </a:pPr>
            <a:r>
              <a:rPr lang="fa-IR" dirty="0" smtClean="0"/>
              <a:t>   هوادهی معمولا برای تصفیه آبهای زیر زمینی به کار میرود زیراآبهای سطحی برای مدت زمان کافی با اتمسفر در تماس بوده و از اینرو عملیات انتقال گاز به صورت طبیعی انجام می پذیرد.</a:t>
            </a:r>
          </a:p>
          <a:p>
            <a:pPr algn="just">
              <a:buNone/>
            </a:pPr>
            <a:r>
              <a:rPr lang="fa-IR" dirty="0" smtClean="0"/>
              <a:t>   هوادهي به منظور حذف گازكربنيك ، هيدروژن سولفوره ، متان ، آهن، منگنز ، مزه و طعم آب انجام می پذیرد.</a:t>
            </a:r>
          </a:p>
          <a:p>
            <a:pPr algn="just">
              <a:buNone/>
            </a:pPr>
            <a:r>
              <a:rPr lang="fa-IR" dirty="0" smtClean="0"/>
              <a:t>   آب زیر زمینی میتواند دارای مقادیر زیادی گاز نظیر دی اکسید کربن وسولفید هیدروژن باشد. این گازها</a:t>
            </a:r>
            <a:r>
              <a:rPr lang="fa-IR" sz="2800" dirty="0" smtClean="0"/>
              <a:t> جزء محصولات زاید بیولوژیکی حاصل از تجزیه باکتریایی مواد آلی در خاک یا محصولات جانبی حاصل ازاحیای گوگرداز مواد معدنی به شمار می روند.</a:t>
            </a:r>
            <a:endParaRPr lang="fa-IR" sz="2400" dirty="0" smtClean="0"/>
          </a:p>
          <a:p>
            <a:pPr algn="just">
              <a:buNone/>
            </a:pPr>
            <a:endParaRPr lang="en-US" sz="2800" dirty="0" smtClean="0"/>
          </a:p>
        </p:txBody>
      </p:sp>
      <p:sp>
        <p:nvSpPr>
          <p:cNvPr id="4" name="Slide Number Placeholder 3"/>
          <p:cNvSpPr>
            <a:spLocks noGrp="1"/>
          </p:cNvSpPr>
          <p:nvPr>
            <p:ph type="sldNum" sz="quarter" idx="12"/>
          </p:nvPr>
        </p:nvSpPr>
        <p:spPr>
          <a:xfrm>
            <a:off x="8072462" y="6286520"/>
            <a:ext cx="502920" cy="353325"/>
          </a:xfrm>
        </p:spPr>
        <p:txBody>
          <a:bodyPr/>
          <a:lstStyle/>
          <a:p>
            <a:fld id="{1158B530-A81A-44DC-9C98-2C7DEFA472B7}" type="slidenum">
              <a:rPr lang="fa-IR" sz="2000" smtClean="0"/>
              <a:pPr/>
              <a:t>5</a:t>
            </a:fld>
            <a:endParaRPr lang="fa-I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58204" cy="5669014"/>
          </a:xfrm>
        </p:spPr>
        <p:txBody>
          <a:bodyPr>
            <a:normAutofit/>
          </a:bodyPr>
          <a:lstStyle/>
          <a:p>
            <a:pPr algn="just">
              <a:buNone/>
            </a:pPr>
            <a:r>
              <a:rPr lang="fa-IR" sz="2600" dirty="0" smtClean="0"/>
              <a:t>    مقدار زیاد دی اکسیدکربن وسولفید هیدروژن حتی در غلظتهای اندک مزه وبویی ناخوشایند ایجاد می کند.اگرچه این گازها در شرایط اتمسفریک تنها به مقدار اندکی محلول اند اما آبهای زیر زمینی می توانند تحت فشارهای زیاد در اعماق سفره های آب زیر زمینی دارای غلظت های قابل ملاحظه ای از این گازها می باشند.هوادهی آب فوق اشباع ازاین گازهابه عمل متصاعد شدن آنها ورسیدن به شرایط تعادل کمک میکند.اگرچه مایعات فرارنظیر هیومیک اسیدها فنولهاتوسط هوادهی از آب جدا می شونداما سرعت جدا شدن آنها به جز مواردی استثنائی که غلظتهای این مواد </a:t>
            </a:r>
            <a:endParaRPr lang="en-US" sz="2600" dirty="0" smtClean="0"/>
          </a:p>
          <a:p>
            <a:pPr algn="just">
              <a:buNone/>
            </a:pPr>
            <a:r>
              <a:rPr lang="fa-IR" sz="2600" dirty="0" smtClean="0"/>
              <a:t>    کاهش می یابد معمولا بسیار اندک است. 	</a:t>
            </a:r>
            <a:endParaRPr lang="en-US" sz="2600" dirty="0" smtClean="0"/>
          </a:p>
          <a:p>
            <a:endParaRPr lang="fa-IR" dirty="0"/>
          </a:p>
        </p:txBody>
      </p:sp>
      <p:sp>
        <p:nvSpPr>
          <p:cNvPr id="4" name="Slide Number Placeholder 3"/>
          <p:cNvSpPr>
            <a:spLocks noGrp="1"/>
          </p:cNvSpPr>
          <p:nvPr>
            <p:ph type="sldNum" sz="quarter" idx="12"/>
          </p:nvPr>
        </p:nvSpPr>
        <p:spPr>
          <a:xfrm>
            <a:off x="8072462" y="6357958"/>
            <a:ext cx="502920" cy="214314"/>
          </a:xfrm>
        </p:spPr>
        <p:txBody>
          <a:bodyPr/>
          <a:lstStyle/>
          <a:p>
            <a:fld id="{1158B530-A81A-44DC-9C98-2C7DEFA472B7}" type="slidenum">
              <a:rPr lang="fa-IR" sz="2000" smtClean="0"/>
              <a:pPr/>
              <a:t>6</a:t>
            </a:fld>
            <a:endParaRPr lang="fa-IR"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267494"/>
            <a:ext cx="9072626" cy="1399032"/>
          </a:xfrm>
        </p:spPr>
        <p:txBody>
          <a:bodyPr>
            <a:normAutofit/>
          </a:bodyPr>
          <a:lstStyle/>
          <a:p>
            <a:r>
              <a:rPr lang="fa-IR" sz="4800" dirty="0" smtClean="0">
                <a:solidFill>
                  <a:schemeClr val="accent4">
                    <a:lumMod val="60000"/>
                    <a:lumOff val="40000"/>
                  </a:schemeClr>
                </a:solidFill>
              </a:rPr>
              <a:t>حذف</a:t>
            </a:r>
            <a:r>
              <a:rPr lang="fa-IR" sz="4800" b="1" dirty="0" smtClean="0">
                <a:solidFill>
                  <a:schemeClr val="accent4">
                    <a:lumMod val="60000"/>
                    <a:lumOff val="40000"/>
                  </a:schemeClr>
                </a:solidFill>
              </a:rPr>
              <a:t> آهن و منگنز:</a:t>
            </a:r>
            <a:endParaRPr lang="fa-IR" sz="4800" b="1" dirty="0">
              <a:solidFill>
                <a:schemeClr val="accent4">
                  <a:lumMod val="60000"/>
                  <a:lumOff val="40000"/>
                </a:schemeClr>
              </a:solidFill>
            </a:endParaRPr>
          </a:p>
        </p:txBody>
      </p:sp>
      <p:sp>
        <p:nvSpPr>
          <p:cNvPr id="3" name="Content Placeholder 2"/>
          <p:cNvSpPr>
            <a:spLocks noGrp="1"/>
          </p:cNvSpPr>
          <p:nvPr>
            <p:ph idx="1"/>
          </p:nvPr>
        </p:nvSpPr>
        <p:spPr/>
        <p:txBody>
          <a:bodyPr>
            <a:normAutofit lnSpcReduction="10000"/>
          </a:bodyPr>
          <a:lstStyle/>
          <a:p>
            <a:pPr algn="just">
              <a:buNone/>
            </a:pPr>
            <a:r>
              <a:rPr lang="fa-IR" dirty="0" smtClean="0"/>
              <a:t>   آهن ومنگنز عناصری هستند که در طبیعت به شکل گسترده ای وجود دارند.در غیاب عوامل اکسید کننده هر دوی این عناصر در آب محلولند این عناصرهمراه با سایر یونهای محلول تشکیل ترکیباتی را می دهند.آهن و منگنز تنها در عدد اکسیداسیون</a:t>
            </a:r>
            <a:r>
              <a:rPr lang="en-US" dirty="0" smtClean="0"/>
              <a:t>+2</a:t>
            </a:r>
            <a:r>
              <a:rPr lang="fa-IR" dirty="0" smtClean="0"/>
              <a:t> به صورت </a:t>
            </a:r>
            <a:r>
              <a:rPr lang="en-US" dirty="0" err="1" smtClean="0"/>
              <a:t>Mn</a:t>
            </a:r>
            <a:r>
              <a:rPr lang="en-US" dirty="0" smtClean="0"/>
              <a:t> ,</a:t>
            </a:r>
            <a:r>
              <a:rPr lang="en-US" dirty="0" err="1" smtClean="0"/>
              <a:t>fe</a:t>
            </a:r>
            <a:r>
              <a:rPr lang="fa-IR" dirty="0" smtClean="0"/>
              <a:t>به میزان قابل ملاحظه ای محلول هستند. به محض تماس با اکسیژن ویا هرعامل اکسیدکننده دیگری هردوی این یونها اکسید شده وظرفیتهای بالاتری رابه دست می آورند.</a:t>
            </a:r>
            <a:endParaRPr lang="en-US" dirty="0" smtClean="0"/>
          </a:p>
          <a:p>
            <a:pPr>
              <a:buNone/>
            </a:pPr>
            <a:endParaRPr lang="fa-IR" dirty="0"/>
          </a:p>
        </p:txBody>
      </p:sp>
      <p:sp>
        <p:nvSpPr>
          <p:cNvPr id="4" name="Slide Number Placeholder 3"/>
          <p:cNvSpPr>
            <a:spLocks noGrp="1"/>
          </p:cNvSpPr>
          <p:nvPr>
            <p:ph type="sldNum" sz="quarter" idx="12"/>
          </p:nvPr>
        </p:nvSpPr>
        <p:spPr>
          <a:xfrm>
            <a:off x="7572396" y="6215082"/>
            <a:ext cx="1125884" cy="424763"/>
          </a:xfrm>
        </p:spPr>
        <p:txBody>
          <a:bodyPr/>
          <a:lstStyle/>
          <a:p>
            <a:fld id="{1158B530-A81A-44DC-9C98-2C7DEFA472B7}" type="slidenum">
              <a:rPr lang="fa-IR" sz="2000" smtClean="0"/>
              <a:pPr/>
              <a:t>7</a:t>
            </a:fld>
            <a:endParaRPr lang="fa-I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64" y="500042"/>
            <a:ext cx="8715436" cy="6143668"/>
          </a:xfrm>
        </p:spPr>
        <p:txBody>
          <a:bodyPr>
            <a:normAutofit fontScale="62500" lnSpcReduction="20000"/>
          </a:bodyPr>
          <a:lstStyle/>
          <a:p>
            <a:pPr algn="just">
              <a:buNone/>
            </a:pPr>
            <a:r>
              <a:rPr lang="fa-IR" dirty="0" smtClean="0"/>
              <a:t>    </a:t>
            </a:r>
            <a:r>
              <a:rPr lang="fa-IR" sz="3600" dirty="0" smtClean="0"/>
              <a:t>درنتیجه </a:t>
            </a:r>
            <a:r>
              <a:rPr lang="fa-IR" sz="3600" dirty="0"/>
              <a:t>وجود این ظرفیتهای بالاترکمپلکسهای یونی جدیدکه به</a:t>
            </a:r>
            <a:r>
              <a:rPr lang="en-US" sz="3600" dirty="0"/>
              <a:t>	</a:t>
            </a:r>
          </a:p>
          <a:p>
            <a:pPr algn="just">
              <a:buNone/>
            </a:pPr>
            <a:r>
              <a:rPr lang="fa-IR" sz="3600" dirty="0" smtClean="0"/>
              <a:t>   میزان </a:t>
            </a:r>
            <a:r>
              <a:rPr lang="fa-IR" sz="3600" dirty="0"/>
              <a:t>قابل توجه محلول نیستندبه وجود می آیند.بنابراین آهن ومنگنز پس از هوادهی به صورت رسوب قابل جداسازی می شوند.واکنشهای ذکرشده شیمیایی رامی توان به صورت زیر نشان داد:</a:t>
            </a:r>
            <a:endParaRPr lang="en-US" sz="3600" dirty="0"/>
          </a:p>
          <a:p>
            <a:pPr algn="just" rtl="0">
              <a:buNone/>
            </a:pPr>
            <a:r>
              <a:rPr lang="en-US" sz="3600" dirty="0" smtClean="0"/>
              <a:t>  </a:t>
            </a:r>
            <a:r>
              <a:rPr lang="en-US" sz="5100" dirty="0" smtClean="0">
                <a:solidFill>
                  <a:schemeClr val="bg1"/>
                </a:solidFill>
              </a:rPr>
              <a:t>(1)</a:t>
            </a:r>
            <a:r>
              <a:rPr lang="en-US" sz="5100" dirty="0" smtClean="0"/>
              <a:t>  </a:t>
            </a:r>
            <a:r>
              <a:rPr lang="en-US" sz="5100" dirty="0">
                <a:solidFill>
                  <a:srgbClr val="FFFF00"/>
                </a:solidFill>
              </a:rPr>
              <a:t>4Fe + O + 10HO 	            4fe(OH) +</a:t>
            </a:r>
            <a:r>
              <a:rPr lang="en-US" sz="5100" dirty="0" smtClean="0">
                <a:solidFill>
                  <a:srgbClr val="FFFF00"/>
                </a:solidFill>
              </a:rPr>
              <a:t>8H </a:t>
            </a:r>
            <a:endParaRPr lang="en-US" sz="5100" dirty="0">
              <a:solidFill>
                <a:srgbClr val="FFFF00"/>
              </a:solidFill>
            </a:endParaRPr>
          </a:p>
          <a:p>
            <a:pPr algn="just" rtl="0">
              <a:buNone/>
            </a:pPr>
            <a:r>
              <a:rPr lang="fa-IR" sz="3600" dirty="0"/>
              <a:t>									</a:t>
            </a:r>
            <a:r>
              <a:rPr lang="en-US" sz="3600" dirty="0" smtClean="0"/>
              <a:t>          </a:t>
            </a:r>
          </a:p>
          <a:p>
            <a:pPr algn="just" rtl="0">
              <a:buNone/>
            </a:pPr>
            <a:r>
              <a:rPr lang="en-US" sz="3600" dirty="0" smtClean="0">
                <a:solidFill>
                  <a:schemeClr val="tx2"/>
                </a:solidFill>
              </a:rPr>
              <a:t>    </a:t>
            </a:r>
          </a:p>
          <a:p>
            <a:pPr algn="just" rtl="0">
              <a:buNone/>
            </a:pPr>
            <a:r>
              <a:rPr lang="en-US" sz="5800" dirty="0" smtClean="0">
                <a:solidFill>
                  <a:schemeClr val="bg1"/>
                </a:solidFill>
              </a:rPr>
              <a:t>(2)</a:t>
            </a:r>
            <a:r>
              <a:rPr lang="en-US" sz="5800" dirty="0" smtClean="0"/>
              <a:t> </a:t>
            </a:r>
            <a:r>
              <a:rPr lang="en-US" sz="5400" dirty="0" smtClean="0">
                <a:solidFill>
                  <a:srgbClr val="FFFF00"/>
                </a:solidFill>
              </a:rPr>
              <a:t>2Mn +O +2HO		      2MnO +4H</a:t>
            </a:r>
            <a:r>
              <a:rPr lang="en-US" sz="5400" dirty="0" smtClean="0">
                <a:solidFill>
                  <a:schemeClr val="accent2"/>
                </a:solidFill>
              </a:rPr>
              <a:t>    </a:t>
            </a:r>
            <a:r>
              <a:rPr lang="en-US" sz="3600" dirty="0" smtClean="0"/>
              <a:t>	  </a:t>
            </a:r>
            <a:r>
              <a:rPr lang="en-US" sz="3600" dirty="0" smtClean="0">
                <a:solidFill>
                  <a:schemeClr val="accent6">
                    <a:lumMod val="75000"/>
                  </a:schemeClr>
                </a:solidFill>
              </a:rPr>
              <a:t>			</a:t>
            </a:r>
          </a:p>
          <a:p>
            <a:pPr algn="just" rtl="0">
              <a:buNone/>
            </a:pPr>
            <a:endParaRPr lang="en-US" sz="3600" dirty="0"/>
          </a:p>
          <a:p>
            <a:pPr algn="just" rtl="0">
              <a:buNone/>
            </a:pPr>
            <a:r>
              <a:rPr lang="fa-IR" sz="3600" dirty="0" smtClean="0"/>
              <a:t>در </a:t>
            </a:r>
            <a:r>
              <a:rPr lang="fa-IR" sz="3600" dirty="0"/>
              <a:t>معادله </a:t>
            </a:r>
            <a:r>
              <a:rPr lang="fa-IR" sz="3600" dirty="0">
                <a:solidFill>
                  <a:schemeClr val="bg1"/>
                </a:solidFill>
              </a:rPr>
              <a:t>(1) </a:t>
            </a:r>
            <a:r>
              <a:rPr lang="fa-IR" sz="3600" dirty="0"/>
              <a:t>آهن از </a:t>
            </a:r>
            <a:r>
              <a:rPr lang="fa-IR" sz="3600" dirty="0" smtClean="0"/>
              <a:t>اکسیداسیون                                          </a:t>
            </a:r>
            <a:endParaRPr lang="en-US" sz="3600" dirty="0" smtClean="0"/>
          </a:p>
          <a:p>
            <a:pPr algn="just">
              <a:buNone/>
            </a:pPr>
            <a:r>
              <a:rPr lang="fa-IR" sz="3600" dirty="0" smtClean="0"/>
              <a:t>  </a:t>
            </a:r>
            <a:r>
              <a:rPr lang="en-US" sz="3600" dirty="0" smtClean="0"/>
              <a:t>+2</a:t>
            </a:r>
            <a:r>
              <a:rPr lang="fa-IR" sz="3600" dirty="0" smtClean="0"/>
              <a:t> به عدد اکسیداسیون </a:t>
            </a:r>
            <a:r>
              <a:rPr lang="en-US" sz="3600" dirty="0" smtClean="0"/>
              <a:t>3 </a:t>
            </a:r>
            <a:r>
              <a:rPr lang="fa-IR" sz="3600" dirty="0" smtClean="0"/>
              <a:t> تبدیل می شود درمعادله </a:t>
            </a:r>
            <a:r>
              <a:rPr lang="fa-IR" sz="3600" dirty="0" smtClean="0">
                <a:solidFill>
                  <a:schemeClr val="bg1"/>
                </a:solidFill>
              </a:rPr>
              <a:t>(2) </a:t>
            </a:r>
            <a:r>
              <a:rPr lang="en-US" sz="3600" dirty="0" err="1" smtClean="0"/>
              <a:t>Mn</a:t>
            </a:r>
            <a:r>
              <a:rPr lang="fa-IR" sz="3600" dirty="0" smtClean="0"/>
              <a:t> از عدد اکسیداسیون </a:t>
            </a:r>
            <a:r>
              <a:rPr lang="en-US" sz="3600" dirty="0" smtClean="0"/>
              <a:t>+2</a:t>
            </a:r>
            <a:r>
              <a:rPr lang="fa-IR" sz="3600" dirty="0" smtClean="0"/>
              <a:t>به  عدد اکسیداسیون </a:t>
            </a:r>
            <a:r>
              <a:rPr lang="en-US" sz="3600" dirty="0" smtClean="0"/>
              <a:t>+4</a:t>
            </a:r>
            <a:r>
              <a:rPr lang="fa-IR" sz="3600" dirty="0" smtClean="0"/>
              <a:t>می رسد.در هر دوی این معادلات اکسیژن آزاد(</a:t>
            </a:r>
            <a:r>
              <a:rPr lang="en-US" sz="3600" dirty="0" smtClean="0"/>
              <a:t>O</a:t>
            </a:r>
            <a:r>
              <a:rPr lang="fa-IR" sz="3600" dirty="0" smtClean="0"/>
              <a:t>) احیا میشود وآنیونی که در ابتداهمراه با  یونهای آهن و منگنز بوده است  باکاتیونهای دیگردر محلول ترکیب می شود.</a:t>
            </a:r>
            <a:endParaRPr lang="en-US" sz="3600" dirty="0" smtClean="0"/>
          </a:p>
          <a:p>
            <a:pPr algn="just">
              <a:buNone/>
            </a:pPr>
            <a:r>
              <a:rPr lang="fa-IR" sz="3600" dirty="0" smtClean="0"/>
              <a:t> </a:t>
            </a:r>
            <a:endParaRPr lang="en-US" sz="3600" dirty="0" smtClean="0"/>
          </a:p>
          <a:p>
            <a:pPr algn="just">
              <a:buNone/>
            </a:pPr>
            <a:endParaRPr lang="en-US" sz="3600" dirty="0"/>
          </a:p>
          <a:p>
            <a:pPr algn="just"/>
            <a:endParaRPr lang="fa-IR" sz="3600" dirty="0"/>
          </a:p>
        </p:txBody>
      </p:sp>
      <p:sp>
        <p:nvSpPr>
          <p:cNvPr id="4" name="Slide Number Placeholder 3"/>
          <p:cNvSpPr>
            <a:spLocks noGrp="1"/>
          </p:cNvSpPr>
          <p:nvPr>
            <p:ph type="sldNum" sz="quarter" idx="12"/>
          </p:nvPr>
        </p:nvSpPr>
        <p:spPr>
          <a:xfrm>
            <a:off x="8143900" y="6357958"/>
            <a:ext cx="502920" cy="301752"/>
          </a:xfrm>
        </p:spPr>
        <p:txBody>
          <a:bodyPr/>
          <a:lstStyle/>
          <a:p>
            <a:fld id="{1158B530-A81A-44DC-9C98-2C7DEFA472B7}" type="slidenum">
              <a:rPr lang="fa-IR" sz="2000" smtClean="0"/>
              <a:pPr/>
              <a:t>8</a:t>
            </a:fld>
            <a:endParaRPr lang="fa-I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1" y="500042"/>
            <a:ext cx="8786875" cy="6143668"/>
          </a:xfrm>
        </p:spPr>
        <p:txBody>
          <a:bodyPr>
            <a:normAutofit lnSpcReduction="10000"/>
          </a:bodyPr>
          <a:lstStyle/>
          <a:p>
            <a:pPr algn="just">
              <a:buNone/>
            </a:pPr>
            <a:r>
              <a:rPr lang="fa-IR" dirty="0" smtClean="0"/>
              <a:t>   در </a:t>
            </a:r>
            <a:r>
              <a:rPr lang="fa-IR" dirty="0"/>
              <a:t>هر دو حالت </a:t>
            </a:r>
            <a:r>
              <a:rPr lang="en-US" dirty="0"/>
              <a:t>ph </a:t>
            </a:r>
            <a:r>
              <a:rPr lang="fa-IR" dirty="0"/>
              <a:t> محلول در اثر تولید یونهای هیدروژن کاهش می یابد.آهن ومنگنز به مقدار زیاد تنها در آبهای زیر زمینی ولایه زیرین ازدریاچه های با لایه های گرمایی که در آنها شرایط بی هوازی وجود </a:t>
            </a:r>
            <a:r>
              <a:rPr lang="fa-IR" dirty="0" smtClean="0"/>
              <a:t>دارد دیده </a:t>
            </a:r>
            <a:r>
              <a:rPr lang="fa-IR" dirty="0"/>
              <a:t>می شوند.هوادهی این آب اکسیژن لازم را برای تبدیل هر دو عنصربه شکل نامحلول فراهم می آورد.اکسید کننده های شیمیایی مانندپرمنگنات پتاسیم </a:t>
            </a:r>
            <a:r>
              <a:rPr lang="fa-IR" dirty="0" smtClean="0"/>
              <a:t>می توانندبرای این منظور مورد استفاده قرار گیرند.این اکسید کننده ها برخی  اوقات در  ارتباط   با </a:t>
            </a:r>
            <a:endParaRPr lang="en-US" dirty="0"/>
          </a:p>
          <a:p>
            <a:pPr algn="just">
              <a:buNone/>
            </a:pPr>
            <a:r>
              <a:rPr lang="fa-IR" dirty="0" smtClean="0"/>
              <a:t>    هوادهی </a:t>
            </a:r>
            <a:r>
              <a:rPr lang="fa-IR" dirty="0"/>
              <a:t>وجهت تسریع آن مصرف میشوند.هنگامی که هوادهی برای رسوب ساختن </a:t>
            </a:r>
            <a:r>
              <a:rPr lang="fa-IR" dirty="0" smtClean="0"/>
              <a:t>آهن و منگنز مورد استفاده قرار می گیرد تصفیه اضافی دیگری برای خارج ساختن ذرات جامد رسوب شده مورد نیاز خواهد بود.</a:t>
            </a:r>
            <a:endParaRPr lang="en-US" dirty="0" smtClean="0"/>
          </a:p>
          <a:p>
            <a:pPr algn="just">
              <a:buNone/>
            </a:pPr>
            <a:endParaRPr lang="en-US" dirty="0"/>
          </a:p>
          <a:p>
            <a:endParaRPr lang="fa-IR" dirty="0"/>
          </a:p>
        </p:txBody>
      </p:sp>
      <p:sp>
        <p:nvSpPr>
          <p:cNvPr id="4" name="Slide Number Placeholder 3"/>
          <p:cNvSpPr>
            <a:spLocks noGrp="1"/>
          </p:cNvSpPr>
          <p:nvPr>
            <p:ph type="sldNum" sz="quarter" idx="12"/>
          </p:nvPr>
        </p:nvSpPr>
        <p:spPr/>
        <p:txBody>
          <a:bodyPr/>
          <a:lstStyle/>
          <a:p>
            <a:fld id="{1158B530-A81A-44DC-9C98-2C7DEFA472B7}" type="slidenum">
              <a:rPr lang="fa-IR" sz="2000" smtClean="0"/>
              <a:pPr/>
              <a:t>9</a:t>
            </a:fld>
            <a:endParaRPr lang="fa-I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457</TotalTime>
  <Words>1697</Words>
  <Application>Microsoft Office PowerPoint</Application>
  <PresentationFormat>On-screen Show (4:3)</PresentationFormat>
  <Paragraphs>118</Paragraphs>
  <Slides>25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 Homa</vt:lpstr>
      <vt:lpstr>Calibri</vt:lpstr>
      <vt:lpstr>Century Gothic</vt:lpstr>
      <vt:lpstr>Stencil</vt:lpstr>
      <vt:lpstr>Tahoma</vt:lpstr>
      <vt:lpstr>Times New Roman</vt:lpstr>
      <vt:lpstr>Verdana</vt:lpstr>
      <vt:lpstr>Wingdings 2</vt:lpstr>
      <vt:lpstr>Verve</vt:lpstr>
      <vt:lpstr>PowerPoint Presentation</vt:lpstr>
      <vt:lpstr>PowerPoint Presentation</vt:lpstr>
      <vt:lpstr>هوادهی</vt:lpstr>
      <vt:lpstr>تعریف هوادهی :</vt:lpstr>
      <vt:lpstr>کاربرد هوادهی:</vt:lpstr>
      <vt:lpstr>PowerPoint Presentation</vt:lpstr>
      <vt:lpstr>حذف آهن و منگنز:</vt:lpstr>
      <vt:lpstr>PowerPoint Presentation</vt:lpstr>
      <vt:lpstr>PowerPoint Presentation</vt:lpstr>
      <vt:lpstr>سیستم های تماس گاز- مایع: </vt:lpstr>
      <vt:lpstr>PowerPoint Presentation</vt:lpstr>
      <vt:lpstr>PowerPoint Presentation</vt:lpstr>
      <vt:lpstr>هوادهي به روش فواره ای:</vt:lpstr>
      <vt:lpstr>هوادهي به روش پودر كردن آب:</vt:lpstr>
      <vt:lpstr>PowerPoint Presentation</vt:lpstr>
      <vt:lpstr>PowerPoint Presentation</vt:lpstr>
      <vt:lpstr>هوادهي آبشاري- پله ای: </vt:lpstr>
      <vt:lpstr>  هوادهي آبشاري-دایره ای: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DearUser</dc:creator>
  <cp:lastModifiedBy>amir&amp;saeed</cp:lastModifiedBy>
  <cp:revision>45</cp:revision>
  <dcterms:created xsi:type="dcterms:W3CDTF">2009-12-07T17:23:23Z</dcterms:created>
  <dcterms:modified xsi:type="dcterms:W3CDTF">2017-03-11T07:19:06Z</dcterms:modified>
</cp:coreProperties>
</file>