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12" r:id="rId1"/>
  </p:sldMasterIdLst>
  <p:notesMasterIdLst>
    <p:notesMasterId r:id="rId159"/>
  </p:notesMasterIdLst>
  <p:sldIdLst>
    <p:sldId id="257" r:id="rId2"/>
    <p:sldId id="258" r:id="rId3"/>
    <p:sldId id="259" r:id="rId4"/>
    <p:sldId id="260" r:id="rId5"/>
    <p:sldId id="261" r:id="rId6"/>
    <p:sldId id="264" r:id="rId7"/>
    <p:sldId id="269" r:id="rId8"/>
    <p:sldId id="270" r:id="rId9"/>
    <p:sldId id="271" r:id="rId10"/>
    <p:sldId id="272" r:id="rId11"/>
    <p:sldId id="273" r:id="rId12"/>
    <p:sldId id="275" r:id="rId13"/>
    <p:sldId id="276" r:id="rId14"/>
    <p:sldId id="277" r:id="rId15"/>
    <p:sldId id="278" r:id="rId16"/>
    <p:sldId id="279" r:id="rId17"/>
    <p:sldId id="280"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8" r:id="rId33"/>
    <p:sldId id="297" r:id="rId34"/>
    <p:sldId id="299" r:id="rId35"/>
    <p:sldId id="300" r:id="rId36"/>
    <p:sldId id="301" r:id="rId37"/>
    <p:sldId id="302" r:id="rId38"/>
    <p:sldId id="305" r:id="rId39"/>
    <p:sldId id="306" r:id="rId40"/>
    <p:sldId id="307" r:id="rId41"/>
    <p:sldId id="308" r:id="rId42"/>
    <p:sldId id="310" r:id="rId43"/>
    <p:sldId id="311" r:id="rId44"/>
    <p:sldId id="312" r:id="rId45"/>
    <p:sldId id="313" r:id="rId46"/>
    <p:sldId id="314" r:id="rId47"/>
    <p:sldId id="315" r:id="rId48"/>
    <p:sldId id="316" r:id="rId49"/>
    <p:sldId id="324" r:id="rId50"/>
    <p:sldId id="317" r:id="rId51"/>
    <p:sldId id="318" r:id="rId52"/>
    <p:sldId id="319" r:id="rId53"/>
    <p:sldId id="320" r:id="rId54"/>
    <p:sldId id="321" r:id="rId55"/>
    <p:sldId id="322" r:id="rId56"/>
    <p:sldId id="325" r:id="rId57"/>
    <p:sldId id="326" r:id="rId58"/>
    <p:sldId id="327" r:id="rId59"/>
    <p:sldId id="328" r:id="rId60"/>
    <p:sldId id="329" r:id="rId61"/>
    <p:sldId id="330" r:id="rId62"/>
    <p:sldId id="331" r:id="rId63"/>
    <p:sldId id="332" r:id="rId64"/>
    <p:sldId id="333" r:id="rId65"/>
    <p:sldId id="334" r:id="rId66"/>
    <p:sldId id="335" r:id="rId67"/>
    <p:sldId id="336" r:id="rId68"/>
    <p:sldId id="337" r:id="rId69"/>
    <p:sldId id="338" r:id="rId70"/>
    <p:sldId id="339" r:id="rId71"/>
    <p:sldId id="340" r:id="rId72"/>
    <p:sldId id="341" r:id="rId73"/>
    <p:sldId id="342" r:id="rId74"/>
    <p:sldId id="343" r:id="rId75"/>
    <p:sldId id="344" r:id="rId76"/>
    <p:sldId id="345" r:id="rId77"/>
    <p:sldId id="346" r:id="rId78"/>
    <p:sldId id="347" r:id="rId79"/>
    <p:sldId id="348" r:id="rId80"/>
    <p:sldId id="349" r:id="rId81"/>
    <p:sldId id="350" r:id="rId82"/>
    <p:sldId id="351" r:id="rId83"/>
    <p:sldId id="352" r:id="rId84"/>
    <p:sldId id="353" r:id="rId85"/>
    <p:sldId id="354" r:id="rId86"/>
    <p:sldId id="355" r:id="rId87"/>
    <p:sldId id="356" r:id="rId88"/>
    <p:sldId id="357" r:id="rId89"/>
    <p:sldId id="358" r:id="rId90"/>
    <p:sldId id="359" r:id="rId91"/>
    <p:sldId id="360" r:id="rId92"/>
    <p:sldId id="361" r:id="rId93"/>
    <p:sldId id="362" r:id="rId94"/>
    <p:sldId id="363" r:id="rId95"/>
    <p:sldId id="423" r:id="rId96"/>
    <p:sldId id="364" r:id="rId97"/>
    <p:sldId id="366" r:id="rId98"/>
    <p:sldId id="367" r:id="rId99"/>
    <p:sldId id="369" r:id="rId100"/>
    <p:sldId id="371" r:id="rId101"/>
    <p:sldId id="375" r:id="rId102"/>
    <p:sldId id="376" r:id="rId103"/>
    <p:sldId id="377" r:id="rId104"/>
    <p:sldId id="378" r:id="rId105"/>
    <p:sldId id="379" r:id="rId106"/>
    <p:sldId id="424" r:id="rId107"/>
    <p:sldId id="382" r:id="rId108"/>
    <p:sldId id="383" r:id="rId109"/>
    <p:sldId id="425" r:id="rId110"/>
    <p:sldId id="384" r:id="rId111"/>
    <p:sldId id="386" r:id="rId112"/>
    <p:sldId id="387" r:id="rId113"/>
    <p:sldId id="388" r:id="rId114"/>
    <p:sldId id="389" r:id="rId115"/>
    <p:sldId id="390" r:id="rId116"/>
    <p:sldId id="426" r:id="rId117"/>
    <p:sldId id="391" r:id="rId118"/>
    <p:sldId id="427" r:id="rId119"/>
    <p:sldId id="392" r:id="rId120"/>
    <p:sldId id="428" r:id="rId121"/>
    <p:sldId id="393" r:id="rId122"/>
    <p:sldId id="404" r:id="rId123"/>
    <p:sldId id="429" r:id="rId124"/>
    <p:sldId id="395" r:id="rId125"/>
    <p:sldId id="396" r:id="rId126"/>
    <p:sldId id="397" r:id="rId127"/>
    <p:sldId id="398" r:id="rId128"/>
    <p:sldId id="399" r:id="rId129"/>
    <p:sldId id="430" r:id="rId130"/>
    <p:sldId id="431" r:id="rId131"/>
    <p:sldId id="400" r:id="rId132"/>
    <p:sldId id="401" r:id="rId133"/>
    <p:sldId id="402" r:id="rId134"/>
    <p:sldId id="432" r:id="rId135"/>
    <p:sldId id="433" r:id="rId136"/>
    <p:sldId id="403" r:id="rId137"/>
    <p:sldId id="434" r:id="rId138"/>
    <p:sldId id="435" r:id="rId139"/>
    <p:sldId id="405" r:id="rId140"/>
    <p:sldId id="436" r:id="rId141"/>
    <p:sldId id="406" r:id="rId142"/>
    <p:sldId id="407" r:id="rId143"/>
    <p:sldId id="408" r:id="rId144"/>
    <p:sldId id="409" r:id="rId145"/>
    <p:sldId id="410" r:id="rId146"/>
    <p:sldId id="411" r:id="rId147"/>
    <p:sldId id="412" r:id="rId148"/>
    <p:sldId id="413" r:id="rId149"/>
    <p:sldId id="437" r:id="rId150"/>
    <p:sldId id="414" r:id="rId151"/>
    <p:sldId id="415" r:id="rId152"/>
    <p:sldId id="416" r:id="rId153"/>
    <p:sldId id="417" r:id="rId154"/>
    <p:sldId id="418" r:id="rId155"/>
    <p:sldId id="419" r:id="rId156"/>
    <p:sldId id="420" r:id="rId157"/>
    <p:sldId id="439" r:id="rId158"/>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27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18FFFD-2D51-411A-9DAD-BB1C95A04CD1}" type="doc">
      <dgm:prSet loTypeId="urn:microsoft.com/office/officeart/2005/8/layout/vProcess5" loCatId="process" qsTypeId="urn:microsoft.com/office/officeart/2005/8/quickstyle/3d2" qsCatId="3D" csTypeId="urn:microsoft.com/office/officeart/2005/8/colors/accent1_2" csCatId="accent1" phldr="1"/>
      <dgm:spPr/>
      <dgm:t>
        <a:bodyPr/>
        <a:lstStyle/>
        <a:p>
          <a:pPr rtl="1"/>
          <a:endParaRPr lang="fa-IR"/>
        </a:p>
      </dgm:t>
    </dgm:pt>
    <dgm:pt modelId="{D37280E5-E302-49A1-9254-B5D86A95A394}">
      <dgm:prSet phldrT="[Text]" custT="1"/>
      <dgm:spPr/>
      <dgm:t>
        <a:bodyPr/>
        <a:lstStyle/>
        <a:p>
          <a:pPr rtl="1"/>
          <a:r>
            <a:rPr lang="fa-IR" sz="2000" dirty="0" smtClean="0">
              <a:cs typeface="B Nazanin" pitchFamily="2" charset="-78"/>
            </a:rPr>
            <a:t>ایجاد سفر</a:t>
          </a:r>
          <a:endParaRPr lang="fa-IR" sz="2000" dirty="0">
            <a:cs typeface="B Nazanin" pitchFamily="2" charset="-78"/>
          </a:endParaRPr>
        </a:p>
      </dgm:t>
    </dgm:pt>
    <dgm:pt modelId="{5D9B35C8-6F09-4672-BD36-B1EDC61C2EC2}" type="parTrans" cxnId="{F6BA08C4-1000-40EF-832C-0B43C70D105D}">
      <dgm:prSet/>
      <dgm:spPr/>
      <dgm:t>
        <a:bodyPr/>
        <a:lstStyle/>
        <a:p>
          <a:pPr rtl="1"/>
          <a:endParaRPr lang="fa-IR"/>
        </a:p>
      </dgm:t>
    </dgm:pt>
    <dgm:pt modelId="{37CE08CC-8FF4-410E-9B06-C20615B022E2}" type="sibTrans" cxnId="{F6BA08C4-1000-40EF-832C-0B43C70D105D}">
      <dgm:prSet/>
      <dgm:spPr/>
      <dgm:t>
        <a:bodyPr/>
        <a:lstStyle/>
        <a:p>
          <a:pPr rtl="1"/>
          <a:endParaRPr lang="fa-IR"/>
        </a:p>
      </dgm:t>
    </dgm:pt>
    <dgm:pt modelId="{88FFB15A-82D3-47F5-9A4D-B261D7854550}">
      <dgm:prSet phldrT="[Text]" custT="1"/>
      <dgm:spPr/>
      <dgm:t>
        <a:bodyPr/>
        <a:lstStyle/>
        <a:p>
          <a:pPr rtl="1"/>
          <a:r>
            <a:rPr lang="fa-IR" sz="2000" dirty="0" smtClean="0">
              <a:cs typeface="B Nazanin" pitchFamily="2" charset="-78"/>
            </a:rPr>
            <a:t>توزیع سفر</a:t>
          </a:r>
          <a:endParaRPr lang="fa-IR" sz="2000" dirty="0">
            <a:cs typeface="B Nazanin" pitchFamily="2" charset="-78"/>
          </a:endParaRPr>
        </a:p>
      </dgm:t>
    </dgm:pt>
    <dgm:pt modelId="{0DE205BF-BF96-4185-AFD0-3FBBB130C377}" type="parTrans" cxnId="{BDD4B2AB-B58A-4765-8DB2-2FB4917C5BE0}">
      <dgm:prSet/>
      <dgm:spPr/>
      <dgm:t>
        <a:bodyPr/>
        <a:lstStyle/>
        <a:p>
          <a:pPr rtl="1"/>
          <a:endParaRPr lang="fa-IR"/>
        </a:p>
      </dgm:t>
    </dgm:pt>
    <dgm:pt modelId="{CDE00874-06D6-402B-9DF4-32CFFD713A50}" type="sibTrans" cxnId="{BDD4B2AB-B58A-4765-8DB2-2FB4917C5BE0}">
      <dgm:prSet/>
      <dgm:spPr/>
      <dgm:t>
        <a:bodyPr/>
        <a:lstStyle/>
        <a:p>
          <a:pPr rtl="1"/>
          <a:endParaRPr lang="fa-IR"/>
        </a:p>
      </dgm:t>
    </dgm:pt>
    <dgm:pt modelId="{E2856759-81ED-4A37-9008-3AD898AE33D8}">
      <dgm:prSet phldrT="[Text]" custT="1"/>
      <dgm:spPr/>
      <dgm:t>
        <a:bodyPr/>
        <a:lstStyle/>
        <a:p>
          <a:pPr rtl="1"/>
          <a:r>
            <a:rPr lang="fa-IR" sz="2000" dirty="0" smtClean="0">
              <a:cs typeface="B Nazanin" pitchFamily="2" charset="-78"/>
            </a:rPr>
            <a:t>شیوه سفر</a:t>
          </a:r>
          <a:endParaRPr lang="fa-IR" sz="2000" dirty="0">
            <a:cs typeface="B Nazanin" pitchFamily="2" charset="-78"/>
          </a:endParaRPr>
        </a:p>
      </dgm:t>
    </dgm:pt>
    <dgm:pt modelId="{884AC591-B7A5-4247-9983-2F4352325775}" type="parTrans" cxnId="{F9F099E3-6C8A-49B4-8484-FD3E3525FF98}">
      <dgm:prSet/>
      <dgm:spPr/>
      <dgm:t>
        <a:bodyPr/>
        <a:lstStyle/>
        <a:p>
          <a:pPr rtl="1"/>
          <a:endParaRPr lang="fa-IR"/>
        </a:p>
      </dgm:t>
    </dgm:pt>
    <dgm:pt modelId="{B5C1DF8A-63D7-4987-903C-53D224ACDEE9}" type="sibTrans" cxnId="{F9F099E3-6C8A-49B4-8484-FD3E3525FF98}">
      <dgm:prSet/>
      <dgm:spPr/>
      <dgm:t>
        <a:bodyPr/>
        <a:lstStyle/>
        <a:p>
          <a:pPr rtl="1"/>
          <a:endParaRPr lang="fa-IR"/>
        </a:p>
      </dgm:t>
    </dgm:pt>
    <dgm:pt modelId="{6D6541FB-680E-4D34-B1C1-D8388BCB4F06}">
      <dgm:prSet phldrT="[Text]" custT="1"/>
      <dgm:spPr/>
      <dgm:t>
        <a:bodyPr/>
        <a:lstStyle/>
        <a:p>
          <a:pPr rtl="1"/>
          <a:r>
            <a:rPr lang="fa-IR" sz="2000" dirty="0" smtClean="0">
              <a:cs typeface="B Nazanin" pitchFamily="2" charset="-78"/>
            </a:rPr>
            <a:t>تخصیص</a:t>
          </a:r>
          <a:endParaRPr lang="fa-IR" sz="2000" dirty="0">
            <a:cs typeface="B Nazanin" pitchFamily="2" charset="-78"/>
          </a:endParaRPr>
        </a:p>
      </dgm:t>
    </dgm:pt>
    <dgm:pt modelId="{8A8B7B6D-046A-4305-9D1E-576F7BF18C0C}" type="parTrans" cxnId="{81217CD5-F393-490A-A96A-DF3D7DD052D1}">
      <dgm:prSet/>
      <dgm:spPr/>
      <dgm:t>
        <a:bodyPr/>
        <a:lstStyle/>
        <a:p>
          <a:pPr rtl="1"/>
          <a:endParaRPr lang="fa-IR"/>
        </a:p>
      </dgm:t>
    </dgm:pt>
    <dgm:pt modelId="{EA2276CA-3C1E-46CF-86DA-6CB9117C1142}" type="sibTrans" cxnId="{81217CD5-F393-490A-A96A-DF3D7DD052D1}">
      <dgm:prSet/>
      <dgm:spPr/>
      <dgm:t>
        <a:bodyPr/>
        <a:lstStyle/>
        <a:p>
          <a:pPr rtl="1"/>
          <a:endParaRPr lang="fa-IR"/>
        </a:p>
      </dgm:t>
    </dgm:pt>
    <dgm:pt modelId="{E00CEC62-E589-48DF-9E17-55DD0C78DE59}" type="pres">
      <dgm:prSet presAssocID="{CB18FFFD-2D51-411A-9DAD-BB1C95A04CD1}" presName="outerComposite" presStyleCnt="0">
        <dgm:presLayoutVars>
          <dgm:chMax val="5"/>
          <dgm:dir/>
          <dgm:resizeHandles val="exact"/>
        </dgm:presLayoutVars>
      </dgm:prSet>
      <dgm:spPr/>
      <dgm:t>
        <a:bodyPr/>
        <a:lstStyle/>
        <a:p>
          <a:pPr rtl="1"/>
          <a:endParaRPr lang="fa-IR"/>
        </a:p>
      </dgm:t>
    </dgm:pt>
    <dgm:pt modelId="{22B2D091-FA76-42D0-B9C4-C4B8170AE72B}" type="pres">
      <dgm:prSet presAssocID="{CB18FFFD-2D51-411A-9DAD-BB1C95A04CD1}" presName="dummyMaxCanvas" presStyleCnt="0">
        <dgm:presLayoutVars/>
      </dgm:prSet>
      <dgm:spPr/>
    </dgm:pt>
    <dgm:pt modelId="{CAAA92E4-24A6-4275-B52E-1C79E5FC45E0}" type="pres">
      <dgm:prSet presAssocID="{CB18FFFD-2D51-411A-9DAD-BB1C95A04CD1}" presName="FourNodes_1" presStyleLbl="node1" presStyleIdx="0" presStyleCnt="4">
        <dgm:presLayoutVars>
          <dgm:bulletEnabled val="1"/>
        </dgm:presLayoutVars>
      </dgm:prSet>
      <dgm:spPr/>
      <dgm:t>
        <a:bodyPr/>
        <a:lstStyle/>
        <a:p>
          <a:pPr rtl="1"/>
          <a:endParaRPr lang="fa-IR"/>
        </a:p>
      </dgm:t>
    </dgm:pt>
    <dgm:pt modelId="{50992C21-710B-4ACA-85D8-7D7942A31E72}" type="pres">
      <dgm:prSet presAssocID="{CB18FFFD-2D51-411A-9DAD-BB1C95A04CD1}" presName="FourNodes_2" presStyleLbl="node1" presStyleIdx="1" presStyleCnt="4">
        <dgm:presLayoutVars>
          <dgm:bulletEnabled val="1"/>
        </dgm:presLayoutVars>
      </dgm:prSet>
      <dgm:spPr/>
      <dgm:t>
        <a:bodyPr/>
        <a:lstStyle/>
        <a:p>
          <a:pPr rtl="1"/>
          <a:endParaRPr lang="fa-IR"/>
        </a:p>
      </dgm:t>
    </dgm:pt>
    <dgm:pt modelId="{98674910-0785-40DE-B611-9E775A88B826}" type="pres">
      <dgm:prSet presAssocID="{CB18FFFD-2D51-411A-9DAD-BB1C95A04CD1}" presName="FourNodes_3" presStyleLbl="node1" presStyleIdx="2" presStyleCnt="4">
        <dgm:presLayoutVars>
          <dgm:bulletEnabled val="1"/>
        </dgm:presLayoutVars>
      </dgm:prSet>
      <dgm:spPr/>
      <dgm:t>
        <a:bodyPr/>
        <a:lstStyle/>
        <a:p>
          <a:pPr rtl="1"/>
          <a:endParaRPr lang="fa-IR"/>
        </a:p>
      </dgm:t>
    </dgm:pt>
    <dgm:pt modelId="{E98B368D-A183-466E-A02C-77BAB282F67F}" type="pres">
      <dgm:prSet presAssocID="{CB18FFFD-2D51-411A-9DAD-BB1C95A04CD1}" presName="FourNodes_4" presStyleLbl="node1" presStyleIdx="3" presStyleCnt="4">
        <dgm:presLayoutVars>
          <dgm:bulletEnabled val="1"/>
        </dgm:presLayoutVars>
      </dgm:prSet>
      <dgm:spPr/>
      <dgm:t>
        <a:bodyPr/>
        <a:lstStyle/>
        <a:p>
          <a:pPr rtl="1"/>
          <a:endParaRPr lang="fa-IR"/>
        </a:p>
      </dgm:t>
    </dgm:pt>
    <dgm:pt modelId="{964B4345-0434-4148-9313-0A6D46AF9B96}" type="pres">
      <dgm:prSet presAssocID="{CB18FFFD-2D51-411A-9DAD-BB1C95A04CD1}" presName="FourConn_1-2" presStyleLbl="fgAccFollowNode1" presStyleIdx="0" presStyleCnt="3">
        <dgm:presLayoutVars>
          <dgm:bulletEnabled val="1"/>
        </dgm:presLayoutVars>
      </dgm:prSet>
      <dgm:spPr/>
      <dgm:t>
        <a:bodyPr/>
        <a:lstStyle/>
        <a:p>
          <a:pPr rtl="1"/>
          <a:endParaRPr lang="fa-IR"/>
        </a:p>
      </dgm:t>
    </dgm:pt>
    <dgm:pt modelId="{ED86EAC1-AE6F-4DF9-A59C-D9696027AA3D}" type="pres">
      <dgm:prSet presAssocID="{CB18FFFD-2D51-411A-9DAD-BB1C95A04CD1}" presName="FourConn_2-3" presStyleLbl="fgAccFollowNode1" presStyleIdx="1" presStyleCnt="3">
        <dgm:presLayoutVars>
          <dgm:bulletEnabled val="1"/>
        </dgm:presLayoutVars>
      </dgm:prSet>
      <dgm:spPr/>
      <dgm:t>
        <a:bodyPr/>
        <a:lstStyle/>
        <a:p>
          <a:pPr rtl="1"/>
          <a:endParaRPr lang="fa-IR"/>
        </a:p>
      </dgm:t>
    </dgm:pt>
    <dgm:pt modelId="{4E15BA97-5421-43F3-ABE3-97AADCF62D59}" type="pres">
      <dgm:prSet presAssocID="{CB18FFFD-2D51-411A-9DAD-BB1C95A04CD1}" presName="FourConn_3-4" presStyleLbl="fgAccFollowNode1" presStyleIdx="2" presStyleCnt="3">
        <dgm:presLayoutVars>
          <dgm:bulletEnabled val="1"/>
        </dgm:presLayoutVars>
      </dgm:prSet>
      <dgm:spPr/>
      <dgm:t>
        <a:bodyPr/>
        <a:lstStyle/>
        <a:p>
          <a:pPr rtl="1"/>
          <a:endParaRPr lang="fa-IR"/>
        </a:p>
      </dgm:t>
    </dgm:pt>
    <dgm:pt modelId="{4055F37B-A2CB-4A36-A19B-C5FCDADF4976}" type="pres">
      <dgm:prSet presAssocID="{CB18FFFD-2D51-411A-9DAD-BB1C95A04CD1}" presName="FourNodes_1_text" presStyleLbl="node1" presStyleIdx="3" presStyleCnt="4">
        <dgm:presLayoutVars>
          <dgm:bulletEnabled val="1"/>
        </dgm:presLayoutVars>
      </dgm:prSet>
      <dgm:spPr/>
      <dgm:t>
        <a:bodyPr/>
        <a:lstStyle/>
        <a:p>
          <a:pPr rtl="1"/>
          <a:endParaRPr lang="fa-IR"/>
        </a:p>
      </dgm:t>
    </dgm:pt>
    <dgm:pt modelId="{91638B6C-09CB-4474-A7D7-4CFCDB39CE45}" type="pres">
      <dgm:prSet presAssocID="{CB18FFFD-2D51-411A-9DAD-BB1C95A04CD1}" presName="FourNodes_2_text" presStyleLbl="node1" presStyleIdx="3" presStyleCnt="4">
        <dgm:presLayoutVars>
          <dgm:bulletEnabled val="1"/>
        </dgm:presLayoutVars>
      </dgm:prSet>
      <dgm:spPr/>
      <dgm:t>
        <a:bodyPr/>
        <a:lstStyle/>
        <a:p>
          <a:pPr rtl="1"/>
          <a:endParaRPr lang="fa-IR"/>
        </a:p>
      </dgm:t>
    </dgm:pt>
    <dgm:pt modelId="{CDE0A1F9-6E06-4466-83BE-D2F7A4B67113}" type="pres">
      <dgm:prSet presAssocID="{CB18FFFD-2D51-411A-9DAD-BB1C95A04CD1}" presName="FourNodes_3_text" presStyleLbl="node1" presStyleIdx="3" presStyleCnt="4">
        <dgm:presLayoutVars>
          <dgm:bulletEnabled val="1"/>
        </dgm:presLayoutVars>
      </dgm:prSet>
      <dgm:spPr/>
      <dgm:t>
        <a:bodyPr/>
        <a:lstStyle/>
        <a:p>
          <a:pPr rtl="1"/>
          <a:endParaRPr lang="fa-IR"/>
        </a:p>
      </dgm:t>
    </dgm:pt>
    <dgm:pt modelId="{75BF6CC6-B362-430E-9F22-7D006AA1C331}" type="pres">
      <dgm:prSet presAssocID="{CB18FFFD-2D51-411A-9DAD-BB1C95A04CD1}" presName="FourNodes_4_text" presStyleLbl="node1" presStyleIdx="3" presStyleCnt="4">
        <dgm:presLayoutVars>
          <dgm:bulletEnabled val="1"/>
        </dgm:presLayoutVars>
      </dgm:prSet>
      <dgm:spPr/>
      <dgm:t>
        <a:bodyPr/>
        <a:lstStyle/>
        <a:p>
          <a:pPr rtl="1"/>
          <a:endParaRPr lang="fa-IR"/>
        </a:p>
      </dgm:t>
    </dgm:pt>
  </dgm:ptLst>
  <dgm:cxnLst>
    <dgm:cxn modelId="{F9F099E3-6C8A-49B4-8484-FD3E3525FF98}" srcId="{CB18FFFD-2D51-411A-9DAD-BB1C95A04CD1}" destId="{E2856759-81ED-4A37-9008-3AD898AE33D8}" srcOrd="2" destOrd="0" parTransId="{884AC591-B7A5-4247-9983-2F4352325775}" sibTransId="{B5C1DF8A-63D7-4987-903C-53D224ACDEE9}"/>
    <dgm:cxn modelId="{7E6BA087-6D2B-4236-A050-AD2813701C54}" type="presOf" srcId="{E2856759-81ED-4A37-9008-3AD898AE33D8}" destId="{98674910-0785-40DE-B611-9E775A88B826}" srcOrd="0" destOrd="0" presId="urn:microsoft.com/office/officeart/2005/8/layout/vProcess5"/>
    <dgm:cxn modelId="{BDD4B2AB-B58A-4765-8DB2-2FB4917C5BE0}" srcId="{CB18FFFD-2D51-411A-9DAD-BB1C95A04CD1}" destId="{88FFB15A-82D3-47F5-9A4D-B261D7854550}" srcOrd="1" destOrd="0" parTransId="{0DE205BF-BF96-4185-AFD0-3FBBB130C377}" sibTransId="{CDE00874-06D6-402B-9DF4-32CFFD713A50}"/>
    <dgm:cxn modelId="{81217CD5-F393-490A-A96A-DF3D7DD052D1}" srcId="{CB18FFFD-2D51-411A-9DAD-BB1C95A04CD1}" destId="{6D6541FB-680E-4D34-B1C1-D8388BCB4F06}" srcOrd="3" destOrd="0" parTransId="{8A8B7B6D-046A-4305-9D1E-576F7BF18C0C}" sibTransId="{EA2276CA-3C1E-46CF-86DA-6CB9117C1142}"/>
    <dgm:cxn modelId="{67E07BF2-F83D-41ED-9EBE-27128EEDE635}" type="presOf" srcId="{37CE08CC-8FF4-410E-9B06-C20615B022E2}" destId="{964B4345-0434-4148-9313-0A6D46AF9B96}" srcOrd="0" destOrd="0" presId="urn:microsoft.com/office/officeart/2005/8/layout/vProcess5"/>
    <dgm:cxn modelId="{A4CB1101-4ED0-4F6A-BD71-F2F2648536EF}" type="presOf" srcId="{6D6541FB-680E-4D34-B1C1-D8388BCB4F06}" destId="{E98B368D-A183-466E-A02C-77BAB282F67F}" srcOrd="0" destOrd="0" presId="urn:microsoft.com/office/officeart/2005/8/layout/vProcess5"/>
    <dgm:cxn modelId="{26FD3443-B05A-412C-AF75-E2D2F69BBB4A}" type="presOf" srcId="{88FFB15A-82D3-47F5-9A4D-B261D7854550}" destId="{50992C21-710B-4ACA-85D8-7D7942A31E72}" srcOrd="0" destOrd="0" presId="urn:microsoft.com/office/officeart/2005/8/layout/vProcess5"/>
    <dgm:cxn modelId="{3BD7D545-2BCD-46C1-A93D-37D793346316}" type="presOf" srcId="{D37280E5-E302-49A1-9254-B5D86A95A394}" destId="{4055F37B-A2CB-4A36-A19B-C5FCDADF4976}" srcOrd="1" destOrd="0" presId="urn:microsoft.com/office/officeart/2005/8/layout/vProcess5"/>
    <dgm:cxn modelId="{F1CE2DC1-39D5-4CF0-A9B9-887408CA36BE}" type="presOf" srcId="{CB18FFFD-2D51-411A-9DAD-BB1C95A04CD1}" destId="{E00CEC62-E589-48DF-9E17-55DD0C78DE59}" srcOrd="0" destOrd="0" presId="urn:microsoft.com/office/officeart/2005/8/layout/vProcess5"/>
    <dgm:cxn modelId="{F6BA08C4-1000-40EF-832C-0B43C70D105D}" srcId="{CB18FFFD-2D51-411A-9DAD-BB1C95A04CD1}" destId="{D37280E5-E302-49A1-9254-B5D86A95A394}" srcOrd="0" destOrd="0" parTransId="{5D9B35C8-6F09-4672-BD36-B1EDC61C2EC2}" sibTransId="{37CE08CC-8FF4-410E-9B06-C20615B022E2}"/>
    <dgm:cxn modelId="{1FA20D2C-C27D-4798-A8C0-6896F2455A6D}" type="presOf" srcId="{D37280E5-E302-49A1-9254-B5D86A95A394}" destId="{CAAA92E4-24A6-4275-B52E-1C79E5FC45E0}" srcOrd="0" destOrd="0" presId="urn:microsoft.com/office/officeart/2005/8/layout/vProcess5"/>
    <dgm:cxn modelId="{05AD981D-330B-40FD-8202-3400AF015343}" type="presOf" srcId="{B5C1DF8A-63D7-4987-903C-53D224ACDEE9}" destId="{4E15BA97-5421-43F3-ABE3-97AADCF62D59}" srcOrd="0" destOrd="0" presId="urn:microsoft.com/office/officeart/2005/8/layout/vProcess5"/>
    <dgm:cxn modelId="{B30CAE84-D1B4-4493-B66A-8FED789600C8}" type="presOf" srcId="{CDE00874-06D6-402B-9DF4-32CFFD713A50}" destId="{ED86EAC1-AE6F-4DF9-A59C-D9696027AA3D}" srcOrd="0" destOrd="0" presId="urn:microsoft.com/office/officeart/2005/8/layout/vProcess5"/>
    <dgm:cxn modelId="{E3F84DC3-276B-48BD-ABD9-1DD27D8045B0}" type="presOf" srcId="{E2856759-81ED-4A37-9008-3AD898AE33D8}" destId="{CDE0A1F9-6E06-4466-83BE-D2F7A4B67113}" srcOrd="1" destOrd="0" presId="urn:microsoft.com/office/officeart/2005/8/layout/vProcess5"/>
    <dgm:cxn modelId="{F83463F7-15D8-4736-9823-7C71FEDB5FB5}" type="presOf" srcId="{6D6541FB-680E-4D34-B1C1-D8388BCB4F06}" destId="{75BF6CC6-B362-430E-9F22-7D006AA1C331}" srcOrd="1" destOrd="0" presId="urn:microsoft.com/office/officeart/2005/8/layout/vProcess5"/>
    <dgm:cxn modelId="{CE131D77-F8BF-4EFF-B925-D7BD6C5287BA}" type="presOf" srcId="{88FFB15A-82D3-47F5-9A4D-B261D7854550}" destId="{91638B6C-09CB-4474-A7D7-4CFCDB39CE45}" srcOrd="1" destOrd="0" presId="urn:microsoft.com/office/officeart/2005/8/layout/vProcess5"/>
    <dgm:cxn modelId="{63148771-D968-4BE5-BE8F-F694FA9DBDC3}" type="presParOf" srcId="{E00CEC62-E589-48DF-9E17-55DD0C78DE59}" destId="{22B2D091-FA76-42D0-B9C4-C4B8170AE72B}" srcOrd="0" destOrd="0" presId="urn:microsoft.com/office/officeart/2005/8/layout/vProcess5"/>
    <dgm:cxn modelId="{563CB760-0283-458E-B832-F4A4CDB3A537}" type="presParOf" srcId="{E00CEC62-E589-48DF-9E17-55DD0C78DE59}" destId="{CAAA92E4-24A6-4275-B52E-1C79E5FC45E0}" srcOrd="1" destOrd="0" presId="urn:microsoft.com/office/officeart/2005/8/layout/vProcess5"/>
    <dgm:cxn modelId="{C2F9D4D1-C175-450D-9D01-4D30A3A8F096}" type="presParOf" srcId="{E00CEC62-E589-48DF-9E17-55DD0C78DE59}" destId="{50992C21-710B-4ACA-85D8-7D7942A31E72}" srcOrd="2" destOrd="0" presId="urn:microsoft.com/office/officeart/2005/8/layout/vProcess5"/>
    <dgm:cxn modelId="{3DADC394-9897-4D66-937B-3BF17053B06D}" type="presParOf" srcId="{E00CEC62-E589-48DF-9E17-55DD0C78DE59}" destId="{98674910-0785-40DE-B611-9E775A88B826}" srcOrd="3" destOrd="0" presId="urn:microsoft.com/office/officeart/2005/8/layout/vProcess5"/>
    <dgm:cxn modelId="{CFB085B8-CB86-47E7-8E68-2856A60C9F8E}" type="presParOf" srcId="{E00CEC62-E589-48DF-9E17-55DD0C78DE59}" destId="{E98B368D-A183-466E-A02C-77BAB282F67F}" srcOrd="4" destOrd="0" presId="urn:microsoft.com/office/officeart/2005/8/layout/vProcess5"/>
    <dgm:cxn modelId="{57501FD9-FF95-4A16-BB66-8FA041BDBECB}" type="presParOf" srcId="{E00CEC62-E589-48DF-9E17-55DD0C78DE59}" destId="{964B4345-0434-4148-9313-0A6D46AF9B96}" srcOrd="5" destOrd="0" presId="urn:microsoft.com/office/officeart/2005/8/layout/vProcess5"/>
    <dgm:cxn modelId="{B9DA9CCD-D76E-46C0-B85E-A79969168543}" type="presParOf" srcId="{E00CEC62-E589-48DF-9E17-55DD0C78DE59}" destId="{ED86EAC1-AE6F-4DF9-A59C-D9696027AA3D}" srcOrd="6" destOrd="0" presId="urn:microsoft.com/office/officeart/2005/8/layout/vProcess5"/>
    <dgm:cxn modelId="{FBF48C7F-BAD2-4E97-83EC-725815FFFCBF}" type="presParOf" srcId="{E00CEC62-E589-48DF-9E17-55DD0C78DE59}" destId="{4E15BA97-5421-43F3-ABE3-97AADCF62D59}" srcOrd="7" destOrd="0" presId="urn:microsoft.com/office/officeart/2005/8/layout/vProcess5"/>
    <dgm:cxn modelId="{CEE9C765-EA62-455C-8888-8598A42621AA}" type="presParOf" srcId="{E00CEC62-E589-48DF-9E17-55DD0C78DE59}" destId="{4055F37B-A2CB-4A36-A19B-C5FCDADF4976}" srcOrd="8" destOrd="0" presId="urn:microsoft.com/office/officeart/2005/8/layout/vProcess5"/>
    <dgm:cxn modelId="{E779474C-E3F3-441D-A653-5F090F31A127}" type="presParOf" srcId="{E00CEC62-E589-48DF-9E17-55DD0C78DE59}" destId="{91638B6C-09CB-4474-A7D7-4CFCDB39CE45}" srcOrd="9" destOrd="0" presId="urn:microsoft.com/office/officeart/2005/8/layout/vProcess5"/>
    <dgm:cxn modelId="{9A2152C1-8645-43B3-9015-0F7F936C4E3A}" type="presParOf" srcId="{E00CEC62-E589-48DF-9E17-55DD0C78DE59}" destId="{CDE0A1F9-6E06-4466-83BE-D2F7A4B67113}" srcOrd="10" destOrd="0" presId="urn:microsoft.com/office/officeart/2005/8/layout/vProcess5"/>
    <dgm:cxn modelId="{C73DDDCA-B134-4002-B9DF-B558E94A9F8D}" type="presParOf" srcId="{E00CEC62-E589-48DF-9E17-55DD0C78DE59}" destId="{75BF6CC6-B362-430E-9F22-7D006AA1C33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NULL"/><Relationship Id="rId1" Type="http://schemas.openxmlformats.org/officeDocument/2006/relationships/image" Target="../media/image3.jpeg"/></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NULL"/><Relationship Id="rId1" Type="http://schemas.openxmlformats.org/officeDocument/2006/relationships/image" Target="../media/image3.jpeg"/></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NULL"/><Relationship Id="rId1" Type="http://schemas.openxmlformats.org/officeDocument/2006/relationships/image" Target="../media/image3.jpeg"/><Relationship Id="rId4"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NULL"/><Relationship Id="rId1" Type="http://schemas.openxmlformats.org/officeDocument/2006/relationships/image" Target="../media/image3.jpeg"/></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NULL"/><Relationship Id="rId1" Type="http://schemas.openxmlformats.org/officeDocument/2006/relationships/image" Target="../media/image3.jpeg"/></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NULL"/><Relationship Id="rId1" Type="http://schemas.openxmlformats.org/officeDocument/2006/relationships/image" Target="../media/image3.jpeg"/></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NULL"/><Relationship Id="rId1" Type="http://schemas.openxmlformats.org/officeDocument/2006/relationships/image" Target="../media/image3.jpeg"/></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NULL"/><Relationship Id="rId1" Type="http://schemas.openxmlformats.org/officeDocument/2006/relationships/image" Target="../media/image3.jpeg"/></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NULL"/><Relationship Id="rId1" Type="http://schemas.openxmlformats.org/officeDocument/2006/relationships/image" Target="../media/image3.jpeg"/><Relationship Id="rId5" Type="http://schemas.openxmlformats.org/officeDocument/2006/relationships/image" Target="../media/image37.wmf"/><Relationship Id="rId4" Type="http://schemas.openxmlformats.org/officeDocument/2006/relationships/image" Target="../media/image36.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image" Target="../media/image38.wmf"/><Relationship Id="rId7" Type="http://schemas.openxmlformats.org/officeDocument/2006/relationships/image" Target="../media/image42.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41.wmf"/><Relationship Id="rId5" Type="http://schemas.openxmlformats.org/officeDocument/2006/relationships/image" Target="../media/image40.wmf"/><Relationship Id="rId10" Type="http://schemas.openxmlformats.org/officeDocument/2006/relationships/image" Target="../media/image45.wmf"/><Relationship Id="rId4" Type="http://schemas.openxmlformats.org/officeDocument/2006/relationships/image" Target="../media/image39.wmf"/><Relationship Id="rId9" Type="http://schemas.openxmlformats.org/officeDocument/2006/relationships/image" Target="../media/image4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NULL"/><Relationship Id="rId1" Type="http://schemas.openxmlformats.org/officeDocument/2006/relationships/image" Target="../media/image3.jpe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NULL"/><Relationship Id="rId1" Type="http://schemas.openxmlformats.org/officeDocument/2006/relationships/image" Target="../media/image3.jpeg"/></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6.wmf"/><Relationship Id="rId7" Type="http://schemas.openxmlformats.org/officeDocument/2006/relationships/image" Target="../media/image50.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49.wmf"/><Relationship Id="rId5" Type="http://schemas.openxmlformats.org/officeDocument/2006/relationships/image" Target="../media/image48.wmf"/><Relationship Id="rId4" Type="http://schemas.openxmlformats.org/officeDocument/2006/relationships/image" Target="../media/image47.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image" Target="../media/image51.wmf"/><Relationship Id="rId7" Type="http://schemas.openxmlformats.org/officeDocument/2006/relationships/image" Target="../media/image55.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 Id="rId9" Type="http://schemas.openxmlformats.org/officeDocument/2006/relationships/image" Target="../media/image57.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NULL"/><Relationship Id="rId1" Type="http://schemas.openxmlformats.org/officeDocument/2006/relationships/image" Target="../media/image3.jpeg"/><Relationship Id="rId4" Type="http://schemas.openxmlformats.org/officeDocument/2006/relationships/image" Target="../media/image59.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NULL"/><Relationship Id="rId1" Type="http://schemas.openxmlformats.org/officeDocument/2006/relationships/image" Target="../media/image3.jpeg"/></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6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NULL"/><Relationship Id="rId1" Type="http://schemas.openxmlformats.org/officeDocument/2006/relationships/image" Target="../media/image3.jpeg"/></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69.wmf"/><Relationship Id="rId5" Type="http://schemas.openxmlformats.org/officeDocument/2006/relationships/image" Target="../media/image68.wmf"/><Relationship Id="rId4" Type="http://schemas.openxmlformats.org/officeDocument/2006/relationships/image" Target="../media/image67.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NULL"/><Relationship Id="rId1" Type="http://schemas.openxmlformats.org/officeDocument/2006/relationships/image" Target="../media/image3.jpeg"/><Relationship Id="rId5" Type="http://schemas.openxmlformats.org/officeDocument/2006/relationships/image" Target="../media/image72.wmf"/><Relationship Id="rId4" Type="http://schemas.openxmlformats.org/officeDocument/2006/relationships/image" Target="../media/image71.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NULL"/><Relationship Id="rId1" Type="http://schemas.openxmlformats.org/officeDocument/2006/relationships/image" Target="../media/image3.jpeg"/></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NULL"/><Relationship Id="rId1" Type="http://schemas.openxmlformats.org/officeDocument/2006/relationships/image" Target="../media/image3.jpeg"/></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NULL"/><Relationship Id="rId1" Type="http://schemas.openxmlformats.org/officeDocument/2006/relationships/image" Target="../media/image3.jpeg"/></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NULL"/><Relationship Id="rId1" Type="http://schemas.openxmlformats.org/officeDocument/2006/relationships/image" Target="../media/image3.jpeg"/><Relationship Id="rId4"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7" Type="http://schemas.openxmlformats.org/officeDocument/2006/relationships/image" Target="../media/image25.wmf"/><Relationship Id="rId2" Type="http://schemas.openxmlformats.org/officeDocument/2006/relationships/image" Target="NULL"/><Relationship Id="rId1" Type="http://schemas.openxmlformats.org/officeDocument/2006/relationships/image" Target="../media/image3.jpeg"/><Relationship Id="rId6" Type="http://schemas.openxmlformats.org/officeDocument/2006/relationships/image" Target="../media/image24.wmf"/><Relationship Id="rId5" Type="http://schemas.openxmlformats.org/officeDocument/2006/relationships/image" Target="../media/image11.wmf"/><Relationship Id="rId4"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NULL"/><Relationship Id="rId1" Type="http://schemas.openxmlformats.org/officeDocument/2006/relationships/image" Target="../media/image3.jpe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1E201FB0-1ECC-4469-A7B7-945CE40699C6}" type="datetimeFigureOut">
              <a:rPr lang="fa-IR"/>
              <a:pPr>
                <a:defRPr/>
              </a:pPr>
              <a:t>03/01/1438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4802AA8B-E703-4EF9-AEC6-E52BB37D1323}" type="slidenum">
              <a:rPr lang="fa-IR"/>
              <a:pPr>
                <a:defRPr/>
              </a:pPr>
              <a:t>‹#›</a:t>
            </a:fld>
            <a:endParaRPr lang="fa-IR"/>
          </a:p>
        </p:txBody>
      </p:sp>
    </p:spTree>
    <p:extLst>
      <p:ext uri="{BB962C8B-B14F-4D97-AF65-F5344CB8AC3E}">
        <p14:creationId xmlns:p14="http://schemas.microsoft.com/office/powerpoint/2010/main" val="3299299289"/>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9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smtClean="0"/>
          </a:p>
        </p:txBody>
      </p:sp>
      <p:sp>
        <p:nvSpPr>
          <p:cNvPr id="172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C7599F-A704-43FE-B201-2498BA641754}" type="slidenum">
              <a:rPr lang="fa-IR" smtClean="0"/>
              <a:pPr fontAlgn="base">
                <a:spcBef>
                  <a:spcPct val="0"/>
                </a:spcBef>
                <a:spcAft>
                  <a:spcPct val="0"/>
                </a:spcAft>
                <a:defRPr/>
              </a:pPr>
              <a:t>27</a:t>
            </a:fld>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a-IR" smtClean="0"/>
          </a:p>
        </p:txBody>
      </p:sp>
      <p:sp>
        <p:nvSpPr>
          <p:cNvPr id="4" name="Slide Number Placeholder 3"/>
          <p:cNvSpPr>
            <a:spLocks noGrp="1"/>
          </p:cNvSpPr>
          <p:nvPr>
            <p:ph type="sldNum" sz="quarter" idx="5"/>
          </p:nvPr>
        </p:nvSpPr>
        <p:spPr/>
        <p:txBody>
          <a:bodyPr/>
          <a:lstStyle/>
          <a:p>
            <a:pPr>
              <a:defRPr/>
            </a:pPr>
            <a:fld id="{D48DA491-BDBD-4D18-BF5F-E0A8BF52DB15}" type="slidenum">
              <a:rPr lang="fa-IR" smtClean="0"/>
              <a:pPr>
                <a:defRPr/>
              </a:pPr>
              <a:t>157</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A0A2922C-5850-42A6-B26A-0C20491D6C59}" type="datetimeFigureOut">
              <a:rPr lang="fa-IR"/>
              <a:pPr>
                <a:defRPr/>
              </a:pPr>
              <a:t>03/01/1438</a:t>
            </a:fld>
            <a:endParaRPr lang="fa-IR"/>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fa-I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D6DD96EE-5EAC-4909-803F-FBB8300AF4DE}" type="slidenum">
              <a:rPr lang="fa-IR"/>
              <a:pPr>
                <a:defRPr/>
              </a:pPr>
              <a:t>‹#›</a:t>
            </a:fld>
            <a:endParaRPr lang="fa-IR"/>
          </a:p>
        </p:txBody>
      </p:sp>
    </p:spTree>
    <p:extLst>
      <p:ext uri="{BB962C8B-B14F-4D97-AF65-F5344CB8AC3E}">
        <p14:creationId xmlns:p14="http://schemas.microsoft.com/office/powerpoint/2010/main" val="2725568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29F72D9-99CA-4746-9889-E1CF00A7D43C}" type="datetimeFigureOut">
              <a:rPr lang="fa-IR"/>
              <a:pPr>
                <a:defRPr/>
              </a:pPr>
              <a:t>03/01/1438</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939A09B-6CED-4A16-8C5A-D6F33862FB35}" type="slidenum">
              <a:rPr lang="fa-IR"/>
              <a:pPr>
                <a:defRPr/>
              </a:pPr>
              <a:t>‹#›</a:t>
            </a:fld>
            <a:endParaRPr lang="fa-IR"/>
          </a:p>
        </p:txBody>
      </p:sp>
    </p:spTree>
    <p:extLst>
      <p:ext uri="{BB962C8B-B14F-4D97-AF65-F5344CB8AC3E}">
        <p14:creationId xmlns:p14="http://schemas.microsoft.com/office/powerpoint/2010/main" val="108828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289BF45-1BB7-4C43-8F35-7BDC09063E89}" type="datetimeFigureOut">
              <a:rPr lang="fa-IR"/>
              <a:pPr>
                <a:defRPr/>
              </a:pPr>
              <a:t>03/01/1438</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0918F6BF-C370-42EF-A6BB-F2DF3CA845FD}" type="slidenum">
              <a:rPr lang="fa-IR"/>
              <a:pPr>
                <a:defRPr/>
              </a:pPr>
              <a:t>‹#›</a:t>
            </a:fld>
            <a:endParaRPr lang="fa-IR"/>
          </a:p>
        </p:txBody>
      </p:sp>
    </p:spTree>
    <p:extLst>
      <p:ext uri="{BB962C8B-B14F-4D97-AF65-F5344CB8AC3E}">
        <p14:creationId xmlns:p14="http://schemas.microsoft.com/office/powerpoint/2010/main" val="18247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6A36D9E4-CB1C-47DA-BB4A-8BA2A95D621E}" type="datetimeFigureOut">
              <a:rPr lang="fa-IR"/>
              <a:pPr>
                <a:defRPr/>
              </a:pPr>
              <a:t>03/01/1438</a:t>
            </a:fld>
            <a:endParaRPr lang="fa-IR"/>
          </a:p>
        </p:txBody>
      </p:sp>
      <p:sp>
        <p:nvSpPr>
          <p:cNvPr id="5" name="Slide Number Placeholder 8"/>
          <p:cNvSpPr>
            <a:spLocks noGrp="1"/>
          </p:cNvSpPr>
          <p:nvPr>
            <p:ph type="sldNum" sz="quarter" idx="11"/>
          </p:nvPr>
        </p:nvSpPr>
        <p:spPr/>
        <p:txBody>
          <a:bodyPr rtlCol="0"/>
          <a:lstStyle>
            <a:lvl1pPr>
              <a:defRPr/>
            </a:lvl1pPr>
          </a:lstStyle>
          <a:p>
            <a:pPr>
              <a:defRPr/>
            </a:pPr>
            <a:fld id="{BF1A2863-5047-493C-A872-C0EACF7AB1F9}" type="slidenum">
              <a:rPr lang="fa-IR"/>
              <a:pPr>
                <a:defRPr/>
              </a:pPr>
              <a:t>‹#›</a:t>
            </a:fld>
            <a:endParaRPr lang="fa-IR"/>
          </a:p>
        </p:txBody>
      </p:sp>
      <p:sp>
        <p:nvSpPr>
          <p:cNvPr id="6" name="Footer Placeholder 9"/>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1434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0657FCB7-7D76-4089-95F5-D4493C001513}" type="datetimeFigureOut">
              <a:rPr lang="fa-IR"/>
              <a:pPr>
                <a:defRPr/>
              </a:pPr>
              <a:t>03/01/1438</a:t>
            </a:fld>
            <a:endParaRPr lang="fa-IR"/>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fa-I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8BB32705-FEEB-4D82-AB1A-C01966C7B7BF}" type="slidenum">
              <a:rPr lang="fa-IR"/>
              <a:pPr>
                <a:defRPr/>
              </a:pPr>
              <a:t>‹#›</a:t>
            </a:fld>
            <a:endParaRPr lang="fa-IR"/>
          </a:p>
        </p:txBody>
      </p:sp>
    </p:spTree>
    <p:extLst>
      <p:ext uri="{BB962C8B-B14F-4D97-AF65-F5344CB8AC3E}">
        <p14:creationId xmlns:p14="http://schemas.microsoft.com/office/powerpoint/2010/main" val="30125711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FE2C05C-E23F-4819-AF8F-A68FA3D7CBB9}" type="datetimeFigureOut">
              <a:rPr lang="fa-IR"/>
              <a:pPr>
                <a:defRPr/>
              </a:pPr>
              <a:t>03/01/1438</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93B02CF-1083-4AFA-86AC-E94600AE6C14}" type="slidenum">
              <a:rPr lang="fa-IR"/>
              <a:pPr>
                <a:defRPr/>
              </a:pPr>
              <a:t>‹#›</a:t>
            </a:fld>
            <a:endParaRPr lang="fa-IR"/>
          </a:p>
        </p:txBody>
      </p:sp>
    </p:spTree>
    <p:extLst>
      <p:ext uri="{BB962C8B-B14F-4D97-AF65-F5344CB8AC3E}">
        <p14:creationId xmlns:p14="http://schemas.microsoft.com/office/powerpoint/2010/main" val="522088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B662CE31-4149-4F5B-BA28-F3A733A6D9BE}" type="datetimeFigureOut">
              <a:rPr lang="fa-IR"/>
              <a:pPr>
                <a:defRPr/>
              </a:pPr>
              <a:t>03/01/1438</a:t>
            </a:fld>
            <a:endParaRPr lang="fa-IR"/>
          </a:p>
        </p:txBody>
      </p:sp>
      <p:sp>
        <p:nvSpPr>
          <p:cNvPr id="8" name="Footer Placeholder 2"/>
          <p:cNvSpPr>
            <a:spLocks noGrp="1"/>
          </p:cNvSpPr>
          <p:nvPr>
            <p:ph type="ftr" sz="quarter" idx="11"/>
          </p:nvPr>
        </p:nvSpPr>
        <p:spPr/>
        <p:txBody>
          <a:bodyPr/>
          <a:lstStyle>
            <a:lvl1pPr>
              <a:defRPr/>
            </a:lvl1pPr>
          </a:lstStyle>
          <a:p>
            <a:pPr>
              <a:defRPr/>
            </a:pPr>
            <a:endParaRPr lang="fa-IR"/>
          </a:p>
        </p:txBody>
      </p:sp>
      <p:sp>
        <p:nvSpPr>
          <p:cNvPr id="9" name="Slide Number Placeholder 22"/>
          <p:cNvSpPr>
            <a:spLocks noGrp="1"/>
          </p:cNvSpPr>
          <p:nvPr>
            <p:ph type="sldNum" sz="quarter" idx="12"/>
          </p:nvPr>
        </p:nvSpPr>
        <p:spPr/>
        <p:txBody>
          <a:bodyPr/>
          <a:lstStyle>
            <a:lvl1pPr>
              <a:defRPr/>
            </a:lvl1pPr>
          </a:lstStyle>
          <a:p>
            <a:pPr>
              <a:defRPr/>
            </a:pPr>
            <a:fld id="{EBBA6F79-4002-4E76-A413-32CCDA18A60A}" type="slidenum">
              <a:rPr lang="fa-IR"/>
              <a:pPr>
                <a:defRPr/>
              </a:pPr>
              <a:t>‹#›</a:t>
            </a:fld>
            <a:endParaRPr lang="fa-IR"/>
          </a:p>
        </p:txBody>
      </p:sp>
    </p:spTree>
    <p:extLst>
      <p:ext uri="{BB962C8B-B14F-4D97-AF65-F5344CB8AC3E}">
        <p14:creationId xmlns:p14="http://schemas.microsoft.com/office/powerpoint/2010/main" val="43860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8BA29088-BFD9-4CF4-B20A-2B0C6F113DC4}" type="datetimeFigureOut">
              <a:rPr lang="fa-IR"/>
              <a:pPr>
                <a:defRPr/>
              </a:pPr>
              <a:t>03/01/1438</a:t>
            </a:fld>
            <a:endParaRPr lang="fa-IR"/>
          </a:p>
        </p:txBody>
      </p:sp>
      <p:sp>
        <p:nvSpPr>
          <p:cNvPr id="4" name="Slide Number Placeholder 6"/>
          <p:cNvSpPr>
            <a:spLocks noGrp="1"/>
          </p:cNvSpPr>
          <p:nvPr>
            <p:ph type="sldNum" sz="quarter" idx="11"/>
          </p:nvPr>
        </p:nvSpPr>
        <p:spPr/>
        <p:txBody>
          <a:bodyPr rtlCol="0"/>
          <a:lstStyle>
            <a:lvl1pPr>
              <a:defRPr/>
            </a:lvl1pPr>
          </a:lstStyle>
          <a:p>
            <a:pPr>
              <a:defRPr/>
            </a:pPr>
            <a:fld id="{2B8AAFA9-E1D3-4CE1-BDA5-68D535BAEA9D}" type="slidenum">
              <a:rPr lang="fa-IR"/>
              <a:pPr>
                <a:defRPr/>
              </a:pPr>
              <a:t>‹#›</a:t>
            </a:fld>
            <a:endParaRPr lang="fa-IR"/>
          </a:p>
        </p:txBody>
      </p:sp>
      <p:sp>
        <p:nvSpPr>
          <p:cNvPr id="5" name="Footer Placeholder 7"/>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613145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80451AB-EE85-477A-912C-5C995276821E}" type="datetimeFigureOut">
              <a:rPr lang="fa-IR"/>
              <a:pPr>
                <a:defRPr/>
              </a:pPr>
              <a:t>03/01/1438</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22"/>
          <p:cNvSpPr>
            <a:spLocks noGrp="1"/>
          </p:cNvSpPr>
          <p:nvPr>
            <p:ph type="sldNum" sz="quarter" idx="12"/>
          </p:nvPr>
        </p:nvSpPr>
        <p:spPr/>
        <p:txBody>
          <a:bodyPr/>
          <a:lstStyle>
            <a:lvl1pPr>
              <a:defRPr/>
            </a:lvl1pPr>
          </a:lstStyle>
          <a:p>
            <a:pPr>
              <a:defRPr/>
            </a:pPr>
            <a:fld id="{676432C6-DDE5-47ED-A48B-AE32BCCF0A31}" type="slidenum">
              <a:rPr lang="fa-IR"/>
              <a:pPr>
                <a:defRPr/>
              </a:pPr>
              <a:t>‹#›</a:t>
            </a:fld>
            <a:endParaRPr lang="fa-IR"/>
          </a:p>
        </p:txBody>
      </p:sp>
    </p:spTree>
    <p:extLst>
      <p:ext uri="{BB962C8B-B14F-4D97-AF65-F5344CB8AC3E}">
        <p14:creationId xmlns:p14="http://schemas.microsoft.com/office/powerpoint/2010/main" val="1470917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17"/>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2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5B57FE4D-94AD-45C0-9BB6-D5003FB94DD3}" type="datetimeFigureOut">
              <a:rPr lang="fa-IR"/>
              <a:pPr>
                <a:defRPr/>
              </a:pPr>
              <a:t>03/01/1438</a:t>
            </a:fld>
            <a:endParaRPr lang="fa-IR"/>
          </a:p>
        </p:txBody>
      </p:sp>
      <p:sp>
        <p:nvSpPr>
          <p:cNvPr id="13" name="Slide Number Placeholder 21"/>
          <p:cNvSpPr>
            <a:spLocks noGrp="1"/>
          </p:cNvSpPr>
          <p:nvPr>
            <p:ph type="sldNum" sz="quarter" idx="11"/>
          </p:nvPr>
        </p:nvSpPr>
        <p:spPr/>
        <p:txBody>
          <a:bodyPr rtlCol="0"/>
          <a:lstStyle>
            <a:lvl1pPr>
              <a:defRPr/>
            </a:lvl1pPr>
          </a:lstStyle>
          <a:p>
            <a:pPr>
              <a:defRPr/>
            </a:pPr>
            <a:fld id="{EA5F93EC-1A46-4903-BA7A-3925306A406A}" type="slidenum">
              <a:rPr lang="fa-IR"/>
              <a:pPr>
                <a:defRPr/>
              </a:pPr>
              <a:t>‹#›</a:t>
            </a:fld>
            <a:endParaRPr lang="fa-IR"/>
          </a:p>
        </p:txBody>
      </p:sp>
      <p:sp>
        <p:nvSpPr>
          <p:cNvPr id="14" name="Footer Placeholder 22"/>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112723566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17"/>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23"/>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14FF68B5-22C6-4081-B2F0-28C9DD198093}" type="datetimeFigureOut">
              <a:rPr lang="fa-IR"/>
              <a:pPr>
                <a:defRPr/>
              </a:pPr>
              <a:t>03/01/1438</a:t>
            </a:fld>
            <a:endParaRPr lang="fa-IR"/>
          </a:p>
        </p:txBody>
      </p:sp>
      <p:sp>
        <p:nvSpPr>
          <p:cNvPr id="13" name="Slide Number Placeholder 17"/>
          <p:cNvSpPr>
            <a:spLocks noGrp="1"/>
          </p:cNvSpPr>
          <p:nvPr>
            <p:ph type="sldNum" sz="quarter" idx="11"/>
          </p:nvPr>
        </p:nvSpPr>
        <p:spPr/>
        <p:txBody>
          <a:bodyPr rtlCol="0"/>
          <a:lstStyle>
            <a:lvl1pPr>
              <a:defRPr/>
            </a:lvl1pPr>
          </a:lstStyle>
          <a:p>
            <a:pPr>
              <a:defRPr/>
            </a:pPr>
            <a:fld id="{37AD151B-FA55-4CD5-9767-D415F9D30520}" type="slidenum">
              <a:rPr lang="fa-IR"/>
              <a:pPr>
                <a:defRPr/>
              </a:pPr>
              <a:t>‹#›</a:t>
            </a:fld>
            <a:endParaRPr lang="fa-IR"/>
          </a:p>
        </p:txBody>
      </p:sp>
      <p:sp>
        <p:nvSpPr>
          <p:cNvPr id="14" name="Footer Placeholder 20"/>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06848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smtClean="0">
                <a:solidFill>
                  <a:schemeClr val="tx2"/>
                </a:solidFill>
              </a:defRPr>
            </a:lvl1pPr>
          </a:lstStyle>
          <a:p>
            <a:pPr>
              <a:defRPr/>
            </a:pPr>
            <a:fld id="{3BF50356-7DA3-489D-9F7B-44E680F0AF18}" type="datetimeFigureOut">
              <a:rPr lang="fa-IR"/>
              <a:pPr>
                <a:defRPr/>
              </a:pPr>
              <a:t>03/01/1438</a:t>
            </a:fld>
            <a:endParaRPr lang="fa-IR"/>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smtClean="0">
                <a:solidFill>
                  <a:srgbClr val="FFFFFF"/>
                </a:solidFill>
              </a:defRPr>
            </a:lvl1pPr>
          </a:lstStyle>
          <a:p>
            <a:pPr>
              <a:defRPr/>
            </a:pPr>
            <a:fld id="{22A308A5-CC34-4940-8EA7-7605CD6FCAD8}"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0" r:id="rId4"/>
    <p:sldLayoutId id="2147483931" r:id="rId5"/>
    <p:sldLayoutId id="2147483938" r:id="rId6"/>
    <p:sldLayoutId id="2147483932" r:id="rId7"/>
    <p:sldLayoutId id="2147483939" r:id="rId8"/>
    <p:sldLayoutId id="2147483940" r:id="rId9"/>
    <p:sldLayoutId id="2147483933" r:id="rId10"/>
    <p:sldLayoutId id="2147483934"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cs typeface="Times New Roman" pitchFamily="18" charset="0"/>
        </a:defRPr>
      </a:lvl2pPr>
      <a:lvl3pPr algn="l" rtl="0" fontAlgn="base">
        <a:spcBef>
          <a:spcPct val="0"/>
        </a:spcBef>
        <a:spcAft>
          <a:spcPct val="0"/>
        </a:spcAft>
        <a:defRPr sz="3000">
          <a:solidFill>
            <a:schemeClr val="tx2"/>
          </a:solidFill>
          <a:latin typeface="Century Schoolbook" pitchFamily="18" charset="0"/>
          <a:cs typeface="Times New Roman" pitchFamily="18" charset="0"/>
        </a:defRPr>
      </a:lvl3pPr>
      <a:lvl4pPr algn="l" rtl="0" fontAlgn="base">
        <a:spcBef>
          <a:spcPct val="0"/>
        </a:spcBef>
        <a:spcAft>
          <a:spcPct val="0"/>
        </a:spcAft>
        <a:defRPr sz="3000">
          <a:solidFill>
            <a:schemeClr val="tx2"/>
          </a:solidFill>
          <a:latin typeface="Century Schoolbook" pitchFamily="18" charset="0"/>
          <a:cs typeface="Times New Roman" pitchFamily="18" charset="0"/>
        </a:defRPr>
      </a:lvl4pPr>
      <a:lvl5pPr algn="l" rtl="0" fontAlgn="base">
        <a:spcBef>
          <a:spcPct val="0"/>
        </a:spcBef>
        <a:spcAft>
          <a:spcPct val="0"/>
        </a:spcAft>
        <a:defRPr sz="3000">
          <a:solidFill>
            <a:schemeClr val="tx2"/>
          </a:solidFill>
          <a:latin typeface="Century Schoolbook" pitchFamily="18" charset="0"/>
          <a:cs typeface="Times New Roman" pitchFamily="18" charset="0"/>
        </a:defRPr>
      </a:lvl5pPr>
      <a:lvl6pPr marL="457200" algn="l" rtl="0" fontAlgn="base">
        <a:spcBef>
          <a:spcPct val="0"/>
        </a:spcBef>
        <a:spcAft>
          <a:spcPct val="0"/>
        </a:spcAft>
        <a:defRPr sz="3000">
          <a:solidFill>
            <a:schemeClr val="tx2"/>
          </a:solidFill>
          <a:latin typeface="Century Schoolbook" pitchFamily="18" charset="0"/>
          <a:cs typeface="Times New Roman" pitchFamily="18" charset="0"/>
        </a:defRPr>
      </a:lvl6pPr>
      <a:lvl7pPr marL="914400" algn="l" rtl="0" fontAlgn="base">
        <a:spcBef>
          <a:spcPct val="0"/>
        </a:spcBef>
        <a:spcAft>
          <a:spcPct val="0"/>
        </a:spcAft>
        <a:defRPr sz="3000">
          <a:solidFill>
            <a:schemeClr val="tx2"/>
          </a:solidFill>
          <a:latin typeface="Century Schoolbook" pitchFamily="18" charset="0"/>
          <a:cs typeface="Times New Roman" pitchFamily="18" charset="0"/>
        </a:defRPr>
      </a:lvl7pPr>
      <a:lvl8pPr marL="1371600" algn="l" rtl="0" fontAlgn="base">
        <a:spcBef>
          <a:spcPct val="0"/>
        </a:spcBef>
        <a:spcAft>
          <a:spcPct val="0"/>
        </a:spcAft>
        <a:defRPr sz="3000">
          <a:solidFill>
            <a:schemeClr val="tx2"/>
          </a:solidFill>
          <a:latin typeface="Century Schoolbook" pitchFamily="18" charset="0"/>
          <a:cs typeface="Times New Roman" pitchFamily="18" charset="0"/>
        </a:defRPr>
      </a:lvl8pPr>
      <a:lvl9pPr marL="1828800" algn="l" rtl="0" fontAlgn="base">
        <a:spcBef>
          <a:spcPct val="0"/>
        </a:spcBef>
        <a:spcAft>
          <a:spcPct val="0"/>
        </a:spcAft>
        <a:defRPr sz="3000">
          <a:solidFill>
            <a:schemeClr val="tx2"/>
          </a:solidFill>
          <a:latin typeface="Century Schoolbook" pitchFamily="18" charset="0"/>
          <a:cs typeface="Times New Roman"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jpeg"/><Relationship Id="rId4" Type="http://schemas.openxmlformats.org/officeDocument/2006/relationships/image" Target="../media/image5.wmf"/></Relationships>
</file>

<file path=ppt/slides/_rels/slide101.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10.wmf"/><Relationship Id="rId3" Type="http://schemas.openxmlformats.org/officeDocument/2006/relationships/oleObject" Target="../embeddings/oleObject3.bin"/><Relationship Id="rId7" Type="http://schemas.openxmlformats.org/officeDocument/2006/relationships/image" Target="../media/image7.wmf"/><Relationship Id="rId12"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9.wmf"/><Relationship Id="rId5" Type="http://schemas.openxmlformats.org/officeDocument/2006/relationships/image" Target="../media/image3.jpeg"/><Relationship Id="rId15" Type="http://schemas.openxmlformats.org/officeDocument/2006/relationships/image" Target="../media/image11.wmf"/><Relationship Id="rId10" Type="http://schemas.openxmlformats.org/officeDocument/2006/relationships/oleObject" Target="../embeddings/oleObject6.bin"/><Relationship Id="rId4" Type="http://schemas.openxmlformats.org/officeDocument/2006/relationships/image" Target="../media/image6.wmf"/><Relationship Id="rId9" Type="http://schemas.openxmlformats.org/officeDocument/2006/relationships/image" Target="../media/image8.wmf"/><Relationship Id="rId14" Type="http://schemas.openxmlformats.org/officeDocument/2006/relationships/oleObject" Target="../embeddings/oleObject8.bin"/></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9.bin"/><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11" Type="http://schemas.openxmlformats.org/officeDocument/2006/relationships/image" Target="../media/image15.wmf"/><Relationship Id="rId5" Type="http://schemas.openxmlformats.org/officeDocument/2006/relationships/image" Target="../media/image3.jpeg"/><Relationship Id="rId10" Type="http://schemas.openxmlformats.org/officeDocument/2006/relationships/oleObject" Target="../embeddings/oleObject12.bin"/><Relationship Id="rId4" Type="http://schemas.openxmlformats.org/officeDocument/2006/relationships/image" Target="../media/image12.wmf"/><Relationship Id="rId9" Type="http://schemas.openxmlformats.org/officeDocument/2006/relationships/image" Target="../media/image14.wmf"/></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3.bin"/><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4.bin"/><Relationship Id="rId11" Type="http://schemas.openxmlformats.org/officeDocument/2006/relationships/image" Target="../media/image19.wmf"/><Relationship Id="rId5" Type="http://schemas.openxmlformats.org/officeDocument/2006/relationships/image" Target="../media/image3.jpeg"/><Relationship Id="rId10" Type="http://schemas.openxmlformats.org/officeDocument/2006/relationships/oleObject" Target="../embeddings/oleObject16.bin"/><Relationship Id="rId4" Type="http://schemas.openxmlformats.org/officeDocument/2006/relationships/image" Target="../media/image16.wmf"/><Relationship Id="rId9" Type="http://schemas.openxmlformats.org/officeDocument/2006/relationships/image" Target="../media/image18.wmf"/></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3.jpeg"/><Relationship Id="rId4" Type="http://schemas.openxmlformats.org/officeDocument/2006/relationships/image" Target="../media/image20.wmf"/></Relationships>
</file>

<file path=ppt/slides/_rels/slide108.xml.rels><?xml version="1.0" encoding="UTF-8" standalone="yes"?>
<Relationships xmlns="http://schemas.openxmlformats.org/package/2006/relationships"><Relationship Id="rId3" Type="http://schemas.openxmlformats.org/officeDocument/2006/relationships/oleObject" Target="../embeddings/oleObject18.bin"/><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image" Target="../media/image3.jpeg"/><Relationship Id="rId4" Type="http://schemas.openxmlformats.org/officeDocument/2006/relationships/image" Target="../media/image21.wmf"/></Relationships>
</file>

<file path=ppt/slides/_rels/slide109.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5.wmf"/><Relationship Id="rId3" Type="http://schemas.openxmlformats.org/officeDocument/2006/relationships/oleObject" Target="../embeddings/oleObject20.bin"/><Relationship Id="rId7" Type="http://schemas.openxmlformats.org/officeDocument/2006/relationships/image" Target="../media/image7.wmf"/><Relationship Id="rId12"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1.bin"/><Relationship Id="rId11" Type="http://schemas.openxmlformats.org/officeDocument/2006/relationships/image" Target="../media/image24.wmf"/><Relationship Id="rId5" Type="http://schemas.openxmlformats.org/officeDocument/2006/relationships/image" Target="../media/image3.jpeg"/><Relationship Id="rId10" Type="http://schemas.openxmlformats.org/officeDocument/2006/relationships/oleObject" Target="../embeddings/oleObject23.bin"/><Relationship Id="rId4" Type="http://schemas.openxmlformats.org/officeDocument/2006/relationships/image" Target="../media/image23.wmf"/><Relationship Id="rId9" Type="http://schemas.openxmlformats.org/officeDocument/2006/relationships/image" Target="../media/image1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3.jpeg"/><Relationship Id="rId4" Type="http://schemas.openxmlformats.org/officeDocument/2006/relationships/image" Target="../media/image26.wmf"/></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3.jpeg"/><Relationship Id="rId4" Type="http://schemas.openxmlformats.org/officeDocument/2006/relationships/image" Target="../media/image27.wmf"/></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3" Type="http://schemas.openxmlformats.org/officeDocument/2006/relationships/oleObject" Target="../embeddings/oleObject27.bin"/><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8.bin"/><Relationship Id="rId5" Type="http://schemas.openxmlformats.org/officeDocument/2006/relationships/image" Target="../media/image3.jpeg"/><Relationship Id="rId4" Type="http://schemas.openxmlformats.org/officeDocument/2006/relationships/image" Target="../media/image28.wmf"/></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3.jpeg"/><Relationship Id="rId4" Type="http://schemas.openxmlformats.org/officeDocument/2006/relationships/image" Target="../media/image30.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jpeg"/><Relationship Id="rId4" Type="http://schemas.openxmlformats.org/officeDocument/2006/relationships/image" Target="../media/image31.wmf"/></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jpeg"/><Relationship Id="rId4" Type="http://schemas.openxmlformats.org/officeDocument/2006/relationships/image" Target="../media/image32.wmf"/></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jpeg"/><Relationship Id="rId4" Type="http://schemas.openxmlformats.org/officeDocument/2006/relationships/image" Target="../media/image33.wmf"/></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jpeg"/><Relationship Id="rId4" Type="http://schemas.openxmlformats.org/officeDocument/2006/relationships/image" Target="../media/image34.wmf"/></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oleObject" Target="../embeddings/oleObject34.bin"/><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5.bin"/><Relationship Id="rId5" Type="http://schemas.openxmlformats.org/officeDocument/2006/relationships/image" Target="../media/image3.jpeg"/><Relationship Id="rId4" Type="http://schemas.openxmlformats.org/officeDocument/2006/relationships/image" Target="../media/image35.wmf"/><Relationship Id="rId9" Type="http://schemas.openxmlformats.org/officeDocument/2006/relationships/image" Target="../media/image37.wmf"/></Relationships>
</file>

<file path=ppt/slides/_rels/slide134.xml.rels><?xml version="1.0" encoding="UTF-8" standalone="yes"?>
<Relationships xmlns="http://schemas.openxmlformats.org/package/2006/relationships"><Relationship Id="rId8" Type="http://schemas.openxmlformats.org/officeDocument/2006/relationships/oleObject" Target="../embeddings/oleObject39.bin"/><Relationship Id="rId13" Type="http://schemas.openxmlformats.org/officeDocument/2006/relationships/image" Target="../media/image42.wmf"/><Relationship Id="rId18" Type="http://schemas.openxmlformats.org/officeDocument/2006/relationships/oleObject" Target="../embeddings/oleObject44.bin"/><Relationship Id="rId3" Type="http://schemas.openxmlformats.org/officeDocument/2006/relationships/oleObject" Target="../embeddings/oleObject37.bin"/><Relationship Id="rId7" Type="http://schemas.openxmlformats.org/officeDocument/2006/relationships/image" Target="../media/image39.wmf"/><Relationship Id="rId12" Type="http://schemas.openxmlformats.org/officeDocument/2006/relationships/oleObject" Target="../embeddings/oleObject41.bin"/><Relationship Id="rId17" Type="http://schemas.openxmlformats.org/officeDocument/2006/relationships/image" Target="../media/image44.wmf"/><Relationship Id="rId2" Type="http://schemas.openxmlformats.org/officeDocument/2006/relationships/slideLayout" Target="../slideLayouts/slideLayout7.xml"/><Relationship Id="rId16" Type="http://schemas.openxmlformats.org/officeDocument/2006/relationships/oleObject" Target="../embeddings/oleObject43.bin"/><Relationship Id="rId1" Type="http://schemas.openxmlformats.org/officeDocument/2006/relationships/vmlDrawing" Target="../drawings/vmlDrawing18.vml"/><Relationship Id="rId6" Type="http://schemas.openxmlformats.org/officeDocument/2006/relationships/oleObject" Target="../embeddings/oleObject38.bin"/><Relationship Id="rId11" Type="http://schemas.openxmlformats.org/officeDocument/2006/relationships/image" Target="../media/image41.wmf"/><Relationship Id="rId5" Type="http://schemas.openxmlformats.org/officeDocument/2006/relationships/image" Target="../media/image3.jpeg"/><Relationship Id="rId15" Type="http://schemas.openxmlformats.org/officeDocument/2006/relationships/image" Target="../media/image43.wmf"/><Relationship Id="rId10" Type="http://schemas.openxmlformats.org/officeDocument/2006/relationships/oleObject" Target="../embeddings/oleObject40.bin"/><Relationship Id="rId19" Type="http://schemas.openxmlformats.org/officeDocument/2006/relationships/image" Target="../media/image45.wmf"/><Relationship Id="rId4" Type="http://schemas.openxmlformats.org/officeDocument/2006/relationships/image" Target="../media/image38.wmf"/><Relationship Id="rId9" Type="http://schemas.openxmlformats.org/officeDocument/2006/relationships/image" Target="../media/image40.wmf"/><Relationship Id="rId14" Type="http://schemas.openxmlformats.org/officeDocument/2006/relationships/oleObject" Target="../embeddings/oleObject42.bin"/></Relationships>
</file>

<file path=ppt/slides/_rels/slide135.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jpeg"/><Relationship Id="rId4" Type="http://schemas.openxmlformats.org/officeDocument/2006/relationships/image" Target="../media/image45.wmf"/></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50.wmf"/><Relationship Id="rId3" Type="http://schemas.openxmlformats.org/officeDocument/2006/relationships/oleObject" Target="../embeddings/oleObject46.bin"/><Relationship Id="rId7" Type="http://schemas.openxmlformats.org/officeDocument/2006/relationships/image" Target="../media/image47.wmf"/><Relationship Id="rId12"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7.bin"/><Relationship Id="rId11" Type="http://schemas.openxmlformats.org/officeDocument/2006/relationships/image" Target="../media/image49.wmf"/><Relationship Id="rId5" Type="http://schemas.openxmlformats.org/officeDocument/2006/relationships/image" Target="../media/image3.jpeg"/><Relationship Id="rId10" Type="http://schemas.openxmlformats.org/officeDocument/2006/relationships/oleObject" Target="../embeddings/oleObject49.bin"/><Relationship Id="rId4" Type="http://schemas.openxmlformats.org/officeDocument/2006/relationships/image" Target="../media/image46.wmf"/><Relationship Id="rId9" Type="http://schemas.openxmlformats.org/officeDocument/2006/relationships/image" Target="../media/image48.wmf"/></Relationships>
</file>

<file path=ppt/slides/_rels/slide138.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image" Target="../media/image55.wmf"/><Relationship Id="rId3" Type="http://schemas.openxmlformats.org/officeDocument/2006/relationships/oleObject" Target="../embeddings/oleObject51.bin"/><Relationship Id="rId7" Type="http://schemas.openxmlformats.org/officeDocument/2006/relationships/image" Target="../media/image52.wmf"/><Relationship Id="rId12" Type="http://schemas.openxmlformats.org/officeDocument/2006/relationships/oleObject" Target="../embeddings/oleObject55.bin"/><Relationship Id="rId17" Type="http://schemas.openxmlformats.org/officeDocument/2006/relationships/image" Target="../media/image57.wmf"/><Relationship Id="rId2" Type="http://schemas.openxmlformats.org/officeDocument/2006/relationships/slideLayout" Target="../slideLayouts/slideLayout7.xml"/><Relationship Id="rId16" Type="http://schemas.openxmlformats.org/officeDocument/2006/relationships/oleObject" Target="../embeddings/oleObject57.bin"/><Relationship Id="rId1" Type="http://schemas.openxmlformats.org/officeDocument/2006/relationships/vmlDrawing" Target="../drawings/vmlDrawing21.vml"/><Relationship Id="rId6" Type="http://schemas.openxmlformats.org/officeDocument/2006/relationships/oleObject" Target="../embeddings/oleObject52.bin"/><Relationship Id="rId11" Type="http://schemas.openxmlformats.org/officeDocument/2006/relationships/image" Target="../media/image54.wmf"/><Relationship Id="rId5" Type="http://schemas.openxmlformats.org/officeDocument/2006/relationships/image" Target="../media/image3.jpeg"/><Relationship Id="rId15" Type="http://schemas.openxmlformats.org/officeDocument/2006/relationships/image" Target="../media/image56.wmf"/><Relationship Id="rId10" Type="http://schemas.openxmlformats.org/officeDocument/2006/relationships/oleObject" Target="../embeddings/oleObject54.bin"/><Relationship Id="rId4" Type="http://schemas.openxmlformats.org/officeDocument/2006/relationships/image" Target="../media/image51.wmf"/><Relationship Id="rId9" Type="http://schemas.openxmlformats.org/officeDocument/2006/relationships/image" Target="../media/image53.wmf"/><Relationship Id="rId14" Type="http://schemas.openxmlformats.org/officeDocument/2006/relationships/oleObject" Target="../embeddings/oleObject56.bin"/></Relationships>
</file>

<file path=ppt/slides/_rels/slide139.xml.rels><?xml version="1.0" encoding="UTF-8" standalone="yes"?>
<Relationships xmlns="http://schemas.openxmlformats.org/package/2006/relationships"><Relationship Id="rId3" Type="http://schemas.openxmlformats.org/officeDocument/2006/relationships/oleObject" Target="../embeddings/oleObject58.bin"/><Relationship Id="rId7" Type="http://schemas.openxmlformats.org/officeDocument/2006/relationships/image" Target="../media/image59.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59.bin"/><Relationship Id="rId5" Type="http://schemas.openxmlformats.org/officeDocument/2006/relationships/image" Target="../media/image3.jpeg"/><Relationship Id="rId4" Type="http://schemas.openxmlformats.org/officeDocument/2006/relationships/image" Target="../media/image58.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3.jpeg"/><Relationship Id="rId4" Type="http://schemas.openxmlformats.org/officeDocument/2006/relationships/image" Target="../media/image60.wmf"/></Relationships>
</file>

<file path=ppt/slides/_rels/slide142.xml.rels><?xml version="1.0" encoding="UTF-8" standalone="yes"?>
<Relationships xmlns="http://schemas.openxmlformats.org/package/2006/relationships"><Relationship Id="rId8" Type="http://schemas.openxmlformats.org/officeDocument/2006/relationships/oleObject" Target="../embeddings/oleObject63.bin"/><Relationship Id="rId3" Type="http://schemas.openxmlformats.org/officeDocument/2006/relationships/oleObject" Target="../embeddings/oleObject61.bin"/><Relationship Id="rId7" Type="http://schemas.openxmlformats.org/officeDocument/2006/relationships/image" Target="../media/image62.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62.bin"/><Relationship Id="rId11" Type="http://schemas.openxmlformats.org/officeDocument/2006/relationships/image" Target="../media/image64.wmf"/><Relationship Id="rId5" Type="http://schemas.openxmlformats.org/officeDocument/2006/relationships/image" Target="../media/image3.jpeg"/><Relationship Id="rId10" Type="http://schemas.openxmlformats.org/officeDocument/2006/relationships/oleObject" Target="../embeddings/oleObject64.bin"/><Relationship Id="rId4" Type="http://schemas.openxmlformats.org/officeDocument/2006/relationships/image" Target="../media/image61.wmf"/><Relationship Id="rId9" Type="http://schemas.openxmlformats.org/officeDocument/2006/relationships/image" Target="../media/image63.wmf"/></Relationships>
</file>

<file path=ppt/slides/_rels/slide143.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3.jpeg"/><Relationship Id="rId4" Type="http://schemas.openxmlformats.org/officeDocument/2006/relationships/image" Target="../media/image65.wmf"/></Relationships>
</file>

<file path=ppt/slides/_rels/slide144.xml.rels><?xml version="1.0" encoding="UTF-8" standalone="yes"?>
<Relationships xmlns="http://schemas.openxmlformats.org/package/2006/relationships"><Relationship Id="rId8" Type="http://schemas.openxmlformats.org/officeDocument/2006/relationships/oleObject" Target="../embeddings/oleObject68.bin"/><Relationship Id="rId3" Type="http://schemas.openxmlformats.org/officeDocument/2006/relationships/oleObject" Target="../embeddings/oleObject66.bin"/><Relationship Id="rId7" Type="http://schemas.openxmlformats.org/officeDocument/2006/relationships/image" Target="../media/image67.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67.bin"/><Relationship Id="rId11" Type="http://schemas.openxmlformats.org/officeDocument/2006/relationships/image" Target="../media/image69.wmf"/><Relationship Id="rId5" Type="http://schemas.openxmlformats.org/officeDocument/2006/relationships/image" Target="../media/image3.jpeg"/><Relationship Id="rId10" Type="http://schemas.openxmlformats.org/officeDocument/2006/relationships/oleObject" Target="../embeddings/oleObject69.bin"/><Relationship Id="rId4" Type="http://schemas.openxmlformats.org/officeDocument/2006/relationships/image" Target="../media/image66.wmf"/><Relationship Id="rId9" Type="http://schemas.openxmlformats.org/officeDocument/2006/relationships/image" Target="../media/image68.wmf"/></Relationships>
</file>

<file path=ppt/slides/_rels/slide145.xml.rels><?xml version="1.0" encoding="UTF-8" standalone="yes"?>
<Relationships xmlns="http://schemas.openxmlformats.org/package/2006/relationships"><Relationship Id="rId8" Type="http://schemas.openxmlformats.org/officeDocument/2006/relationships/oleObject" Target="../embeddings/oleObject72.bin"/><Relationship Id="rId3" Type="http://schemas.openxmlformats.org/officeDocument/2006/relationships/oleObject" Target="../embeddings/oleObject70.bin"/><Relationship Id="rId7" Type="http://schemas.openxmlformats.org/officeDocument/2006/relationships/image" Target="../media/image71.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71.bin"/><Relationship Id="rId5" Type="http://schemas.openxmlformats.org/officeDocument/2006/relationships/image" Target="../media/image3.jpeg"/><Relationship Id="rId4" Type="http://schemas.openxmlformats.org/officeDocument/2006/relationships/image" Target="../media/image70.wmf"/><Relationship Id="rId9" Type="http://schemas.openxmlformats.org/officeDocument/2006/relationships/image" Target="../media/image72.wmf"/></Relationships>
</file>

<file path=ppt/slides/_rels/slide146.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7.xml"/><Relationship Id="rId1" Type="http://schemas.openxmlformats.org/officeDocument/2006/relationships/vmlDrawing" Target="../drawings/vmlDrawing28.vml"/><Relationship Id="rId5" Type="http://schemas.openxmlformats.org/officeDocument/2006/relationships/image" Target="../media/image3.jpeg"/><Relationship Id="rId4" Type="http://schemas.openxmlformats.org/officeDocument/2006/relationships/image" Target="../media/image73.wmf"/></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7.xml"/><Relationship Id="rId1" Type="http://schemas.openxmlformats.org/officeDocument/2006/relationships/vmlDrawing" Target="../drawings/vmlDrawing29.vml"/><Relationship Id="rId5" Type="http://schemas.openxmlformats.org/officeDocument/2006/relationships/image" Target="../media/image3.jpeg"/><Relationship Id="rId4" Type="http://schemas.openxmlformats.org/officeDocument/2006/relationships/image" Target="../media/image74.wmf"/></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jpeg"/><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1188" y="1433513"/>
            <a:ext cx="7993062" cy="923330"/>
          </a:xfrm>
          <a:prstGeom prst="rect">
            <a:avLst/>
          </a:prstGeom>
          <a:noFill/>
        </p:spPr>
        <p:txBody>
          <a:bodyPr rtlCol="1">
            <a:spAutoFit/>
          </a:bodyPr>
          <a:lstStyle/>
          <a:p>
            <a:pPr algn="ctr" fontAlgn="auto">
              <a:spcBef>
                <a:spcPts val="0"/>
              </a:spcBef>
              <a:spcAft>
                <a:spcPts val="0"/>
              </a:spcAft>
              <a:defRPr/>
            </a:pPr>
            <a:r>
              <a:rPr lang="fa-IR" sz="5400" b="1" dirty="0" smtClean="0">
                <a:solidFill>
                  <a:srgbClr val="00FF00"/>
                </a:solidFill>
                <a:effectLst>
                  <a:outerShdw blurRad="38100" dist="38100" dir="2700000" algn="tl">
                    <a:srgbClr val="000000">
                      <a:alpha val="43137"/>
                    </a:srgbClr>
                  </a:outerShdw>
                </a:effectLst>
                <a:latin typeface="ذ"/>
                <a:cs typeface="B Nazanin" pitchFamily="2" charset="-78"/>
              </a:rPr>
              <a:t>برنامه </a:t>
            </a:r>
            <a:r>
              <a:rPr lang="fa-IR" sz="5400" b="1" dirty="0">
                <a:solidFill>
                  <a:srgbClr val="00FF00"/>
                </a:solidFill>
                <a:effectLst>
                  <a:outerShdw blurRad="38100" dist="38100" dir="2700000" algn="tl">
                    <a:srgbClr val="000000">
                      <a:alpha val="43137"/>
                    </a:srgbClr>
                  </a:outerShdw>
                </a:effectLst>
                <a:latin typeface="ذ"/>
                <a:cs typeface="B Nazanin" pitchFamily="2" charset="-78"/>
              </a:rPr>
              <a:t>ریزی کاربری اراضی شهری </a:t>
            </a:r>
            <a:endParaRPr lang="fa-IR" sz="5400" b="1" dirty="0">
              <a:solidFill>
                <a:srgbClr val="FF0000"/>
              </a:solidFill>
              <a:effectLst>
                <a:outerShdw blurRad="38100" dist="38100" dir="2700000" algn="tl">
                  <a:srgbClr val="000000">
                    <a:alpha val="43137"/>
                  </a:srgbClr>
                </a:outerShdw>
              </a:effectLst>
              <a:latin typeface="ذ"/>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style.rotation</p:attrName>
                                        </p:attrNameLst>
                                      </p:cBhvr>
                                      <p:tavLst>
                                        <p:tav tm="0">
                                          <p:val>
                                            <p:fltVal val="720"/>
                                          </p:val>
                                        </p:tav>
                                        <p:tav tm="100000">
                                          <p:val>
                                            <p:fltVal val="0"/>
                                          </p:val>
                                        </p:tav>
                                      </p:tavLst>
                                    </p:anim>
                                    <p:anim calcmode="lin" valueType="num">
                                      <p:cBhvr>
                                        <p:cTn id="9" dur="1000" fill="hold"/>
                                        <p:tgtEl>
                                          <p:spTgt spid="6"/>
                                        </p:tgtEl>
                                        <p:attrNameLst>
                                          <p:attrName>ppt_h</p:attrName>
                                        </p:attrNameLst>
                                      </p:cBhvr>
                                      <p:tavLst>
                                        <p:tav tm="0">
                                          <p:val>
                                            <p:fltVal val="0"/>
                                          </p:val>
                                        </p:tav>
                                        <p:tav tm="100000">
                                          <p:val>
                                            <p:strVal val="#ppt_h"/>
                                          </p:val>
                                        </p:tav>
                                      </p:tavLst>
                                    </p:anim>
                                    <p:anim calcmode="lin" valueType="num">
                                      <p:cBhvr>
                                        <p:cTn id="10" dur="1000" fill="hold"/>
                                        <p:tgtEl>
                                          <p:spTgt spid="6"/>
                                        </p:tgtEl>
                                        <p:attrNameLst>
                                          <p:attrName>ppt_w</p:attrName>
                                        </p:attrNameLst>
                                      </p:cBhvr>
                                      <p:tavLst>
                                        <p:tav tm="0">
                                          <p:val>
                                            <p:fltVal val="0"/>
                                          </p:val>
                                        </p:tav>
                                        <p:tav tm="100000">
                                          <p:val>
                                            <p:strVal val="#ppt_w"/>
                                          </p:val>
                                        </p:tav>
                                      </p:tavLst>
                                    </p:anim>
                                  </p:childTnLst>
                                </p:cTn>
                              </p:par>
                              <p:par>
                                <p:cTn id="11" presetID="0" presetClass="path" presetSubtype="0" accel="50000" decel="50000" fill="hold" grpId="0" nodeType="withEffect">
                                  <p:stCondLst>
                                    <p:cond delay="0"/>
                                  </p:stCondLst>
                                  <p:childTnLst>
                                    <p:animMotion origin="layout" path="M 8.33333E-7 -3.33333E-6 L -0.2191 0.26343 " pathEditMode="relative" rAng="0" ptsTypes="AA">
                                      <p:cBhvr>
                                        <p:cTn id="12" dur="2000" fill="hold"/>
                                        <p:tgtEl>
                                          <p:spTgt spid="6"/>
                                        </p:tgtEl>
                                        <p:attrNameLst>
                                          <p:attrName>ppt_x</p:attrName>
                                          <p:attrName>ppt_y</p:attrName>
                                        </p:attrNameLst>
                                      </p:cBhvr>
                                      <p:rCtr x="-11000" y="13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714375" y="500063"/>
            <a:ext cx="7715250"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های کاربری اراضی شهری </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نظریه نقش اجتماعی زمین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زمین از نظر ارزش و نقش اجتماعی در آسایش، امنیت، زیبایی، رفاه و کیفیت زندگی بشری تأثیری اساسی دارد. </a:t>
            </a:r>
          </a:p>
          <a:p>
            <a:pPr algn="just" eaLnBrk="1" hangingPunct="1">
              <a:lnSpc>
                <a:spcPct val="200000"/>
              </a:lnSpc>
            </a:pPr>
            <a:r>
              <a:rPr lang="fa-IR" sz="2200">
                <a:solidFill>
                  <a:schemeClr val="accent2"/>
                </a:solidFill>
                <a:latin typeface="Century Gothic" pitchFamily="34" charset="0"/>
                <a:cs typeface="B Nazanin" pitchFamily="2" charset="-78"/>
              </a:rPr>
              <a:t>هنری جورج :</a:t>
            </a:r>
            <a:r>
              <a:rPr lang="fa-IR" sz="2200">
                <a:latin typeface="Century Gothic" pitchFamily="34" charset="0"/>
                <a:cs typeface="B Nazanin" pitchFamily="2" charset="-78"/>
              </a:rPr>
              <a:t> (1897-1810) معتقد است محدود کردن مالکیت خصوصی و بهره برداری از اراضی در راستای منافع عمومی مردم در شهرهاست.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Box 1"/>
          <p:cNvSpPr txBox="1">
            <a:spLocks noChangeArrowheads="1"/>
          </p:cNvSpPr>
          <p:nvPr/>
        </p:nvSpPr>
        <p:spPr bwMode="auto">
          <a:xfrm>
            <a:off x="900113" y="692150"/>
            <a:ext cx="757237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رشد نمایی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در این مدل تغییر جمعیت تابعی است از سطح جمعیت موجود، یعنی هر چه جمعیت بیشتر باشد، رشد آن نیز شتابان تر می گردد. </a:t>
            </a:r>
          </a:p>
        </p:txBody>
      </p:sp>
      <p:sp>
        <p:nvSpPr>
          <p:cNvPr id="109571" name="TextBox 5"/>
          <p:cNvSpPr txBox="1">
            <a:spLocks noChangeArrowheads="1"/>
          </p:cNvSpPr>
          <p:nvPr/>
        </p:nvSpPr>
        <p:spPr bwMode="auto">
          <a:xfrm>
            <a:off x="755650" y="2565400"/>
            <a:ext cx="770413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رابطه ریاضی مدل برای پیش بینی جمعیت در طول زمان </a:t>
            </a:r>
            <a:r>
              <a:rPr lang="en-US" sz="2000">
                <a:latin typeface="Century" pitchFamily="18" charset="0"/>
                <a:cs typeface="B Nazanin" pitchFamily="2" charset="-78"/>
              </a:rPr>
              <a:t>n</a:t>
            </a:r>
            <a:r>
              <a:rPr lang="fa-IR" sz="2000">
                <a:latin typeface="Century Gothic" pitchFamily="34" charset="0"/>
                <a:cs typeface="B Nazanin" pitchFamily="2" charset="-78"/>
              </a:rPr>
              <a:t> (</a:t>
            </a:r>
            <a:r>
              <a:rPr lang="fa-IR"/>
              <a:t>تعداد سال یا ماهها و یا هر واحد زمانی ) </a:t>
            </a:r>
            <a:r>
              <a:rPr lang="fa-IR" sz="2000">
                <a:latin typeface="Century Gothic" pitchFamily="34" charset="0"/>
                <a:cs typeface="B Nazanin" pitchFamily="2" charset="-78"/>
              </a:rPr>
              <a:t>به صورت زیر خواهد بود:</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r>
              <a:rPr lang="en-US" sz="2000">
                <a:latin typeface="Century" pitchFamily="18" charset="0"/>
                <a:cs typeface="B Nazanin" pitchFamily="2" charset="-78"/>
              </a:rPr>
              <a:t>r</a:t>
            </a:r>
            <a:r>
              <a:rPr lang="fa-IR" sz="2000">
                <a:latin typeface="Century Gothic" pitchFamily="34" charset="0"/>
                <a:cs typeface="B Nazanin" pitchFamily="2" charset="-78"/>
              </a:rPr>
              <a:t> نرخ رشد جمعیت سالانه  ، </a:t>
            </a:r>
            <a:r>
              <a:rPr lang="en-US" sz="2000">
                <a:latin typeface="Century" pitchFamily="18" charset="0"/>
                <a:cs typeface="B Nazanin" pitchFamily="2" charset="-78"/>
              </a:rPr>
              <a:t>P0 </a:t>
            </a:r>
            <a:r>
              <a:rPr lang="fa-IR" sz="2000">
                <a:latin typeface="Century Gothic" pitchFamily="34" charset="0"/>
                <a:cs typeface="B Nazanin" pitchFamily="2" charset="-78"/>
              </a:rPr>
              <a:t> جمعیت سال پایه</a:t>
            </a:r>
          </a:p>
        </p:txBody>
      </p:sp>
      <p:graphicFrame>
        <p:nvGraphicFramePr>
          <p:cNvPr id="109572" name="Object 4" descr="White marble"/>
          <p:cNvGraphicFramePr>
            <a:graphicFrameLocks noChangeAspect="1"/>
          </p:cNvGraphicFramePr>
          <p:nvPr/>
        </p:nvGraphicFramePr>
        <p:xfrm>
          <a:off x="2916238" y="4076700"/>
          <a:ext cx="3095625" cy="884238"/>
        </p:xfrm>
        <a:graphic>
          <a:graphicData uri="http://schemas.openxmlformats.org/presentationml/2006/ole">
            <mc:AlternateContent xmlns:mc="http://schemas.openxmlformats.org/markup-compatibility/2006">
              <mc:Choice xmlns:v="urn:schemas-microsoft-com:vml" Requires="v">
                <p:oleObj spid="_x0000_s109574" name="Equation" r:id="rId3" imgW="800100" imgH="228600" progId="Equation.3">
                  <p:embed/>
                </p:oleObj>
              </mc:Choice>
              <mc:Fallback>
                <p:oleObj name="Equation" r:id="rId3" imgW="800100" imgH="228600"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4076700"/>
                        <a:ext cx="3095625" cy="8842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1"/>
          <p:cNvSpPr txBox="1">
            <a:spLocks noChangeArrowheads="1"/>
          </p:cNvSpPr>
          <p:nvPr/>
        </p:nvSpPr>
        <p:spPr bwMode="auto">
          <a:xfrm>
            <a:off x="857250" y="714375"/>
            <a:ext cx="7572375" cy="54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رشد نمایی تعدیل شده</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مبنای بررسی این مدل حد ثابت و محدودی از مقیاس جمعیتی است. به عبارتی فرض اصلی این مدل آن است که باقیمانده رشد جمعیت (تفاضل بین سطح جمعیت آخرین و سطح جمعیت فعلی ) تابعی از نسبت ثابتی است از این تفاضل در یک دوره قبل . </a:t>
            </a:r>
          </a:p>
          <a:p>
            <a:pPr algn="just" eaLnBrk="1" hangingPunct="1">
              <a:lnSpc>
                <a:spcPct val="200000"/>
              </a:lnSpc>
            </a:pPr>
            <a:r>
              <a:rPr lang="fa-IR" sz="2000">
                <a:latin typeface="Century Gothic" pitchFamily="34" charset="0"/>
                <a:cs typeface="B Nazanin" pitchFamily="2" charset="-78"/>
              </a:rPr>
              <a:t> ساختار کلی مدل ریاضی به شرح زیر است:</a:t>
            </a:r>
          </a:p>
          <a:p>
            <a:pPr algn="just" eaLnBrk="1" hangingPunct="1">
              <a:lnSpc>
                <a:spcPct val="150000"/>
              </a:lnSpc>
            </a:pPr>
            <a:r>
              <a:rPr lang="en-US" sz="2000">
                <a:solidFill>
                  <a:srgbClr val="FF0000"/>
                </a:solidFill>
                <a:latin typeface="Century Gothic" pitchFamily="34" charset="0"/>
                <a:cs typeface="B Nazanin" pitchFamily="2" charset="-78"/>
              </a:rPr>
              <a:t>:</a:t>
            </a:r>
            <a:r>
              <a:rPr lang="en-US" sz="2000">
                <a:latin typeface="Century Gothic" pitchFamily="34" charset="0"/>
                <a:cs typeface="B Nazanin" pitchFamily="2" charset="-78"/>
              </a:rPr>
              <a:t>        </a:t>
            </a:r>
            <a:r>
              <a:rPr lang="fa-IR">
                <a:latin typeface="Century Gothic" pitchFamily="34" charset="0"/>
                <a:cs typeface="B Nazanin" pitchFamily="2" charset="-78"/>
              </a:rPr>
              <a:t>مقدارافزایش باسرعت جمعیت</a:t>
            </a:r>
            <a:r>
              <a:rPr lang="fa-IR" sz="2000">
                <a:latin typeface="Century Gothic" pitchFamily="34" charset="0"/>
                <a:cs typeface="B Nazanin" pitchFamily="2" charset="-78"/>
              </a:rPr>
              <a:t>				  </a:t>
            </a:r>
          </a:p>
          <a:p>
            <a:pPr algn="just" eaLnBrk="1" hangingPunct="1">
              <a:lnSpc>
                <a:spcPct val="150000"/>
              </a:lnSpc>
            </a:pPr>
            <a:r>
              <a:rPr lang="fa-IR" sz="2000">
                <a:latin typeface="Century Gothic" pitchFamily="34" charset="0"/>
                <a:cs typeface="B Nazanin" pitchFamily="2" charset="-78"/>
              </a:rPr>
              <a:t>  </a:t>
            </a:r>
            <a:r>
              <a:rPr lang="en-US" sz="2000">
                <a:solidFill>
                  <a:srgbClr val="FF0000"/>
                </a:solidFill>
                <a:latin typeface="Century Gothic" pitchFamily="34" charset="0"/>
                <a:cs typeface="B Nazanin" pitchFamily="2" charset="-78"/>
              </a:rPr>
              <a:t>:</a:t>
            </a:r>
            <a:r>
              <a:rPr lang="en-US" sz="2000">
                <a:latin typeface="Century" pitchFamily="18" charset="0"/>
                <a:cs typeface="B Nazanin" pitchFamily="2" charset="-78"/>
              </a:rPr>
              <a:t>      </a:t>
            </a:r>
            <a:r>
              <a:rPr lang="fa-IR" sz="2000">
                <a:latin typeface="Century Gothic" pitchFamily="34" charset="0"/>
                <a:cs typeface="B Nazanin" pitchFamily="2" charset="-78"/>
              </a:rPr>
              <a:t> </a:t>
            </a:r>
            <a:r>
              <a:rPr lang="fa-IR">
                <a:latin typeface="Century Gothic" pitchFamily="34" charset="0"/>
                <a:cs typeface="B Nazanin" pitchFamily="2" charset="-78"/>
              </a:rPr>
              <a:t>تعدادجمعیت مطلوب</a:t>
            </a:r>
            <a:r>
              <a:rPr lang="fa-IR" sz="2000">
                <a:latin typeface="Century Gothic" pitchFamily="34" charset="0"/>
                <a:cs typeface="B Nazanin" pitchFamily="2" charset="-78"/>
              </a:rPr>
              <a:t>(</a:t>
            </a:r>
            <a:r>
              <a:rPr lang="fa-IR" sz="1400">
                <a:latin typeface="Century Gothic" pitchFamily="34" charset="0"/>
                <a:cs typeface="B Nazanin" pitchFamily="2" charset="-78"/>
              </a:rPr>
              <a:t>نهایی</a:t>
            </a:r>
            <a:r>
              <a:rPr lang="fa-IR" sz="2000">
                <a:latin typeface="Century Gothic" pitchFamily="34" charset="0"/>
                <a:cs typeface="B Nazanin" pitchFamily="2" charset="-78"/>
              </a:rPr>
              <a:t>)</a:t>
            </a:r>
          </a:p>
          <a:p>
            <a:pPr algn="just" eaLnBrk="1" hangingPunct="1">
              <a:lnSpc>
                <a:spcPct val="150000"/>
              </a:lnSpc>
            </a:pPr>
            <a:r>
              <a:rPr lang="fa-IR" sz="2000">
                <a:latin typeface="Century Gothic" pitchFamily="34" charset="0"/>
                <a:cs typeface="B Nazanin" pitchFamily="2" charset="-78"/>
              </a:rPr>
              <a:t>  </a:t>
            </a:r>
            <a:r>
              <a:rPr lang="en-US" sz="2000">
                <a:solidFill>
                  <a:srgbClr val="FF0000"/>
                </a:solidFill>
                <a:latin typeface="Century Gothic" pitchFamily="34" charset="0"/>
                <a:cs typeface="B Nazanin" pitchFamily="2" charset="-78"/>
              </a:rPr>
              <a:t>:</a:t>
            </a:r>
            <a:r>
              <a:rPr lang="en-US" sz="2000">
                <a:solidFill>
                  <a:srgbClr val="FF0000"/>
                </a:solidFill>
                <a:latin typeface="Century" pitchFamily="18" charset="0"/>
                <a:cs typeface="B Nazanin" pitchFamily="2" charset="-78"/>
              </a:rPr>
              <a:t> </a:t>
            </a:r>
            <a:r>
              <a:rPr lang="en-US" sz="2000">
                <a:latin typeface="Century" pitchFamily="18" charset="0"/>
                <a:cs typeface="B Nazanin" pitchFamily="2" charset="-78"/>
              </a:rPr>
              <a:t>     </a:t>
            </a:r>
            <a:r>
              <a:rPr lang="fa-IR" sz="2000">
                <a:latin typeface="Century Gothic" pitchFamily="34" charset="0"/>
                <a:cs typeface="B Nazanin" pitchFamily="2" charset="-78"/>
              </a:rPr>
              <a:t> </a:t>
            </a:r>
            <a:r>
              <a:rPr lang="fa-IR">
                <a:latin typeface="Century Gothic" pitchFamily="34" charset="0"/>
                <a:cs typeface="B Nazanin" pitchFamily="2" charset="-78"/>
              </a:rPr>
              <a:t>جمعیت حال حاضر</a:t>
            </a:r>
            <a:endParaRPr lang="fa-IR"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en-US" sz="2000">
                <a:solidFill>
                  <a:srgbClr val="FF0000"/>
                </a:solidFill>
                <a:latin typeface="Century Gothic" pitchFamily="34" charset="0"/>
                <a:cs typeface="B Nazanin" pitchFamily="2" charset="-78"/>
              </a:rPr>
              <a:t>:</a:t>
            </a:r>
            <a:r>
              <a:rPr lang="en-US" sz="2000">
                <a:latin typeface="Century" pitchFamily="18" charset="0"/>
                <a:cs typeface="B Nazanin" pitchFamily="2" charset="-78"/>
              </a:rPr>
              <a:t>      </a:t>
            </a:r>
            <a:r>
              <a:rPr lang="fa-IR">
                <a:latin typeface="Century Gothic" pitchFamily="34" charset="0"/>
                <a:cs typeface="B Nazanin" pitchFamily="2" charset="-78"/>
              </a:rPr>
              <a:t> جمعیت موردانتظار</a:t>
            </a:r>
            <a:endParaRPr lang="fa-IR"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en-US">
                <a:solidFill>
                  <a:srgbClr val="FF0000"/>
                </a:solidFill>
                <a:latin typeface="Century Gothic" pitchFamily="34" charset="0"/>
                <a:cs typeface="B Nazanin" pitchFamily="2" charset="-78"/>
              </a:rPr>
              <a:t>:</a:t>
            </a:r>
            <a:r>
              <a:rPr lang="en-US" sz="2000">
                <a:latin typeface="Century" pitchFamily="18" charset="0"/>
                <a:cs typeface="B Nazanin" pitchFamily="2" charset="-78"/>
              </a:rPr>
              <a:t>      </a:t>
            </a:r>
            <a:r>
              <a:rPr lang="fa-IR" sz="2000">
                <a:latin typeface="Century Gothic" pitchFamily="34" charset="0"/>
                <a:cs typeface="B Nazanin" pitchFamily="2" charset="-78"/>
              </a:rPr>
              <a:t> </a:t>
            </a:r>
            <a:r>
              <a:rPr lang="fa-IR">
                <a:latin typeface="Century Gothic" pitchFamily="34" charset="0"/>
                <a:cs typeface="B Nazanin" pitchFamily="2" charset="-78"/>
              </a:rPr>
              <a:t>تعدادسال برای جمعیت موردانتظار</a:t>
            </a:r>
            <a:endParaRPr lang="fa-IR" sz="2000">
              <a:latin typeface="Century Gothic" pitchFamily="34" charset="0"/>
              <a:cs typeface="B Nazanin" pitchFamily="2" charset="-78"/>
            </a:endParaRPr>
          </a:p>
        </p:txBody>
      </p:sp>
      <p:sp>
        <p:nvSpPr>
          <p:cNvPr id="11059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0596" name="Rectangle 3"/>
          <p:cNvSpPr>
            <a:spLocks noChangeArrowheads="1"/>
          </p:cNvSpPr>
          <p:nvPr/>
        </p:nvSpPr>
        <p:spPr bwMode="auto">
          <a:xfrm>
            <a:off x="0" y="3810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059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0598" name="Rectangle 6"/>
          <p:cNvSpPr>
            <a:spLocks noChangeArrowheads="1"/>
          </p:cNvSpPr>
          <p:nvPr/>
        </p:nvSpPr>
        <p:spPr bwMode="auto">
          <a:xfrm>
            <a:off x="0" y="11144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10599" name="Object 1" descr="White marble"/>
          <p:cNvGraphicFramePr>
            <a:graphicFrameLocks noChangeAspect="1"/>
          </p:cNvGraphicFramePr>
          <p:nvPr/>
        </p:nvGraphicFramePr>
        <p:xfrm>
          <a:off x="790575" y="4246563"/>
          <a:ext cx="3997325" cy="754062"/>
        </p:xfrm>
        <a:graphic>
          <a:graphicData uri="http://schemas.openxmlformats.org/presentationml/2006/ole">
            <mc:AlternateContent xmlns:mc="http://schemas.openxmlformats.org/markup-compatibility/2006">
              <mc:Choice xmlns:v="urn:schemas-microsoft-com:vml" Requires="v">
                <p:oleObj spid="_x0000_s110611" name="Equation" r:id="rId3" imgW="1282700" imgH="241300" progId="Equation.3">
                  <p:embed/>
                </p:oleObj>
              </mc:Choice>
              <mc:Fallback>
                <p:oleObj name="Equation" r:id="rId3" imgW="1282700" imgH="24130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575" y="4246563"/>
                        <a:ext cx="3997325" cy="75406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600" name="Object 12" descr="White marble"/>
          <p:cNvGraphicFramePr>
            <a:graphicFrameLocks noChangeAspect="1"/>
          </p:cNvGraphicFramePr>
          <p:nvPr/>
        </p:nvGraphicFramePr>
        <p:xfrm>
          <a:off x="7858125" y="4254500"/>
          <a:ext cx="428625" cy="531813"/>
        </p:xfrm>
        <a:graphic>
          <a:graphicData uri="http://schemas.openxmlformats.org/presentationml/2006/ole">
            <mc:AlternateContent xmlns:mc="http://schemas.openxmlformats.org/markup-compatibility/2006">
              <mc:Choice xmlns:v="urn:schemas-microsoft-com:vml" Requires="v">
                <p:oleObj spid="_x0000_s110612" name="Equation" r:id="rId6" imgW="266353" imgH="215619" progId="Equation.3">
                  <p:embed/>
                </p:oleObj>
              </mc:Choice>
              <mc:Fallback>
                <p:oleObj name="Equation" r:id="rId6" imgW="266353" imgH="215619" progId="Equation.3">
                  <p:embed/>
                  <p:pic>
                    <p:nvPicPr>
                      <p:cNvPr id="0" name="Object 12"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8125" y="4254500"/>
                        <a:ext cx="428625" cy="53181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601" name="Object 13" descr="White marble"/>
          <p:cNvGraphicFramePr>
            <a:graphicFrameLocks noChangeAspect="1"/>
          </p:cNvGraphicFramePr>
          <p:nvPr/>
        </p:nvGraphicFramePr>
        <p:xfrm>
          <a:off x="7858125" y="3786188"/>
          <a:ext cx="428625" cy="484187"/>
        </p:xfrm>
        <a:graphic>
          <a:graphicData uri="http://schemas.openxmlformats.org/presentationml/2006/ole">
            <mc:AlternateContent xmlns:mc="http://schemas.openxmlformats.org/markup-compatibility/2006">
              <mc:Choice xmlns:v="urn:schemas-microsoft-com:vml" Requires="v">
                <p:oleObj spid="_x0000_s110613" name="Equation" r:id="rId8" imgW="177569" imgH="202936" progId="Equation.3">
                  <p:embed/>
                </p:oleObj>
              </mc:Choice>
              <mc:Fallback>
                <p:oleObj name="Equation" r:id="rId8" imgW="177569" imgH="202936" progId="Equation.3">
                  <p:embed/>
                  <p:pic>
                    <p:nvPicPr>
                      <p:cNvPr id="0" name="Object 13"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58125" y="3786188"/>
                        <a:ext cx="428625" cy="48418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602" name="Object 14" descr="White marble"/>
          <p:cNvGraphicFramePr>
            <a:graphicFrameLocks noChangeAspect="1"/>
          </p:cNvGraphicFramePr>
          <p:nvPr/>
        </p:nvGraphicFramePr>
        <p:xfrm>
          <a:off x="7858125" y="5737225"/>
          <a:ext cx="428625" cy="479425"/>
        </p:xfrm>
        <a:graphic>
          <a:graphicData uri="http://schemas.openxmlformats.org/presentationml/2006/ole">
            <mc:AlternateContent xmlns:mc="http://schemas.openxmlformats.org/markup-compatibility/2006">
              <mc:Choice xmlns:v="urn:schemas-microsoft-com:vml" Requires="v">
                <p:oleObj spid="_x0000_s110614" name="Equation" r:id="rId10" imgW="114102" imgH="126780" progId="Equation.3">
                  <p:embed/>
                </p:oleObj>
              </mc:Choice>
              <mc:Fallback>
                <p:oleObj name="Equation" r:id="rId10" imgW="114102" imgH="126780" progId="Equation.3">
                  <p:embed/>
                  <p:pic>
                    <p:nvPicPr>
                      <p:cNvPr id="0" name="Object 14"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58125" y="5737225"/>
                        <a:ext cx="428625" cy="4794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603" name="Object 15" descr="White marble"/>
          <p:cNvGraphicFramePr>
            <a:graphicFrameLocks noChangeAspect="1"/>
          </p:cNvGraphicFramePr>
          <p:nvPr/>
        </p:nvGraphicFramePr>
        <p:xfrm>
          <a:off x="7858125" y="5286375"/>
          <a:ext cx="428625" cy="500063"/>
        </p:xfrm>
        <a:graphic>
          <a:graphicData uri="http://schemas.openxmlformats.org/presentationml/2006/ole">
            <mc:AlternateContent xmlns:mc="http://schemas.openxmlformats.org/markup-compatibility/2006">
              <mc:Choice xmlns:v="urn:schemas-microsoft-com:vml" Requires="v">
                <p:oleObj spid="_x0000_s110615" name="Equation" r:id="rId12" imgW="215806" imgH="228501" progId="Equation.3">
                  <p:embed/>
                </p:oleObj>
              </mc:Choice>
              <mc:Fallback>
                <p:oleObj name="Equation" r:id="rId12" imgW="215806" imgH="228501" progId="Equation.3">
                  <p:embed/>
                  <p:pic>
                    <p:nvPicPr>
                      <p:cNvPr id="0" name="Object 15" descr="White marbl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58125" y="5286375"/>
                        <a:ext cx="428625" cy="50006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604" name="Object 17" descr="White marble"/>
          <p:cNvGraphicFramePr>
            <a:graphicFrameLocks noChangeAspect="1"/>
          </p:cNvGraphicFramePr>
          <p:nvPr/>
        </p:nvGraphicFramePr>
        <p:xfrm>
          <a:off x="7858125" y="4786313"/>
          <a:ext cx="428625" cy="500062"/>
        </p:xfrm>
        <a:graphic>
          <a:graphicData uri="http://schemas.openxmlformats.org/presentationml/2006/ole">
            <mc:AlternateContent xmlns:mc="http://schemas.openxmlformats.org/markup-compatibility/2006">
              <mc:Choice xmlns:v="urn:schemas-microsoft-com:vml" Requires="v">
                <p:oleObj spid="_x0000_s110616" name="Equation" r:id="rId14" imgW="164885" imgH="215619" progId="Equation.3">
                  <p:embed/>
                </p:oleObj>
              </mc:Choice>
              <mc:Fallback>
                <p:oleObj name="Equation" r:id="rId14" imgW="164885" imgH="215619" progId="Equation.3">
                  <p:embed/>
                  <p:pic>
                    <p:nvPicPr>
                      <p:cNvPr id="0" name="Object 17" descr="White marbl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58125" y="4786313"/>
                        <a:ext cx="428625" cy="50006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Box 1"/>
          <p:cNvSpPr txBox="1">
            <a:spLocks noChangeArrowheads="1"/>
          </p:cNvSpPr>
          <p:nvPr/>
        </p:nvSpPr>
        <p:spPr bwMode="auto">
          <a:xfrm>
            <a:off x="857250" y="714375"/>
            <a:ext cx="7572375"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در این مدل جمعیت برای دوره </a:t>
            </a:r>
            <a:r>
              <a:rPr lang="en-US" sz="2000">
                <a:latin typeface="Century" pitchFamily="18" charset="0"/>
                <a:cs typeface="B Nazanin" pitchFamily="2" charset="-78"/>
              </a:rPr>
              <a:t>n</a:t>
            </a:r>
            <a:r>
              <a:rPr lang="fa-IR" sz="2000">
                <a:latin typeface="Century Gothic" pitchFamily="34" charset="0"/>
                <a:cs typeface="B Nazanin" pitchFamily="2" charset="-78"/>
              </a:rPr>
              <a:t> را از طریق تفاضل بین جمعیت مطلوب با نسبت نهایی کاهش یابنده ای از نرخ رشد کلی به دست می آید. این نسبت قوه </a:t>
            </a:r>
            <a:r>
              <a:rPr lang="en-US" sz="2000">
                <a:latin typeface="Century" pitchFamily="18" charset="0"/>
                <a:cs typeface="B Nazanin" pitchFamily="2" charset="-78"/>
              </a:rPr>
              <a:t>n</a:t>
            </a:r>
            <a:r>
              <a:rPr lang="fa-IR" sz="2000">
                <a:latin typeface="Century Gothic" pitchFamily="34" charset="0"/>
                <a:cs typeface="B Nazanin" pitchFamily="2" charset="-78"/>
              </a:rPr>
              <a:t>ام مؤلفه </a:t>
            </a:r>
            <a:r>
              <a:rPr lang="en-US" sz="2000">
                <a:latin typeface="Century" pitchFamily="18" charset="0"/>
                <a:cs typeface="B Nazanin" pitchFamily="2" charset="-78"/>
              </a:rPr>
              <a:t>V</a:t>
            </a:r>
            <a:r>
              <a:rPr lang="fa-IR" sz="2000">
                <a:latin typeface="Century Gothic" pitchFamily="34" charset="0"/>
                <a:cs typeface="B Nazanin" pitchFamily="2" charset="-78"/>
              </a:rPr>
              <a:t> می باشد. </a:t>
            </a:r>
          </a:p>
          <a:p>
            <a:pPr algn="just" eaLnBrk="1" hangingPunct="1">
              <a:lnSpc>
                <a:spcPct val="200000"/>
              </a:lnSpc>
            </a:pPr>
            <a:r>
              <a:rPr lang="fa-IR" sz="2000">
                <a:latin typeface="Century Gothic" pitchFamily="34" charset="0"/>
                <a:cs typeface="B Nazanin" pitchFamily="2" charset="-78"/>
              </a:rPr>
              <a:t>در نتیجه هر چه مقدار </a:t>
            </a:r>
            <a:r>
              <a:rPr lang="en-US" sz="2000">
                <a:latin typeface="Century" pitchFamily="18" charset="0"/>
                <a:cs typeface="B Nazanin" pitchFamily="2" charset="-78"/>
              </a:rPr>
              <a:t>V</a:t>
            </a:r>
            <a:r>
              <a:rPr lang="fa-IR" sz="2000">
                <a:latin typeface="Century Gothic" pitchFamily="34" charset="0"/>
                <a:cs typeface="B Nazanin" pitchFamily="2" charset="-78"/>
              </a:rPr>
              <a:t> بیشتر و بزرگتر باشد، افزایش جمعیت کندتر می گردد. در این مدل اگر 1 </a:t>
            </a:r>
            <a:r>
              <a:rPr lang="fa-IR" sz="2400">
                <a:latin typeface="Century Gothic" pitchFamily="34" charset="0"/>
                <a:cs typeface="B Nazanin" pitchFamily="2" charset="-78"/>
              </a:rPr>
              <a:t>= </a:t>
            </a:r>
            <a:r>
              <a:rPr lang="en-US" sz="2000">
                <a:latin typeface="Century" pitchFamily="18" charset="0"/>
                <a:cs typeface="B Nazanin" pitchFamily="2" charset="-78"/>
              </a:rPr>
              <a:t>V</a:t>
            </a:r>
            <a:r>
              <a:rPr lang="fa-IR" sz="2000">
                <a:latin typeface="Century Gothic" pitchFamily="34" charset="0"/>
                <a:cs typeface="B Nazanin" pitchFamily="2" charset="-78"/>
              </a:rPr>
              <a:t> باشد، سطح جمعیت ثابت است و هیچگونه افزایشی وجود نخواهد داشت. اگر </a:t>
            </a:r>
            <a:r>
              <a:rPr lang="en-US" sz="2000">
                <a:latin typeface="Century" pitchFamily="18" charset="0"/>
                <a:cs typeface="B Nazanin" pitchFamily="2" charset="-78"/>
              </a:rPr>
              <a:t>V</a:t>
            </a:r>
            <a:r>
              <a:rPr lang="en-US" sz="2000">
                <a:latin typeface="Century Gothic" pitchFamily="34" charset="0"/>
                <a:cs typeface="B Nazanin" pitchFamily="2" charset="-78"/>
              </a:rPr>
              <a:t> = 0</a:t>
            </a:r>
            <a:r>
              <a:rPr lang="fa-IR" sz="2000">
                <a:latin typeface="Century Gothic" pitchFamily="34" charset="0"/>
                <a:cs typeface="B Nazanin" pitchFamily="2" charset="-78"/>
              </a:rPr>
              <a:t> باشد، سطح جمعیت فوراً و آنی در طی یک دوره زمانی برابر با جمعیت مطلوب می گردد. </a:t>
            </a:r>
            <a:endParaRPr lang="en-US" sz="2000">
              <a:latin typeface="Century Gothic" pitchFamily="34" charset="0"/>
              <a:cs typeface="B Nazanin" pitchFamily="2" charset="-78"/>
            </a:endParaRPr>
          </a:p>
        </p:txBody>
      </p:sp>
      <p:sp>
        <p:nvSpPr>
          <p:cNvPr id="11161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1620" name="Rectangle 3"/>
          <p:cNvSpPr>
            <a:spLocks noChangeArrowheads="1"/>
          </p:cNvSpPr>
          <p:nvPr/>
        </p:nvSpPr>
        <p:spPr bwMode="auto">
          <a:xfrm>
            <a:off x="0" y="228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Box 1"/>
          <p:cNvSpPr txBox="1">
            <a:spLocks noChangeArrowheads="1"/>
          </p:cNvSpPr>
          <p:nvPr/>
        </p:nvSpPr>
        <p:spPr bwMode="auto">
          <a:xfrm>
            <a:off x="857250" y="714375"/>
            <a:ext cx="7572375"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مقایسه ای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روش مقایسه ای بر پایه این فرض قرار دارد که رشد آینده ناحیه مورد مطالعه، از الگوی رشد ناحیه قدیمی تر پیروی می کند که آن را ناحیه کنترل یا ناحیه الگو می نامیم.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مشکل اصلی این مدل گزینش ناحیه الگو مناسب است . </a:t>
            </a:r>
          </a:p>
          <a:p>
            <a:pPr algn="just" eaLnBrk="1" hangingPunct="1">
              <a:lnSpc>
                <a:spcPct val="200000"/>
              </a:lnSpc>
            </a:pPr>
            <a:r>
              <a:rPr lang="fa-IR" sz="2000">
                <a:latin typeface="Century Gothic" pitchFamily="34" charset="0"/>
                <a:cs typeface="B Nazanin" pitchFamily="2" charset="-78"/>
              </a:rPr>
              <a:t>کاربرد آن در نواحی حومه کلان شهر با موفقیتهایی همراه بوده است . </a:t>
            </a:r>
          </a:p>
          <a:p>
            <a:pPr algn="just" eaLnBrk="1" hangingPunct="1">
              <a:lnSpc>
                <a:spcPct val="200000"/>
              </a:lnSpc>
            </a:pPr>
            <a:r>
              <a:rPr lang="fa-IR">
                <a:latin typeface="Century Gothic" pitchFamily="34" charset="0"/>
                <a:cs typeface="B Nazanin" pitchFamily="2" charset="-78"/>
              </a:rPr>
              <a:t>           : جمعیت شهر</a:t>
            </a:r>
            <a:r>
              <a:rPr lang="en-US">
                <a:latin typeface="Century" pitchFamily="18" charset="0"/>
                <a:cs typeface="B Nazanin" pitchFamily="2" charset="-78"/>
              </a:rPr>
              <a:t>c</a:t>
            </a:r>
            <a:r>
              <a:rPr lang="en-US">
                <a:latin typeface="Century Gothic" pitchFamily="34" charset="0"/>
                <a:cs typeface="B Nazanin" pitchFamily="2" charset="-78"/>
              </a:rPr>
              <a:t> </a:t>
            </a:r>
            <a:r>
              <a:rPr lang="fa-IR">
                <a:latin typeface="Century Gothic" pitchFamily="34" charset="0"/>
                <a:cs typeface="B Nazanin" pitchFamily="2" charset="-78"/>
              </a:rPr>
              <a:t> درزمان</a:t>
            </a:r>
            <a:r>
              <a:rPr lang="fa-IR">
                <a:latin typeface="Century" pitchFamily="18" charset="0"/>
                <a:cs typeface="B Nazanin" pitchFamily="2" charset="-78"/>
              </a:rPr>
              <a:t> </a:t>
            </a:r>
            <a:r>
              <a:rPr lang="en-US">
                <a:latin typeface="Century" pitchFamily="18" charset="0"/>
                <a:cs typeface="B Nazanin" pitchFamily="2" charset="-78"/>
              </a:rPr>
              <a:t>t</a:t>
            </a:r>
            <a:endParaRPr lang="fa-IR">
              <a:latin typeface="Century" pitchFamily="18" charset="0"/>
              <a:cs typeface="B Nazanin" pitchFamily="2" charset="-78"/>
            </a:endParaRPr>
          </a:p>
          <a:p>
            <a:pPr algn="just" eaLnBrk="1" hangingPunct="1">
              <a:lnSpc>
                <a:spcPct val="200000"/>
              </a:lnSpc>
            </a:pPr>
            <a:r>
              <a:rPr lang="fa-IR">
                <a:latin typeface="Century Gothic" pitchFamily="34" charset="0"/>
                <a:cs typeface="B Nazanin" pitchFamily="2" charset="-78"/>
              </a:rPr>
              <a:t>           : جمعیت استان</a:t>
            </a:r>
            <a:r>
              <a:rPr lang="en-US">
                <a:latin typeface="Century" pitchFamily="18" charset="0"/>
                <a:cs typeface="B Nazanin" pitchFamily="2" charset="-78"/>
              </a:rPr>
              <a:t>c</a:t>
            </a:r>
            <a:r>
              <a:rPr lang="en-US">
                <a:latin typeface="Century Gothic" pitchFamily="34" charset="0"/>
                <a:cs typeface="B Nazanin" pitchFamily="2" charset="-78"/>
              </a:rPr>
              <a:t> </a:t>
            </a:r>
            <a:r>
              <a:rPr lang="fa-IR">
                <a:latin typeface="Century Gothic" pitchFamily="34" charset="0"/>
                <a:cs typeface="B Nazanin" pitchFamily="2" charset="-78"/>
              </a:rPr>
              <a:t> درزمان</a:t>
            </a:r>
            <a:r>
              <a:rPr lang="fa-IR">
                <a:latin typeface="Century" pitchFamily="18" charset="0"/>
                <a:cs typeface="B Nazanin" pitchFamily="2" charset="-78"/>
              </a:rPr>
              <a:t> </a:t>
            </a:r>
            <a:r>
              <a:rPr lang="en-US">
                <a:latin typeface="Century" pitchFamily="18" charset="0"/>
                <a:cs typeface="B Nazanin" pitchFamily="2" charset="-78"/>
              </a:rPr>
              <a:t>t</a:t>
            </a:r>
            <a:endParaRPr lang="fa-IR">
              <a:latin typeface="Century" pitchFamily="18" charset="0"/>
              <a:cs typeface="B Nazanin" pitchFamily="2" charset="-78"/>
            </a:endParaRPr>
          </a:p>
          <a:p>
            <a:pPr algn="just" eaLnBrk="1" hangingPunct="1">
              <a:lnSpc>
                <a:spcPct val="200000"/>
              </a:lnSpc>
            </a:pPr>
            <a:r>
              <a:rPr lang="fa-IR">
                <a:latin typeface="Century Gothic" pitchFamily="34" charset="0"/>
                <a:cs typeface="B Nazanin" pitchFamily="2" charset="-78"/>
              </a:rPr>
              <a:t>           : همان فاکتورنسبت</a:t>
            </a:r>
            <a:endParaRPr lang="en-US">
              <a:latin typeface="Century" pitchFamily="18" charset="0"/>
              <a:cs typeface="B Nazanin" pitchFamily="2" charset="-78"/>
            </a:endParaRPr>
          </a:p>
          <a:p>
            <a:pPr eaLnBrk="1" hangingPunct="1"/>
            <a:endParaRPr lang="en-US" sz="2000">
              <a:latin typeface="Century Gothic" pitchFamily="34" charset="0"/>
              <a:cs typeface="B Nazanin" pitchFamily="2" charset="-78"/>
            </a:endParaRPr>
          </a:p>
        </p:txBody>
      </p:sp>
      <p:graphicFrame>
        <p:nvGraphicFramePr>
          <p:cNvPr id="112643" name="Object 1" descr="White marble"/>
          <p:cNvGraphicFramePr>
            <a:graphicFrameLocks noChangeAspect="1"/>
          </p:cNvGraphicFramePr>
          <p:nvPr/>
        </p:nvGraphicFramePr>
        <p:xfrm>
          <a:off x="1898650" y="4143375"/>
          <a:ext cx="2244725" cy="771525"/>
        </p:xfrm>
        <a:graphic>
          <a:graphicData uri="http://schemas.openxmlformats.org/presentationml/2006/ole">
            <mc:AlternateContent xmlns:mc="http://schemas.openxmlformats.org/markup-compatibility/2006">
              <mc:Choice xmlns:v="urn:schemas-microsoft-com:vml" Requires="v">
                <p:oleObj spid="_x0000_s112651" name="Equation" r:id="rId3" imgW="571252" imgH="228501" progId="Equation.3">
                  <p:embed/>
                </p:oleObj>
              </mc:Choice>
              <mc:Fallback>
                <p:oleObj name="Equation" r:id="rId3" imgW="571252" imgH="228501"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8650" y="4143375"/>
                        <a:ext cx="2244725" cy="7715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44" name="Object 5" descr="White marble"/>
          <p:cNvGraphicFramePr>
            <a:graphicFrameLocks noChangeAspect="1"/>
          </p:cNvGraphicFramePr>
          <p:nvPr/>
        </p:nvGraphicFramePr>
        <p:xfrm>
          <a:off x="7786688" y="4929188"/>
          <a:ext cx="500062" cy="503237"/>
        </p:xfrm>
        <a:graphic>
          <a:graphicData uri="http://schemas.openxmlformats.org/presentationml/2006/ole">
            <mc:AlternateContent xmlns:mc="http://schemas.openxmlformats.org/markup-compatibility/2006">
              <mc:Choice xmlns:v="urn:schemas-microsoft-com:vml" Requires="v">
                <p:oleObj spid="_x0000_s112652" name="Equation" r:id="rId6" imgW="152334" imgH="139639" progId="Equation.3">
                  <p:embed/>
                </p:oleObj>
              </mc:Choice>
              <mc:Fallback>
                <p:oleObj name="Equation" r:id="rId6" imgW="152334" imgH="139639" progId="Equation.3">
                  <p:embed/>
                  <p:pic>
                    <p:nvPicPr>
                      <p:cNvPr id="0" name="Object 5"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6688" y="4929188"/>
                        <a:ext cx="500062" cy="50323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45" name="Object 6" descr="White marble"/>
          <p:cNvGraphicFramePr>
            <a:graphicFrameLocks noChangeAspect="1"/>
          </p:cNvGraphicFramePr>
          <p:nvPr/>
        </p:nvGraphicFramePr>
        <p:xfrm>
          <a:off x="7786688" y="3857625"/>
          <a:ext cx="500062" cy="571500"/>
        </p:xfrm>
        <a:graphic>
          <a:graphicData uri="http://schemas.openxmlformats.org/presentationml/2006/ole">
            <mc:AlternateContent xmlns:mc="http://schemas.openxmlformats.org/markup-compatibility/2006">
              <mc:Choice xmlns:v="urn:schemas-microsoft-com:vml" Requires="v">
                <p:oleObj spid="_x0000_s112653" name="Equation" r:id="rId8" imgW="203024" imgH="215713" progId="Equation.3">
                  <p:embed/>
                </p:oleObj>
              </mc:Choice>
              <mc:Fallback>
                <p:oleObj name="Equation" r:id="rId8" imgW="203024" imgH="215713" progId="Equation.3">
                  <p:embed/>
                  <p:pic>
                    <p:nvPicPr>
                      <p:cNvPr id="0" name="Object 6"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86688" y="3857625"/>
                        <a:ext cx="500062" cy="57150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46" name="Object 7" descr="White marble"/>
          <p:cNvGraphicFramePr>
            <a:graphicFrameLocks noChangeAspect="1"/>
          </p:cNvGraphicFramePr>
          <p:nvPr/>
        </p:nvGraphicFramePr>
        <p:xfrm>
          <a:off x="7786688" y="4429125"/>
          <a:ext cx="500062" cy="500063"/>
        </p:xfrm>
        <a:graphic>
          <a:graphicData uri="http://schemas.openxmlformats.org/presentationml/2006/ole">
            <mc:AlternateContent xmlns:mc="http://schemas.openxmlformats.org/markup-compatibility/2006">
              <mc:Choice xmlns:v="urn:schemas-microsoft-com:vml" Requires="v">
                <p:oleObj spid="_x0000_s112654" name="Equation" r:id="rId10" imgW="177569" imgH="215619" progId="Equation.3">
                  <p:embed/>
                </p:oleObj>
              </mc:Choice>
              <mc:Fallback>
                <p:oleObj name="Equation" r:id="rId10" imgW="177569" imgH="215619" progId="Equation.3">
                  <p:embed/>
                  <p:pic>
                    <p:nvPicPr>
                      <p:cNvPr id="0" name="Object 7"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86688" y="4429125"/>
                        <a:ext cx="500062" cy="50006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Box 1"/>
          <p:cNvSpPr txBox="1">
            <a:spLocks noChangeArrowheads="1"/>
          </p:cNvSpPr>
          <p:nvPr/>
        </p:nvSpPr>
        <p:spPr bwMode="auto">
          <a:xfrm>
            <a:off x="857250" y="714375"/>
            <a:ext cx="7572375"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نسبت</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عبارت روشهای نسبت به گونه هایی از فنون گفته می شود که جمعیت ناحیه مورد مطالعه را با یک متغیر نسبت در همان مقایسه می کند. این روش متغیر نسبت را پیش بینی کرده و سپس با ضرب آن در یک نسبت، پیش بینی جمعیت ناحیه مورد مطالعه را به دست می دهد این روشها را می توان به آسانی برحسب متغیرهای نسبت مورد استفاده طبقه بندی کرد: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الف) روش نسبت ناحیه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 روش نسبت ترکیبی</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ج) روش نسبت نمایند. </a:t>
            </a:r>
            <a:endParaRPr lang="en-US" sz="2000">
              <a:latin typeface="Century Gothic" pitchFamily="34" charset="0"/>
              <a:cs typeface="B Nazanin" pitchFamily="2" charset="-78"/>
            </a:endParaRPr>
          </a:p>
          <a:p>
            <a:pPr eaLnBrk="1" hangingPunct="1"/>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Box 1"/>
          <p:cNvSpPr txBox="1">
            <a:spLocks noChangeArrowheads="1"/>
          </p:cNvSpPr>
          <p:nvPr/>
        </p:nvSpPr>
        <p:spPr bwMode="auto">
          <a:xfrm>
            <a:off x="857250" y="714375"/>
            <a:ext cx="7572375"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الف) مدل نسبت ناحیه</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این نوع روش نسبت، ناحیه مطالعه با ناحیه الگویی مقایسه می شود که خود، بخشی از آن است</a:t>
            </a:r>
            <a:r>
              <a:rPr lang="fa-IR" sz="1400" b="1">
                <a:latin typeface="Century Gothic" pitchFamily="34" charset="0"/>
                <a:cs typeface="B Nazanin" pitchFamily="2" charset="-78"/>
              </a:rPr>
              <a:t>.(یک منطقه از یک کشور را می توان با تمام کشور مقایسه کرد)</a:t>
            </a:r>
          </a:p>
          <a:p>
            <a:pPr algn="just" eaLnBrk="1" hangingPunct="1">
              <a:lnSpc>
                <a:spcPct val="200000"/>
              </a:lnSpc>
            </a:pPr>
            <a:r>
              <a:rPr lang="fa-IR">
                <a:solidFill>
                  <a:srgbClr val="00FF00"/>
                </a:solidFill>
                <a:latin typeface="Century Gothic" pitchFamily="34" charset="0"/>
                <a:cs typeface="B Nazanin" pitchFamily="2" charset="-78"/>
              </a:rPr>
              <a:t>                </a:t>
            </a:r>
            <a:r>
              <a:rPr lang="fa-IR">
                <a:latin typeface="Century Gothic" pitchFamily="34" charset="0"/>
                <a:cs typeface="B Nazanin" pitchFamily="2" charset="-78"/>
              </a:rPr>
              <a:t>: جمعیت ناحیه مطالعه درزمان </a:t>
            </a:r>
            <a:r>
              <a:rPr lang="en-US">
                <a:latin typeface="Century" pitchFamily="18" charset="0"/>
                <a:cs typeface="B Nazanin" pitchFamily="2" charset="-78"/>
              </a:rPr>
              <a:t>t</a:t>
            </a:r>
            <a:endParaRPr lang="fa-IR">
              <a:solidFill>
                <a:srgbClr val="00FF00"/>
              </a:solidFill>
              <a:latin typeface="Century" pitchFamily="18" charset="0"/>
              <a:cs typeface="B Nazanin" pitchFamily="2" charset="-78"/>
            </a:endParaRPr>
          </a:p>
          <a:p>
            <a:pPr algn="just" eaLnBrk="1" hangingPunct="1">
              <a:lnSpc>
                <a:spcPct val="200000"/>
              </a:lnSpc>
            </a:pPr>
            <a:r>
              <a:rPr lang="fa-IR">
                <a:solidFill>
                  <a:srgbClr val="00FF00"/>
                </a:solidFill>
                <a:latin typeface="Century Gothic" pitchFamily="34" charset="0"/>
                <a:cs typeface="B Nazanin" pitchFamily="2" charset="-78"/>
              </a:rPr>
              <a:t>                </a:t>
            </a:r>
            <a:r>
              <a:rPr lang="fa-IR">
                <a:latin typeface="Century Gothic" pitchFamily="34" charset="0"/>
                <a:cs typeface="B Nazanin" pitchFamily="2" charset="-78"/>
              </a:rPr>
              <a:t>: جمعیت ناحیه الگو درزمان </a:t>
            </a:r>
            <a:r>
              <a:rPr lang="en-US" sz="2000">
                <a:latin typeface="Century" pitchFamily="18" charset="0"/>
                <a:cs typeface="B Nazanin" pitchFamily="2" charset="-78"/>
              </a:rPr>
              <a:t>t</a:t>
            </a:r>
            <a:endParaRPr lang="fa-IR" sz="2000">
              <a:solidFill>
                <a:srgbClr val="00FF00"/>
              </a:solidFill>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              </a:t>
            </a:r>
            <a:r>
              <a:rPr lang="fa-IR" sz="2000">
                <a:latin typeface="Century Gothic" pitchFamily="34" charset="0"/>
                <a:cs typeface="B Nazanin" pitchFamily="2" charset="-78"/>
              </a:rPr>
              <a:t>: </a:t>
            </a:r>
            <a:r>
              <a:rPr lang="fa-IR">
                <a:latin typeface="Century Gothic" pitchFamily="34" charset="0"/>
                <a:cs typeface="B Nazanin" pitchFamily="2" charset="-78"/>
              </a:rPr>
              <a:t>نسبت(</a:t>
            </a:r>
            <a:r>
              <a:rPr lang="fa-IR" sz="1400" b="1">
                <a:latin typeface="Century Gothic" pitchFamily="34" charset="0"/>
                <a:cs typeface="B Nazanin" pitchFamily="2" charset="-78"/>
              </a:rPr>
              <a:t>می توان ازروش ثابت،معین،وغیره استفاده کرد</a:t>
            </a:r>
            <a:r>
              <a:rPr lang="fa-IR">
                <a:latin typeface="Century Gothic" pitchFamily="34" charset="0"/>
                <a:cs typeface="B Nazanin" pitchFamily="2" charset="-78"/>
              </a:rPr>
              <a:t>.)</a:t>
            </a:r>
          </a:p>
          <a:p>
            <a:pPr algn="just" eaLnBrk="1" hangingPunct="1">
              <a:lnSpc>
                <a:spcPct val="200000"/>
              </a:lnSpc>
            </a:pPr>
            <a:endParaRPr lang="fa-IR" sz="2000">
              <a:solidFill>
                <a:srgbClr val="00FF00"/>
              </a:solidFill>
              <a:latin typeface="Century Gothic" pitchFamily="34" charset="0"/>
              <a:cs typeface="B Nazanin" pitchFamily="2" charset="-78"/>
            </a:endParaRPr>
          </a:p>
        </p:txBody>
      </p:sp>
      <p:graphicFrame>
        <p:nvGraphicFramePr>
          <p:cNvPr id="114691" name="Object 1" descr="White marble"/>
          <p:cNvGraphicFramePr>
            <a:graphicFrameLocks noChangeAspect="1"/>
          </p:cNvGraphicFramePr>
          <p:nvPr/>
        </p:nvGraphicFramePr>
        <p:xfrm>
          <a:off x="1143000" y="2857500"/>
          <a:ext cx="2559050" cy="785813"/>
        </p:xfrm>
        <a:graphic>
          <a:graphicData uri="http://schemas.openxmlformats.org/presentationml/2006/ole">
            <mc:AlternateContent xmlns:mc="http://schemas.openxmlformats.org/markup-compatibility/2006">
              <mc:Choice xmlns:v="urn:schemas-microsoft-com:vml" Requires="v">
                <p:oleObj spid="_x0000_s114699" name="Equation" r:id="rId3" imgW="710891" imgH="253890" progId="Equation.3">
                  <p:embed/>
                </p:oleObj>
              </mc:Choice>
              <mc:Fallback>
                <p:oleObj name="Equation" r:id="rId3" imgW="710891" imgH="25389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857500"/>
                        <a:ext cx="2559050" cy="78581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4692" name="Object 5" descr="White marble"/>
          <p:cNvGraphicFramePr>
            <a:graphicFrameLocks noChangeAspect="1"/>
          </p:cNvGraphicFramePr>
          <p:nvPr/>
        </p:nvGraphicFramePr>
        <p:xfrm>
          <a:off x="7572375" y="3857625"/>
          <a:ext cx="500063" cy="503238"/>
        </p:xfrm>
        <a:graphic>
          <a:graphicData uri="http://schemas.openxmlformats.org/presentationml/2006/ole">
            <mc:AlternateContent xmlns:mc="http://schemas.openxmlformats.org/markup-compatibility/2006">
              <mc:Choice xmlns:v="urn:schemas-microsoft-com:vml" Requires="v">
                <p:oleObj spid="_x0000_s114700" name="Equation" r:id="rId6" imgW="139700" imgH="139700" progId="Equation.3">
                  <p:embed/>
                </p:oleObj>
              </mc:Choice>
              <mc:Fallback>
                <p:oleObj name="Equation" r:id="rId6" imgW="139700" imgH="139700" progId="Equation.3">
                  <p:embed/>
                  <p:pic>
                    <p:nvPicPr>
                      <p:cNvPr id="0" name="Object 5"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72375" y="3857625"/>
                        <a:ext cx="500063" cy="5032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4693" name="Object 6" descr="White marble"/>
          <p:cNvGraphicFramePr>
            <a:graphicFrameLocks noChangeAspect="1"/>
          </p:cNvGraphicFramePr>
          <p:nvPr/>
        </p:nvGraphicFramePr>
        <p:xfrm>
          <a:off x="7572375" y="2643188"/>
          <a:ext cx="500063" cy="639762"/>
        </p:xfrm>
        <a:graphic>
          <a:graphicData uri="http://schemas.openxmlformats.org/presentationml/2006/ole">
            <mc:AlternateContent xmlns:mc="http://schemas.openxmlformats.org/markup-compatibility/2006">
              <mc:Choice xmlns:v="urn:schemas-microsoft-com:vml" Requires="v">
                <p:oleObj spid="_x0000_s114701" name="Equation" r:id="rId8" imgW="228600" imgH="241300" progId="Equation.3">
                  <p:embed/>
                </p:oleObj>
              </mc:Choice>
              <mc:Fallback>
                <p:oleObj name="Equation" r:id="rId8" imgW="228600" imgH="241300" progId="Equation.3">
                  <p:embed/>
                  <p:pic>
                    <p:nvPicPr>
                      <p:cNvPr id="0" name="Object 6"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72375" y="2643188"/>
                        <a:ext cx="500063" cy="63976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4694" name="Object 7" descr="White marble"/>
          <p:cNvGraphicFramePr>
            <a:graphicFrameLocks noChangeAspect="1"/>
          </p:cNvGraphicFramePr>
          <p:nvPr/>
        </p:nvGraphicFramePr>
        <p:xfrm>
          <a:off x="7572375" y="3286125"/>
          <a:ext cx="500063" cy="558800"/>
        </p:xfrm>
        <a:graphic>
          <a:graphicData uri="http://schemas.openxmlformats.org/presentationml/2006/ole">
            <mc:AlternateContent xmlns:mc="http://schemas.openxmlformats.org/markup-compatibility/2006">
              <mc:Choice xmlns:v="urn:schemas-microsoft-com:vml" Requires="v">
                <p:oleObj spid="_x0000_s114702" name="Equation" r:id="rId10" imgW="215713" imgH="241091" progId="Equation.3">
                  <p:embed/>
                </p:oleObj>
              </mc:Choice>
              <mc:Fallback>
                <p:oleObj name="Equation" r:id="rId10" imgW="215713" imgH="241091" progId="Equation.3">
                  <p:embed/>
                  <p:pic>
                    <p:nvPicPr>
                      <p:cNvPr id="0" name="Object 7"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72375" y="3286125"/>
                        <a:ext cx="500063" cy="55880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Box 1"/>
          <p:cNvSpPr txBox="1">
            <a:spLocks noChangeArrowheads="1"/>
          </p:cNvSpPr>
          <p:nvPr/>
        </p:nvSpPr>
        <p:spPr bwMode="auto">
          <a:xfrm>
            <a:off x="857250" y="714375"/>
            <a:ext cx="757237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ب) مدل نسبت ترکیبی</a:t>
            </a:r>
          </a:p>
          <a:p>
            <a:pPr algn="just" eaLnBrk="1" hangingPunct="1">
              <a:lnSpc>
                <a:spcPct val="200000"/>
              </a:lnSpc>
            </a:pPr>
            <a:r>
              <a:rPr lang="fa-IR" sz="2000">
                <a:latin typeface="Century Gothic" pitchFamily="34" charset="0"/>
                <a:cs typeface="B Nazanin" pitchFamily="2" charset="-78"/>
              </a:rPr>
              <a:t>        در این روش، فرض بر این است که یکی از اجزای کل جمعیت و کل جمعیت، رابطه ای موجود است</a:t>
            </a:r>
            <a:r>
              <a:rPr lang="fa-IR" sz="1400" b="1">
                <a:latin typeface="Century Gothic" pitchFamily="34" charset="0"/>
                <a:cs typeface="B Nazanin" pitchFamily="2" charset="-78"/>
              </a:rPr>
              <a:t>.( نام نویسی در مدرسه به تفکیک گروه سنی )</a:t>
            </a:r>
            <a:endParaRPr lang="fa-IR" sz="2000">
              <a:solidFill>
                <a:srgbClr val="00FF00"/>
              </a:solidFill>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ج) مدل نسبت نماینده</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روش های نسبت نماینده از کالاها یا خدمات مربوطه به جمعیت به عنوان پایه استفاده می کنند</a:t>
            </a:r>
            <a:r>
              <a:rPr lang="fa-IR" sz="1400" b="1">
                <a:latin typeface="Century Gothic" pitchFamily="34" charset="0"/>
                <a:cs typeface="B Nazanin" pitchFamily="2" charset="-78"/>
              </a:rPr>
              <a:t>.( تعداد منازل – تعداد تلفن - ...... )</a:t>
            </a:r>
            <a:endParaRPr lang="en-US" sz="1400" b="1">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رگرسیون چند متغیره</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تحلیل های رگرسیون چند متغیره براساس این فرضیه است که بین جمعیت و متغیرهای دیگر رابطه ثابتی وجود دارد. این روش در ساده ترین شکل خود، تنها از یک متغیر مستقل به صورت زیر استفاده می کند: </a:t>
            </a:r>
          </a:p>
          <a:p>
            <a:pPr algn="just" eaLnBrk="1" hangingPunct="1">
              <a:lnSpc>
                <a:spcPct val="200000"/>
              </a:lnSpc>
            </a:pPr>
            <a:r>
              <a:rPr lang="fa-IR" sz="2000">
                <a:latin typeface="Century Gothic" pitchFamily="34" charset="0"/>
                <a:cs typeface="B Nazanin" pitchFamily="2" charset="-78"/>
              </a:rPr>
              <a:t>				رابطه (1)</a:t>
            </a:r>
          </a:p>
          <a:p>
            <a:pPr algn="just" eaLnBrk="1" hangingPunct="1">
              <a:lnSpc>
                <a:spcPct val="200000"/>
              </a:lnSpc>
            </a:pPr>
            <a:r>
              <a:rPr lang="fa-IR" sz="2000">
                <a:latin typeface="Century Gothic" pitchFamily="34" charset="0"/>
                <a:cs typeface="B Nazanin" pitchFamily="2" charset="-78"/>
              </a:rPr>
              <a:t>در این فرمول، </a:t>
            </a:r>
            <a:r>
              <a:rPr lang="en-US" sz="2000">
                <a:latin typeface="Century" pitchFamily="18" charset="0"/>
                <a:cs typeface="B Nazanin" pitchFamily="2" charset="-78"/>
              </a:rPr>
              <a:t>X(t)</a:t>
            </a:r>
            <a:r>
              <a:rPr lang="fa-IR" sz="2000">
                <a:latin typeface="Century Gothic" pitchFamily="34" charset="0"/>
                <a:cs typeface="B Nazanin" pitchFamily="2" charset="-78"/>
              </a:rPr>
              <a:t>، متغیر مستقل است. گفتنی است که معادله های روش های خطی، روند و روش های نسبت، گونه ای دیگر از این فرمول کلی به شمار می آیند. با شناخت این معادله می توان از آن برای پیش بینی استفاده کرد.</a:t>
            </a:r>
            <a:endParaRPr lang="en-US" sz="2000">
              <a:latin typeface="Century Gothic" pitchFamily="34" charset="0"/>
              <a:cs typeface="B Nazanin" pitchFamily="2" charset="-78"/>
            </a:endParaRPr>
          </a:p>
        </p:txBody>
      </p:sp>
      <p:sp>
        <p:nvSpPr>
          <p:cNvPr id="11673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16740" name="Object 1" descr="White marble"/>
          <p:cNvGraphicFramePr>
            <a:graphicFrameLocks noChangeAspect="1"/>
          </p:cNvGraphicFramePr>
          <p:nvPr/>
        </p:nvGraphicFramePr>
        <p:xfrm>
          <a:off x="1116013" y="3141663"/>
          <a:ext cx="2357437" cy="641350"/>
        </p:xfrm>
        <a:graphic>
          <a:graphicData uri="http://schemas.openxmlformats.org/presentationml/2006/ole">
            <mc:AlternateContent xmlns:mc="http://schemas.openxmlformats.org/markup-compatibility/2006">
              <mc:Choice xmlns:v="urn:schemas-microsoft-com:vml" Requires="v">
                <p:oleObj spid="_x0000_s116743" name="Equation" r:id="rId3" imgW="876300" imgH="241300" progId="Equation.3">
                  <p:embed/>
                </p:oleObj>
              </mc:Choice>
              <mc:Fallback>
                <p:oleObj name="Equation" r:id="rId3" imgW="876300" imgH="24130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3141663"/>
                        <a:ext cx="2357437" cy="6413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6741" name="Rectangle 3"/>
          <p:cNvSpPr>
            <a:spLocks noChangeArrowheads="1"/>
          </p:cNvSpPr>
          <p:nvPr/>
        </p:nvSpPr>
        <p:spPr bwMode="auto">
          <a:xfrm>
            <a:off x="0" y="2381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Box 1"/>
          <p:cNvSpPr txBox="1">
            <a:spLocks noChangeArrowheads="1"/>
          </p:cNvSpPr>
          <p:nvPr/>
        </p:nvSpPr>
        <p:spPr bwMode="auto">
          <a:xfrm>
            <a:off x="857250" y="714375"/>
            <a:ext cx="7572375"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رشد نمایی مضاعف</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این مدل بر مبنای یک سطح نهایی محدود جمعیتی استوار است .      </a:t>
            </a:r>
          </a:p>
          <a:p>
            <a:pPr algn="just" eaLnBrk="1" hangingPunct="1">
              <a:lnSpc>
                <a:spcPct val="200000"/>
              </a:lnSpc>
            </a:pPr>
            <a:r>
              <a:rPr lang="fa-IR" sz="2000">
                <a:latin typeface="Century Gothic" pitchFamily="34" charset="0"/>
                <a:cs typeface="B Nazanin" pitchFamily="2" charset="-78"/>
              </a:rPr>
              <a:t>شکل کلی مدل رشد نمایی مضاعف به شرح زیر است:</a:t>
            </a:r>
          </a:p>
          <a:p>
            <a:pPr algn="just" eaLnBrk="1" hangingPunct="1">
              <a:lnSpc>
                <a:spcPct val="200000"/>
              </a:lnSpc>
            </a:pPr>
            <a:r>
              <a:rPr lang="fa-IR" sz="2000">
                <a:latin typeface="Century Gothic" pitchFamily="34" charset="0"/>
                <a:cs typeface="B Nazanin" pitchFamily="2" charset="-78"/>
              </a:rPr>
              <a:t>					رابطه (1) 		</a:t>
            </a:r>
          </a:p>
          <a:p>
            <a:pPr algn="just" eaLnBrk="1" hangingPunct="1">
              <a:lnSpc>
                <a:spcPct val="200000"/>
              </a:lnSpc>
            </a:pPr>
            <a:r>
              <a:rPr lang="fa-IR" sz="2000">
                <a:latin typeface="Century Gothic" pitchFamily="34" charset="0"/>
                <a:cs typeface="B Nazanin" pitchFamily="2" charset="-78"/>
              </a:rPr>
              <a:t>      در این رابطه نرخ رشد جمعیت تابعی از سطح جمعیت است. اما عامل تغییر به جای اینکه ثابت باشد، خود به طور نمایی با زمان افزایش می یابد، و این امر به معنای شتاب کاهنده نرخ رشد به طرف حد مطلوب جمعیت است. در این مدل، چنانچه از دو طرف لگاریتم گرفته شود، شکل زیر حادث می گردد: </a:t>
            </a:r>
          </a:p>
          <a:p>
            <a:pPr algn="just" eaLnBrk="1" hangingPunct="1">
              <a:lnSpc>
                <a:spcPct val="200000"/>
              </a:lnSpc>
            </a:pPr>
            <a:r>
              <a:rPr lang="fa-IR" sz="2000">
                <a:latin typeface="Century Gothic" pitchFamily="34" charset="0"/>
                <a:cs typeface="B Nazanin" pitchFamily="2" charset="-78"/>
              </a:rPr>
              <a:t>		رابطه (2) </a:t>
            </a:r>
            <a:r>
              <a:rPr lang="fa-IR" sz="2000">
                <a:latin typeface="Century Gothic" pitchFamily="34" charset="0"/>
                <a:cs typeface="Tahoma" pitchFamily="34" charset="0"/>
              </a:rPr>
              <a:t>			</a:t>
            </a:r>
            <a:endParaRPr lang="en-US" sz="2000">
              <a:latin typeface="Century Gothic" pitchFamily="34" charset="0"/>
              <a:cs typeface="B Nazanin" pitchFamily="2" charset="-78"/>
            </a:endParaRPr>
          </a:p>
          <a:p>
            <a:pPr eaLnBrk="1" hangingPunct="1"/>
            <a:endParaRPr lang="en-US" sz="2000">
              <a:latin typeface="Century Gothic" pitchFamily="34" charset="0"/>
              <a:cs typeface="B Nazanin" pitchFamily="2" charset="-78"/>
            </a:endParaRPr>
          </a:p>
        </p:txBody>
      </p:sp>
      <p:sp>
        <p:nvSpPr>
          <p:cNvPr id="11776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17764" name="Object 1" descr="White marble"/>
          <p:cNvGraphicFramePr>
            <a:graphicFrameLocks noChangeAspect="1"/>
          </p:cNvGraphicFramePr>
          <p:nvPr/>
        </p:nvGraphicFramePr>
        <p:xfrm>
          <a:off x="1258888" y="5589588"/>
          <a:ext cx="4044950" cy="642937"/>
        </p:xfrm>
        <a:graphic>
          <a:graphicData uri="http://schemas.openxmlformats.org/presentationml/2006/ole">
            <mc:AlternateContent xmlns:mc="http://schemas.openxmlformats.org/markup-compatibility/2006">
              <mc:Choice xmlns:v="urn:schemas-microsoft-com:vml" Requires="v">
                <p:oleObj spid="_x0000_s117771" name="Equation" r:id="rId3" imgW="1435100" imgH="228600" progId="Equation.3">
                  <p:embed/>
                </p:oleObj>
              </mc:Choice>
              <mc:Fallback>
                <p:oleObj name="Equation" r:id="rId3" imgW="1435100" imgH="22860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5589588"/>
                        <a:ext cx="4044950" cy="64293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7765" name="Rectangle 3"/>
          <p:cNvSpPr>
            <a:spLocks noChangeArrowheads="1"/>
          </p:cNvSpPr>
          <p:nvPr/>
        </p:nvSpPr>
        <p:spPr bwMode="auto">
          <a:xfrm>
            <a:off x="0" y="228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7766"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17767" name="Object 4" descr="White marble"/>
          <p:cNvGraphicFramePr>
            <a:graphicFrameLocks noChangeAspect="1"/>
          </p:cNvGraphicFramePr>
          <p:nvPr/>
        </p:nvGraphicFramePr>
        <p:xfrm>
          <a:off x="1011238" y="2546350"/>
          <a:ext cx="1917700" cy="754063"/>
        </p:xfrm>
        <a:graphic>
          <a:graphicData uri="http://schemas.openxmlformats.org/presentationml/2006/ole">
            <mc:AlternateContent xmlns:mc="http://schemas.openxmlformats.org/markup-compatibility/2006">
              <mc:Choice xmlns:v="urn:schemas-microsoft-com:vml" Requires="v">
                <p:oleObj spid="_x0000_s117772" name="Equation" r:id="rId6" imgW="571252" imgH="241195" progId="Equation.3">
                  <p:embed/>
                </p:oleObj>
              </mc:Choice>
              <mc:Fallback>
                <p:oleObj name="Equation" r:id="rId6" imgW="571252" imgH="241195" progId="Equation.3">
                  <p:embed/>
                  <p:pic>
                    <p:nvPicPr>
                      <p:cNvPr id="0" name="Object 4"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11238" y="2546350"/>
                        <a:ext cx="1917700" cy="75406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7768" name="Rectangle 6"/>
          <p:cNvSpPr>
            <a:spLocks noChangeArrowheads="1"/>
          </p:cNvSpPr>
          <p:nvPr/>
        </p:nvSpPr>
        <p:spPr bwMode="auto">
          <a:xfrm>
            <a:off x="0" y="228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Box 1"/>
          <p:cNvSpPr txBox="1">
            <a:spLocks noChangeArrowheads="1"/>
          </p:cNvSpPr>
          <p:nvPr/>
        </p:nvSpPr>
        <p:spPr bwMode="auto">
          <a:xfrm>
            <a:off x="857250" y="714375"/>
            <a:ext cx="75723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Tahoma" pitchFamily="34" charset="0"/>
              </a:rPr>
              <a:t>	</a:t>
            </a:r>
            <a:endParaRPr lang="en-US" sz="2000">
              <a:latin typeface="Century Gothic" pitchFamily="34" charset="0"/>
              <a:cs typeface="B Nazanin" pitchFamily="2" charset="-78"/>
            </a:endParaRPr>
          </a:p>
          <a:p>
            <a:pPr eaLnBrk="1" hangingPunct="1"/>
            <a:endParaRPr lang="en-US" sz="2000">
              <a:latin typeface="Century Gothic" pitchFamily="34" charset="0"/>
              <a:cs typeface="B Nazanin" pitchFamily="2" charset="-78"/>
            </a:endParaRPr>
          </a:p>
        </p:txBody>
      </p:sp>
      <p:sp>
        <p:nvSpPr>
          <p:cNvPr id="1187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8788" name="Rectangle 3"/>
          <p:cNvSpPr>
            <a:spLocks noChangeArrowheads="1"/>
          </p:cNvSpPr>
          <p:nvPr/>
        </p:nvSpPr>
        <p:spPr bwMode="auto">
          <a:xfrm>
            <a:off x="0" y="228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878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8790" name="Rectangle 6"/>
          <p:cNvSpPr>
            <a:spLocks noChangeArrowheads="1"/>
          </p:cNvSpPr>
          <p:nvPr/>
        </p:nvSpPr>
        <p:spPr bwMode="auto">
          <a:xfrm>
            <a:off x="0" y="228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1879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18792" name="Object 4" descr="White marble"/>
          <p:cNvGraphicFramePr>
            <a:graphicFrameLocks noChangeAspect="1"/>
          </p:cNvGraphicFramePr>
          <p:nvPr/>
        </p:nvGraphicFramePr>
        <p:xfrm>
          <a:off x="1500188" y="1428750"/>
          <a:ext cx="1500187" cy="847725"/>
        </p:xfrm>
        <a:graphic>
          <a:graphicData uri="http://schemas.openxmlformats.org/presentationml/2006/ole">
            <mc:AlternateContent xmlns:mc="http://schemas.openxmlformats.org/markup-compatibility/2006">
              <mc:Choice xmlns:v="urn:schemas-microsoft-com:vml" Requires="v">
                <p:oleObj spid="_x0000_s118809" name="Equation" r:id="rId3" imgW="393529" imgH="380835" progId="Equation.3">
                  <p:embed/>
                </p:oleObj>
              </mc:Choice>
              <mc:Fallback>
                <p:oleObj name="Equation" r:id="rId3" imgW="393529" imgH="380835"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188" y="1428750"/>
                        <a:ext cx="1500187" cy="8477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8793" name="Rectangle 6"/>
          <p:cNvSpPr>
            <a:spLocks noChangeArrowheads="1"/>
          </p:cNvSpPr>
          <p:nvPr/>
        </p:nvSpPr>
        <p:spPr bwMode="auto">
          <a:xfrm>
            <a:off x="0" y="3810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18794" name="Object 7" descr="White marble"/>
          <p:cNvGraphicFramePr>
            <a:graphicFrameLocks noChangeAspect="1"/>
          </p:cNvGraphicFramePr>
          <p:nvPr/>
        </p:nvGraphicFramePr>
        <p:xfrm>
          <a:off x="7500938" y="1285875"/>
          <a:ext cx="428625" cy="531813"/>
        </p:xfrm>
        <a:graphic>
          <a:graphicData uri="http://schemas.openxmlformats.org/presentationml/2006/ole">
            <mc:AlternateContent xmlns:mc="http://schemas.openxmlformats.org/markup-compatibility/2006">
              <mc:Choice xmlns:v="urn:schemas-microsoft-com:vml" Requires="v">
                <p:oleObj spid="_x0000_s118810" name="Equation" r:id="rId6" imgW="266353" imgH="215619" progId="Equation.3">
                  <p:embed/>
                </p:oleObj>
              </mc:Choice>
              <mc:Fallback>
                <p:oleObj name="Equation" r:id="rId6" imgW="266353" imgH="215619" progId="Equation.3">
                  <p:embed/>
                  <p:pic>
                    <p:nvPicPr>
                      <p:cNvPr id="0" name="Object 7"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00938" y="1285875"/>
                        <a:ext cx="428625" cy="53181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8795" name="Object 8" descr="White marble"/>
          <p:cNvGraphicFramePr>
            <a:graphicFrameLocks noChangeAspect="1"/>
          </p:cNvGraphicFramePr>
          <p:nvPr/>
        </p:nvGraphicFramePr>
        <p:xfrm>
          <a:off x="7500938" y="1817688"/>
          <a:ext cx="428625" cy="500062"/>
        </p:xfrm>
        <a:graphic>
          <a:graphicData uri="http://schemas.openxmlformats.org/presentationml/2006/ole">
            <mc:AlternateContent xmlns:mc="http://schemas.openxmlformats.org/markup-compatibility/2006">
              <mc:Choice xmlns:v="urn:schemas-microsoft-com:vml" Requires="v">
                <p:oleObj spid="_x0000_s118811" name="Equation" r:id="rId8" imgW="164885" imgH="215619" progId="Equation.3">
                  <p:embed/>
                </p:oleObj>
              </mc:Choice>
              <mc:Fallback>
                <p:oleObj name="Equation" r:id="rId8" imgW="164885" imgH="215619" progId="Equation.3">
                  <p:embed/>
                  <p:pic>
                    <p:nvPicPr>
                      <p:cNvPr id="0" name="Object 8"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00938" y="1817688"/>
                        <a:ext cx="428625" cy="50006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8796" name="Rectangle 13"/>
          <p:cNvSpPr>
            <a:spLocks noChangeArrowheads="1"/>
          </p:cNvSpPr>
          <p:nvPr/>
        </p:nvSpPr>
        <p:spPr bwMode="auto">
          <a:xfrm>
            <a:off x="3143250" y="1643063"/>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(3)</a:t>
            </a:r>
            <a:endParaRPr lang="fa-IR" sz="2000"/>
          </a:p>
        </p:txBody>
      </p:sp>
      <p:sp>
        <p:nvSpPr>
          <p:cNvPr id="118797" name="Rectangle 14"/>
          <p:cNvSpPr>
            <a:spLocks noChangeArrowheads="1"/>
          </p:cNvSpPr>
          <p:nvPr/>
        </p:nvSpPr>
        <p:spPr bwMode="auto">
          <a:xfrm>
            <a:off x="5786438" y="1285875"/>
            <a:ext cx="25717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pPr>
            <a:r>
              <a:rPr lang="fa-IR">
                <a:solidFill>
                  <a:srgbClr val="00FF00"/>
                </a:solidFill>
                <a:latin typeface="Century Gothic" pitchFamily="34" charset="0"/>
                <a:cs typeface="B Nazanin" pitchFamily="2" charset="-78"/>
              </a:rPr>
              <a:t>                </a:t>
            </a:r>
            <a:r>
              <a:rPr lang="fa-IR">
                <a:latin typeface="Century Gothic" pitchFamily="34" charset="0"/>
                <a:cs typeface="B Nazanin" pitchFamily="2" charset="-78"/>
              </a:rPr>
              <a:t>: جمعیت اولیه</a:t>
            </a:r>
            <a:endParaRPr lang="fa-IR">
              <a:solidFill>
                <a:srgbClr val="00FF00"/>
              </a:solidFill>
              <a:latin typeface="Century" pitchFamily="18" charset="0"/>
              <a:cs typeface="B Nazanin" pitchFamily="2" charset="-78"/>
            </a:endParaRPr>
          </a:p>
          <a:p>
            <a:pPr algn="just">
              <a:lnSpc>
                <a:spcPct val="150000"/>
              </a:lnSpc>
            </a:pPr>
            <a:r>
              <a:rPr lang="fa-IR">
                <a:solidFill>
                  <a:srgbClr val="00FF00"/>
                </a:solidFill>
                <a:latin typeface="Century Gothic" pitchFamily="34" charset="0"/>
                <a:cs typeface="B Nazanin" pitchFamily="2" charset="-78"/>
              </a:rPr>
              <a:t>                </a:t>
            </a:r>
            <a:r>
              <a:rPr lang="fa-IR">
                <a:latin typeface="Century Gothic" pitchFamily="34" charset="0"/>
                <a:cs typeface="B Nazanin" pitchFamily="2" charset="-78"/>
              </a:rPr>
              <a:t>: جمعیت مطلوب</a:t>
            </a:r>
            <a:endParaRPr lang="fa-IR" sz="2000">
              <a:solidFill>
                <a:srgbClr val="00FF00"/>
              </a:solidFill>
              <a:latin typeface="Century Gothic" pitchFamily="34" charset="0"/>
              <a:cs typeface="B Nazanin" pitchFamily="2" charset="-78"/>
            </a:endParaRPr>
          </a:p>
        </p:txBody>
      </p:sp>
      <p:sp>
        <p:nvSpPr>
          <p:cNvPr id="118798"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18799" name="Object 9" descr="White marble"/>
          <p:cNvGraphicFramePr>
            <a:graphicFrameLocks noChangeAspect="1"/>
          </p:cNvGraphicFramePr>
          <p:nvPr/>
        </p:nvGraphicFramePr>
        <p:xfrm>
          <a:off x="1500188" y="3143250"/>
          <a:ext cx="5094287" cy="928688"/>
        </p:xfrm>
        <a:graphic>
          <a:graphicData uri="http://schemas.openxmlformats.org/presentationml/2006/ole">
            <mc:AlternateContent xmlns:mc="http://schemas.openxmlformats.org/markup-compatibility/2006">
              <mc:Choice xmlns:v="urn:schemas-microsoft-com:vml" Requires="v">
                <p:oleObj spid="_x0000_s118812" name="Equation" r:id="rId10" imgW="2120900" imgH="419100" progId="Equation.3">
                  <p:embed/>
                </p:oleObj>
              </mc:Choice>
              <mc:Fallback>
                <p:oleObj name="Equation" r:id="rId10" imgW="2120900" imgH="419100" progId="Equation.3">
                  <p:embed/>
                  <p:pic>
                    <p:nvPicPr>
                      <p:cNvPr id="0" name="Object 9"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00188" y="3143250"/>
                        <a:ext cx="5094287" cy="92868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8800" name="Rectangle 11"/>
          <p:cNvSpPr>
            <a:spLocks noChangeArrowheads="1"/>
          </p:cNvSpPr>
          <p:nvPr/>
        </p:nvSpPr>
        <p:spPr bwMode="auto">
          <a:xfrm>
            <a:off x="0" y="419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18801" name="Rectangle 18"/>
          <p:cNvSpPr>
            <a:spLocks noChangeArrowheads="1"/>
          </p:cNvSpPr>
          <p:nvPr/>
        </p:nvSpPr>
        <p:spPr bwMode="auto">
          <a:xfrm>
            <a:off x="6786563" y="3357563"/>
            <a:ext cx="1071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(4)</a:t>
            </a:r>
            <a:endParaRPr lang="fa-IR" sz="2000"/>
          </a:p>
        </p:txBody>
      </p:sp>
      <p:graphicFrame>
        <p:nvGraphicFramePr>
          <p:cNvPr id="118802" name="Object 12" descr="White marble"/>
          <p:cNvGraphicFramePr>
            <a:graphicFrameLocks noChangeAspect="1"/>
          </p:cNvGraphicFramePr>
          <p:nvPr/>
        </p:nvGraphicFramePr>
        <p:xfrm>
          <a:off x="7599363" y="4587875"/>
          <a:ext cx="401637" cy="561975"/>
        </p:xfrm>
        <a:graphic>
          <a:graphicData uri="http://schemas.openxmlformats.org/presentationml/2006/ole">
            <mc:AlternateContent xmlns:mc="http://schemas.openxmlformats.org/markup-compatibility/2006">
              <mc:Choice xmlns:v="urn:schemas-microsoft-com:vml" Requires="v">
                <p:oleObj spid="_x0000_s118813" name="Equation" r:id="rId12" imgW="88746" imgH="139458" progId="Equation.3">
                  <p:embed/>
                </p:oleObj>
              </mc:Choice>
              <mc:Fallback>
                <p:oleObj name="Equation" r:id="rId12" imgW="88746" imgH="139458" progId="Equation.3">
                  <p:embed/>
                  <p:pic>
                    <p:nvPicPr>
                      <p:cNvPr id="0" name="Object 12" descr="White marbl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99363" y="4587875"/>
                        <a:ext cx="401637" cy="5619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8803" name="Rectangle 20"/>
          <p:cNvSpPr>
            <a:spLocks noChangeArrowheads="1"/>
          </p:cNvSpPr>
          <p:nvPr/>
        </p:nvSpPr>
        <p:spPr bwMode="auto">
          <a:xfrm>
            <a:off x="6643688" y="4572000"/>
            <a:ext cx="128587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ct val="150000"/>
              </a:lnSpc>
            </a:pPr>
            <a:r>
              <a:rPr lang="fa-IR">
                <a:solidFill>
                  <a:srgbClr val="00FF00"/>
                </a:solidFill>
                <a:latin typeface="Century Gothic" pitchFamily="34" charset="0"/>
                <a:cs typeface="B Nazanin" pitchFamily="2" charset="-78"/>
              </a:rPr>
              <a:t>        </a:t>
            </a:r>
            <a:r>
              <a:rPr lang="fa-IR" sz="2000">
                <a:latin typeface="Century Gothic" pitchFamily="34" charset="0"/>
                <a:cs typeface="B Nazanin" pitchFamily="2" charset="-78"/>
              </a:rPr>
              <a:t>: </a:t>
            </a:r>
            <a:r>
              <a:rPr lang="fa-IR">
                <a:latin typeface="Century Gothic" pitchFamily="34" charset="0"/>
                <a:cs typeface="B Nazanin" pitchFamily="2" charset="-78"/>
              </a:rPr>
              <a:t>زمان</a:t>
            </a:r>
            <a:endParaRPr lang="fa-IR">
              <a:solidFill>
                <a:srgbClr val="00FF00"/>
              </a:solidFill>
              <a:latin typeface="Century" pitchFamily="18"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714375" y="500063"/>
            <a:ext cx="7715250"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اسکات:</a:t>
            </a:r>
            <a:r>
              <a:rPr lang="fa-IR" sz="2200">
                <a:latin typeface="Century Gothic" pitchFamily="34" charset="0"/>
                <a:cs typeface="B Nazanin" pitchFamily="2" charset="-78"/>
              </a:rPr>
              <a:t> (1895-1819)، اعتقاد دارد که سیستم برنامه ریزی شهرها و شهرک ها و کاربری زمین باید مبتنی بر حفظ اراضی کشاورزی اطراف شهرها وحومه های شهری باشد و بایستی مصلحت عموم در کاربری ها در نظر گرفته شود.</a:t>
            </a:r>
          </a:p>
          <a:p>
            <a:pPr algn="just" eaLnBrk="1" hangingPunct="1">
              <a:lnSpc>
                <a:spcPct val="200000"/>
              </a:lnSpc>
            </a:pPr>
            <a:r>
              <a:rPr lang="fa-IR" sz="2200">
                <a:latin typeface="Century Gothic" pitchFamily="34" charset="0"/>
                <a:cs typeface="B Nazanin" pitchFamily="2" charset="-78"/>
              </a:rPr>
              <a:t>  دوور: معتقد است باید درکاربری های زمین نظارت کامل برقرار باشد. دوور و هوب هوس بر اجرای مقررات خاص برای کاربری های اطراف شهرها به خصوص پارک ها تأکید دارند.</a:t>
            </a:r>
          </a:p>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نظریه اتو واگنر:</a:t>
            </a:r>
            <a:r>
              <a:rPr lang="fa-IR" sz="2200">
                <a:latin typeface="Century Gothic" pitchFamily="34" charset="0"/>
                <a:cs typeface="B Nazanin" pitchFamily="2" charset="-78"/>
              </a:rPr>
              <a:t> (1918-1841) شهرساز اتریشی مبتنی بر نظارت بر توسعه و گسترش شهرها قرار دارد. از نظر وی اراضی اطراف شهرها بایستی به مالکیت عمومی درآید، تا قیمت اراضی شهری کنترل شده و به سودجویی مالکان نیانجامد.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Box 1"/>
          <p:cNvSpPr txBox="1">
            <a:spLocks noChangeArrowheads="1"/>
          </p:cNvSpPr>
          <p:nvPr/>
        </p:nvSpPr>
        <p:spPr bwMode="auto">
          <a:xfrm>
            <a:off x="857250" y="714375"/>
            <a:ext cx="7572375"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ترکیبی</a:t>
            </a:r>
          </a:p>
          <a:p>
            <a:pPr algn="just" eaLnBrk="1" hangingPunct="1">
              <a:lnSpc>
                <a:spcPct val="200000"/>
              </a:lnSpc>
            </a:pPr>
            <a:r>
              <a:rPr lang="fa-IR" sz="2000">
                <a:latin typeface="Century Gothic" pitchFamily="34" charset="0"/>
                <a:cs typeface="B Nazanin" pitchFamily="2" charset="-78"/>
              </a:rPr>
              <a:t>       علت اطلاق کلمه ترکیبی آن است که در این روش، جمعیت پیش بینی شده براساس عملکرد مجموعه عوامل مؤثر بر تغییر و تحول جمعیت به دست می آید. این عوامل عبارتند از باروری، مرگ و میر، مهارجت و ترکیب سنی و جنسی جمعیت، از بین چهار عامل فوق، تنها عامل چهارم یعنی ترکیب سنی و جنسی جمعیت را در اختیار داریم و تغییرات سه عامل دیگر را باید از طریق بررسی و تدوین فرضیات حدس زد. </a:t>
            </a:r>
            <a:endParaRPr lang="en-US" sz="2000">
              <a:latin typeface="Century Gothic" pitchFamily="34" charset="0"/>
              <a:cs typeface="B Nazanin" pitchFamily="2" charset="-78"/>
            </a:endParaRPr>
          </a:p>
        </p:txBody>
      </p:sp>
      <p:graphicFrame>
        <p:nvGraphicFramePr>
          <p:cNvPr id="119811" name="Object 4" descr="White marble"/>
          <p:cNvGraphicFramePr>
            <a:graphicFrameLocks noChangeAspect="1"/>
          </p:cNvGraphicFramePr>
          <p:nvPr/>
        </p:nvGraphicFramePr>
        <p:xfrm>
          <a:off x="2428875" y="4572000"/>
          <a:ext cx="4159250" cy="642938"/>
        </p:xfrm>
        <a:graphic>
          <a:graphicData uri="http://schemas.openxmlformats.org/presentationml/2006/ole">
            <mc:AlternateContent xmlns:mc="http://schemas.openxmlformats.org/markup-compatibility/2006">
              <mc:Choice xmlns:v="urn:schemas-microsoft-com:vml" Requires="v">
                <p:oleObj spid="_x0000_s119825" name="Equation" r:id="rId3" imgW="1206500" imgH="190500" progId="Equation.3">
                  <p:embed/>
                </p:oleObj>
              </mc:Choice>
              <mc:Fallback>
                <p:oleObj name="Equation" r:id="rId3" imgW="1206500" imgH="190500"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75" y="4572000"/>
                        <a:ext cx="4159250" cy="6429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Elbow Connector 4"/>
          <p:cNvCxnSpPr/>
          <p:nvPr/>
        </p:nvCxnSpPr>
        <p:spPr>
          <a:xfrm rot="10800000">
            <a:off x="1571625" y="4929188"/>
            <a:ext cx="1000125" cy="142875"/>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Elbow Connector 15"/>
          <p:cNvCxnSpPr/>
          <p:nvPr/>
        </p:nvCxnSpPr>
        <p:spPr>
          <a:xfrm rot="5400000">
            <a:off x="2143125" y="5072063"/>
            <a:ext cx="1285875" cy="1285875"/>
          </a:xfrm>
          <a:prstGeom prst="bentConnector3">
            <a:avLst>
              <a:gd name="adj1" fmla="val 2530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Elbow Connector 16"/>
          <p:cNvCxnSpPr/>
          <p:nvPr/>
        </p:nvCxnSpPr>
        <p:spPr>
          <a:xfrm rot="5400000">
            <a:off x="3750469" y="5322094"/>
            <a:ext cx="714375" cy="357187"/>
          </a:xfrm>
          <a:prstGeom prst="bentConnector3">
            <a:avLst>
              <a:gd name="adj1" fmla="val 50000"/>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8" name="Elbow Connector 17"/>
          <p:cNvCxnSpPr/>
          <p:nvPr/>
        </p:nvCxnSpPr>
        <p:spPr>
          <a:xfrm rot="16200000" flipH="1">
            <a:off x="4786312" y="5429251"/>
            <a:ext cx="785813" cy="214312"/>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Elbow Connector 18"/>
          <p:cNvCxnSpPr/>
          <p:nvPr/>
        </p:nvCxnSpPr>
        <p:spPr>
          <a:xfrm rot="16200000" flipH="1">
            <a:off x="5643563" y="5143500"/>
            <a:ext cx="1143000" cy="1143000"/>
          </a:xfrm>
          <a:prstGeom prst="bentConnector3">
            <a:avLst>
              <a:gd name="adj1" fmla="val 28889"/>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Elbow Connector 22"/>
          <p:cNvCxnSpPr/>
          <p:nvPr/>
        </p:nvCxnSpPr>
        <p:spPr>
          <a:xfrm flipV="1">
            <a:off x="6429375" y="4857750"/>
            <a:ext cx="1000125" cy="214313"/>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19818" name="TextBox 36"/>
          <p:cNvSpPr txBox="1">
            <a:spLocks noChangeArrowheads="1"/>
          </p:cNvSpPr>
          <p:nvPr/>
        </p:nvSpPr>
        <p:spPr bwMode="auto">
          <a:xfrm>
            <a:off x="7429500" y="4643438"/>
            <a:ext cx="1428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cs typeface="B Nazanin" pitchFamily="2" charset="-78"/>
              </a:rPr>
              <a:t>مهاجرت به خارج</a:t>
            </a:r>
          </a:p>
        </p:txBody>
      </p:sp>
      <p:sp>
        <p:nvSpPr>
          <p:cNvPr id="119819" name="TextBox 37"/>
          <p:cNvSpPr txBox="1">
            <a:spLocks noChangeArrowheads="1"/>
          </p:cNvSpPr>
          <p:nvPr/>
        </p:nvSpPr>
        <p:spPr bwMode="auto">
          <a:xfrm>
            <a:off x="6143625" y="6215063"/>
            <a:ext cx="1428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cs typeface="B Nazanin" pitchFamily="2" charset="-78"/>
              </a:rPr>
              <a:t>مهاجرت به داخل</a:t>
            </a:r>
          </a:p>
        </p:txBody>
      </p:sp>
      <p:sp>
        <p:nvSpPr>
          <p:cNvPr id="119820" name="TextBox 38"/>
          <p:cNvSpPr txBox="1">
            <a:spLocks noChangeArrowheads="1"/>
          </p:cNvSpPr>
          <p:nvPr/>
        </p:nvSpPr>
        <p:spPr bwMode="auto">
          <a:xfrm>
            <a:off x="4500563" y="5929313"/>
            <a:ext cx="1428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cs typeface="B Nazanin" pitchFamily="2" charset="-78"/>
              </a:rPr>
              <a:t>تعدادمرگ ومیر</a:t>
            </a:r>
          </a:p>
        </p:txBody>
      </p:sp>
      <p:sp>
        <p:nvSpPr>
          <p:cNvPr id="119821" name="TextBox 40"/>
          <p:cNvSpPr txBox="1">
            <a:spLocks noChangeArrowheads="1"/>
          </p:cNvSpPr>
          <p:nvPr/>
        </p:nvSpPr>
        <p:spPr bwMode="auto">
          <a:xfrm>
            <a:off x="3071813" y="5857875"/>
            <a:ext cx="1428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cs typeface="B Nazanin" pitchFamily="2" charset="-78"/>
              </a:rPr>
              <a:t>تعداد  ؟</a:t>
            </a:r>
          </a:p>
        </p:txBody>
      </p:sp>
      <p:sp>
        <p:nvSpPr>
          <p:cNvPr id="119822" name="TextBox 41"/>
          <p:cNvSpPr txBox="1">
            <a:spLocks noChangeArrowheads="1"/>
          </p:cNvSpPr>
          <p:nvPr/>
        </p:nvSpPr>
        <p:spPr bwMode="auto">
          <a:xfrm>
            <a:off x="1143000" y="6286500"/>
            <a:ext cx="171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cs typeface="B Nazanin" pitchFamily="2" charset="-78"/>
              </a:rPr>
              <a:t>جمعیت درزمان مبداء</a:t>
            </a:r>
          </a:p>
        </p:txBody>
      </p:sp>
      <p:sp>
        <p:nvSpPr>
          <p:cNvPr id="119823" name="TextBox 42"/>
          <p:cNvSpPr txBox="1">
            <a:spLocks noChangeArrowheads="1"/>
          </p:cNvSpPr>
          <p:nvPr/>
        </p:nvSpPr>
        <p:spPr bwMode="auto">
          <a:xfrm>
            <a:off x="642938" y="4572000"/>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cs typeface="B Nazanin" pitchFamily="2" charset="-78"/>
              </a:rPr>
              <a:t> جمعیت   درزمان </a:t>
            </a:r>
            <a:r>
              <a:rPr lang="en-US">
                <a:latin typeface="Century" pitchFamily="18" charset="0"/>
                <a:cs typeface="B Nazanin" pitchFamily="2" charset="-78"/>
              </a:rPr>
              <a:t>t</a:t>
            </a:r>
            <a:endParaRPr lang="fa-IR">
              <a:latin typeface="Century" pitchFamily="18"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Box 1"/>
          <p:cNvSpPr txBox="1">
            <a:spLocks noChangeArrowheads="1"/>
          </p:cNvSpPr>
          <p:nvPr/>
        </p:nvSpPr>
        <p:spPr bwMode="auto">
          <a:xfrm>
            <a:off x="857250" y="714375"/>
            <a:ext cx="7572375"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گزینه هایی که می توانند درتدوین فرضیات باروری مدنظر قرار گیرد عبارت است از: </a:t>
            </a:r>
            <a:endParaRPr lang="en-US" sz="2000">
              <a:latin typeface="Century Gothic" pitchFamily="34" charset="0"/>
              <a:cs typeface="B Nazanin" pitchFamily="2" charset="-78"/>
            </a:endParaRPr>
          </a:p>
          <a:p>
            <a:pPr algn="just" eaLnBrk="1" hangingPunct="1">
              <a:lnSpc>
                <a:spcPct val="200000"/>
              </a:lnSpc>
              <a:buClr>
                <a:srgbClr val="FF0000"/>
              </a:buClr>
              <a:buSzPct val="125000"/>
              <a:buFont typeface="Wingdings" pitchFamily="2" charset="2"/>
              <a:buChar char="ü"/>
            </a:pPr>
            <a:r>
              <a:rPr lang="fa-IR" sz="2000">
                <a:latin typeface="Century Gothic" pitchFamily="34" charset="0"/>
                <a:cs typeface="B Nazanin" pitchFamily="2" charset="-78"/>
              </a:rPr>
              <a:t>افزایش سطح باروری </a:t>
            </a:r>
          </a:p>
          <a:p>
            <a:pPr algn="just" eaLnBrk="1" hangingPunct="1">
              <a:lnSpc>
                <a:spcPct val="200000"/>
              </a:lnSpc>
              <a:buClr>
                <a:srgbClr val="FF0000"/>
              </a:buClr>
              <a:buSzPct val="125000"/>
              <a:buFont typeface="Wingdings" pitchFamily="2" charset="2"/>
              <a:buChar char="ü"/>
            </a:pPr>
            <a:r>
              <a:rPr lang="fa-IR" sz="2000">
                <a:latin typeface="Century Gothic" pitchFamily="34" charset="0"/>
                <a:cs typeface="B Nazanin" pitchFamily="2" charset="-78"/>
              </a:rPr>
              <a:t>ثابت ماندن سطح باروری</a:t>
            </a:r>
            <a:endParaRPr lang="en-US" sz="2000">
              <a:latin typeface="Century Gothic" pitchFamily="34" charset="0"/>
              <a:cs typeface="B Nazanin" pitchFamily="2" charset="-78"/>
            </a:endParaRPr>
          </a:p>
          <a:p>
            <a:pPr algn="just" eaLnBrk="1" hangingPunct="1">
              <a:lnSpc>
                <a:spcPct val="200000"/>
              </a:lnSpc>
              <a:buClr>
                <a:srgbClr val="FF0000"/>
              </a:buClr>
              <a:buSzPct val="125000"/>
              <a:buFont typeface="Wingdings" pitchFamily="2" charset="2"/>
              <a:buChar char="ü"/>
            </a:pPr>
            <a:r>
              <a:rPr lang="fa-IR" sz="2000">
                <a:latin typeface="Century Gothic" pitchFamily="34" charset="0"/>
                <a:cs typeface="B Nazanin" pitchFamily="2" charset="-78"/>
              </a:rPr>
              <a:t>روبه کاهش بودن سطح باروری</a:t>
            </a:r>
          </a:p>
          <a:p>
            <a:pPr algn="just" eaLnBrk="1" hangingPunct="1">
              <a:lnSpc>
                <a:spcPct val="200000"/>
              </a:lnSpc>
            </a:pPr>
            <a:r>
              <a:rPr lang="fa-IR" sz="2000">
                <a:latin typeface="Century Gothic" pitchFamily="34" charset="0"/>
                <a:cs typeface="B Nazanin" pitchFamily="2" charset="-78"/>
              </a:rPr>
              <a:t>     مهمترین سنجه ای که در تدوین فرضیه های مرگ و میر به کار می رود امید زندگی در بدو تولد و چگونگی تغییر آن (معمولاً افزایش آن) در آینده است. که می توان از روی ضرایب احتمال بقاء به دست آورد .  </a:t>
            </a:r>
          </a:p>
          <a:p>
            <a:pPr algn="just" eaLnBrk="1" hangingPunct="1">
              <a:lnSpc>
                <a:spcPct val="200000"/>
              </a:lnSpc>
            </a:pPr>
            <a:r>
              <a:rPr lang="fa-IR" sz="2000">
                <a:latin typeface="Century Gothic" pitchFamily="34" charset="0"/>
                <a:cs typeface="B Nazanin" pitchFamily="2" charset="-78"/>
              </a:rPr>
              <a:t>در مهاجرت نیز ترکیب سنی و جنسی را بدست آورده ، سپس به عنوان یک جمعیت خاص که دارای سطح باروری و مرگ و میر ویژه خود هستند مورد پیش بینی قرار می دهند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Box 1"/>
          <p:cNvSpPr txBox="1">
            <a:spLocks noChangeArrowheads="1"/>
          </p:cNvSpPr>
          <p:nvPr/>
        </p:nvSpPr>
        <p:spPr bwMode="auto">
          <a:xfrm>
            <a:off x="857250" y="714375"/>
            <a:ext cx="7572375"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روش برآورد تعداد کل مهاجران</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هنگامی که فقط تعداد جمعیت در آغاز و پایان دوره مورد مطالعه و میزان رشد طبیعی سالانه جمعیت در آن دوره در دست باشد، با استفاده از میزان رشد طبیعی، ابتدا تعداد جمعیت با رشد طبیعی را در پایان دوره به دست می آورند و سپس با کسر آن از جمعیت واقعی پایان دوره، خالص مهاجران پایان دوره مورد مطالعه را محاسبه می کنند و از روی آن به برآورد اثر مهاجران بر میزان رشد جمعی می پردازند.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extBox 1"/>
          <p:cNvSpPr txBox="1">
            <a:spLocks noChangeArrowheads="1"/>
          </p:cNvSpPr>
          <p:nvPr/>
        </p:nvSpPr>
        <p:spPr bwMode="auto">
          <a:xfrm>
            <a:off x="857250" y="714375"/>
            <a:ext cx="7572375"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روش برآورد ترکیب سنی و جنسی مهاجران</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برای محاسبه جمعیت مهاجر در گروه های سنی لازم است جمعیت را به صورت روه های سنی و جنسی در سال پایه مرتب نمود. سپس این جمعیت را در احتمال بقای هر گروه سنی ضرب نموده تا جمعیت طبیعی به صورت گروه سنی به دست آید. آنگاه این جمعیت را از جمعیت سرشماری شده همان سال کسر نمود، مانده در گروه سنی جمعیت مهاجر به صورت مثبت (مهاجرپذیی) و منفی (مهاجر فرستی) خواهد بود.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extBox 1"/>
          <p:cNvSpPr txBox="1">
            <a:spLocks noChangeArrowheads="1"/>
          </p:cNvSpPr>
          <p:nvPr/>
        </p:nvSpPr>
        <p:spPr bwMode="auto">
          <a:xfrm>
            <a:off x="857250" y="714375"/>
            <a:ext cx="7572375"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 </a:t>
            </a:r>
            <a:r>
              <a:rPr lang="ar-SA" sz="2000">
                <a:solidFill>
                  <a:srgbClr val="00FF00"/>
                </a:solidFill>
                <a:latin typeface="Century Gothic" pitchFamily="34" charset="0"/>
                <a:cs typeface="B Nazanin" pitchFamily="2" charset="-78"/>
              </a:rPr>
              <a:t>پیش بینی مهاجرت</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ar-SA" sz="2000">
                <a:latin typeface="Century Gothic" pitchFamily="34" charset="0"/>
                <a:cs typeface="B Nazanin" pitchFamily="2" charset="-78"/>
              </a:rPr>
              <a:t>دشوارترین جزء تغییرات جمعیتی برای پیش بینی در سطح تشکیلات محلی، مهاجرت است. نخستین دشواری، تعیین پایه اطلاعاتی برای مهاجرت است در نواحی محلی، حتی داده های محدودی همانند نکات یاد شده، موجود نیست. برای چیرگی بر این دشواری داده های مهاجرت را از روش باقیمانده</a:t>
            </a:r>
            <a:r>
              <a:rPr lang="fa-IR" sz="2000">
                <a:latin typeface="Century Gothic" pitchFamily="34" charset="0"/>
                <a:cs typeface="B Nazanin" pitchFamily="2" charset="-78"/>
              </a:rPr>
              <a:t> به دست می آورند. این روش، مستلزم پیش بینی جمعیت با استفاده از نرخ های حیاتی و مقایسه نتایج با ارقام واقعی جمعیت است. معادله مورد نظر را می توان با منظور کردن مهاجرت خالص به شرح زیر نوشت: </a:t>
            </a:r>
          </a:p>
          <a:p>
            <a:pPr algn="just" eaLnBrk="1" hangingPunct="1">
              <a:lnSpc>
                <a:spcPct val="200000"/>
              </a:lnSpc>
            </a:pPr>
            <a:endParaRPr lang="en-US" sz="2000">
              <a:latin typeface="Century Gothic" pitchFamily="34" charset="0"/>
              <a:cs typeface="B Nazanin" pitchFamily="2" charset="-78"/>
            </a:endParaRPr>
          </a:p>
          <a:p>
            <a:pPr eaLnBrk="1" hangingPunct="1">
              <a:lnSpc>
                <a:spcPct val="200000"/>
              </a:lnSpc>
            </a:pPr>
            <a:r>
              <a:rPr lang="fa-IR" sz="2000">
                <a:latin typeface="Century Gothic" pitchFamily="34" charset="0"/>
                <a:cs typeface="B Nazanin" pitchFamily="2" charset="-78"/>
              </a:rPr>
              <a:t>در این فرمول، </a:t>
            </a:r>
            <a:r>
              <a:rPr lang="en-US" sz="2000">
                <a:latin typeface="Century" pitchFamily="18" charset="0"/>
                <a:cs typeface="B Nazanin" pitchFamily="2" charset="-78"/>
              </a:rPr>
              <a:t>Mn</a:t>
            </a:r>
            <a:r>
              <a:rPr lang="fa-IR" sz="2000">
                <a:latin typeface="Century Gothic" pitchFamily="34" charset="0"/>
                <a:cs typeface="B Nazanin" pitchFamily="2" charset="-78"/>
              </a:rPr>
              <a:t>، مهاجرت خالص بین زمان </a:t>
            </a:r>
            <a:r>
              <a:rPr lang="en-US" sz="2000">
                <a:latin typeface="Century" pitchFamily="18" charset="0"/>
                <a:cs typeface="B Nazanin" pitchFamily="2" charset="-78"/>
              </a:rPr>
              <a:t>t</a:t>
            </a:r>
            <a:r>
              <a:rPr lang="fa-IR" sz="2000">
                <a:latin typeface="Century Gothic" pitchFamily="34" charset="0"/>
                <a:cs typeface="B Nazanin" pitchFamily="2" charset="-78"/>
              </a:rPr>
              <a:t> و </a:t>
            </a:r>
            <a:r>
              <a:rPr lang="en-US" sz="2000">
                <a:latin typeface="Century" pitchFamily="18" charset="0"/>
                <a:cs typeface="B Nazanin" pitchFamily="2" charset="-78"/>
              </a:rPr>
              <a:t>t + n</a:t>
            </a:r>
            <a:r>
              <a:rPr lang="fa-IR" sz="2000">
                <a:latin typeface="Century" pitchFamily="18" charset="0"/>
                <a:cs typeface="B Nazanin" pitchFamily="2" charset="-78"/>
              </a:rPr>
              <a:t> </a:t>
            </a:r>
            <a:r>
              <a:rPr lang="fa-IR" sz="2000">
                <a:latin typeface="Century Gothic" pitchFamily="34" charset="0"/>
                <a:cs typeface="B Nazanin" pitchFamily="2" charset="-78"/>
              </a:rPr>
              <a:t>است. </a:t>
            </a:r>
            <a:endParaRPr lang="en-US" sz="2000">
              <a:latin typeface="Century Gothic" pitchFamily="34" charset="0"/>
              <a:cs typeface="B Nazanin" pitchFamily="2" charset="-78"/>
            </a:endParaRPr>
          </a:p>
        </p:txBody>
      </p:sp>
      <p:sp>
        <p:nvSpPr>
          <p:cNvPr id="12390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23908" name="Object 1" descr="White marble"/>
          <p:cNvGraphicFramePr>
            <a:graphicFrameLocks noChangeAspect="1"/>
          </p:cNvGraphicFramePr>
          <p:nvPr/>
        </p:nvGraphicFramePr>
        <p:xfrm>
          <a:off x="1619250" y="5157788"/>
          <a:ext cx="3786188" cy="500062"/>
        </p:xfrm>
        <a:graphic>
          <a:graphicData uri="http://schemas.openxmlformats.org/presentationml/2006/ole">
            <mc:AlternateContent xmlns:mc="http://schemas.openxmlformats.org/markup-compatibility/2006">
              <mc:Choice xmlns:v="urn:schemas-microsoft-com:vml" Requires="v">
                <p:oleObj spid="_x0000_s123911" name="Equation" r:id="rId3" imgW="1764534" imgH="215806" progId="Equation.3">
                  <p:embed/>
                </p:oleObj>
              </mc:Choice>
              <mc:Fallback>
                <p:oleObj name="Equation" r:id="rId3" imgW="1764534" imgH="215806"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5157788"/>
                        <a:ext cx="3786188" cy="50006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3909" name="Rectangle 3"/>
          <p:cNvSpPr>
            <a:spLocks noChangeArrowheads="1"/>
          </p:cNvSpPr>
          <p:nvPr/>
        </p:nvSpPr>
        <p:spPr bwMode="auto">
          <a:xfrm>
            <a:off x="0" y="219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Box 1"/>
          <p:cNvSpPr txBox="1">
            <a:spLocks noChangeArrowheads="1"/>
          </p:cNvSpPr>
          <p:nvPr/>
        </p:nvSpPr>
        <p:spPr bwMode="auto">
          <a:xfrm>
            <a:off x="857250" y="714375"/>
            <a:ext cx="7572375" cy="334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800">
                <a:solidFill>
                  <a:srgbClr val="00FF00"/>
                </a:solidFill>
                <a:latin typeface="Century Gothic" pitchFamily="34" charset="0"/>
                <a:cs typeface="B Nazanin" pitchFamily="2" charset="-78"/>
              </a:rPr>
              <a:t>مدل های برآورد مسکن</a:t>
            </a:r>
            <a:endParaRPr lang="en-US" sz="28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بعد از مؤلفه جمعیت، مسکن، مهم ترین کاربرد را در برنامه ریزی کاربری اراضی شهری است. از آنجا که کاربری مسکونی حدود 40 الی 60 درصد از انواع کاربری ها را در ایران و شهرهای کشورهای جهان به خود اختصاص می دهد، ضروری است مدل ها و تکنیک هایی برای برآورد مؤلفه مسکن در برنامه ریزی کاربری اراضی ارائه گردد.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Box 1"/>
          <p:cNvSpPr txBox="1">
            <a:spLocks noChangeArrowheads="1"/>
          </p:cNvSpPr>
          <p:nvPr/>
        </p:nvSpPr>
        <p:spPr bwMode="auto">
          <a:xfrm>
            <a:off x="857250" y="714375"/>
            <a:ext cx="757237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مهمترین روش های براورد نیاز به مسکن را به شرح زیر می توان برشمرد:</a:t>
            </a:r>
          </a:p>
          <a:p>
            <a:pPr algn="just" eaLnBrk="1" hangingPunct="1">
              <a:lnSpc>
                <a:spcPct val="200000"/>
              </a:lnSpc>
              <a:buClr>
                <a:srgbClr val="FF0000"/>
              </a:buClr>
              <a:buFont typeface="Wingdings" pitchFamily="2" charset="2"/>
              <a:buChar char="ü"/>
            </a:pPr>
            <a:r>
              <a:rPr lang="fa-IR" sz="2000">
                <a:cs typeface="B Nazanin" pitchFamily="2" charset="-78"/>
              </a:rPr>
              <a:t>روش انبوهه </a:t>
            </a:r>
            <a:endParaRPr lang="en-US" sz="2000">
              <a:cs typeface="B Nazanin" pitchFamily="2" charset="-78"/>
            </a:endParaRPr>
          </a:p>
          <a:p>
            <a:pPr algn="just" eaLnBrk="1" hangingPunct="1">
              <a:lnSpc>
                <a:spcPct val="200000"/>
              </a:lnSpc>
              <a:buClr>
                <a:srgbClr val="FF0000"/>
              </a:buClr>
              <a:buFont typeface="Wingdings" pitchFamily="2" charset="2"/>
              <a:buChar char="ü"/>
            </a:pPr>
            <a:r>
              <a:rPr lang="fa-IR" sz="2000">
                <a:cs typeface="B Nazanin" pitchFamily="2" charset="-78"/>
              </a:rPr>
              <a:t>روش نرخ های سرپرستی</a:t>
            </a:r>
            <a:endParaRPr lang="en-US" sz="2000">
              <a:cs typeface="B Nazanin" pitchFamily="2" charset="-78"/>
            </a:endParaRPr>
          </a:p>
          <a:p>
            <a:pPr algn="just" eaLnBrk="1" hangingPunct="1">
              <a:lnSpc>
                <a:spcPct val="200000"/>
              </a:lnSpc>
              <a:buClr>
                <a:srgbClr val="FF0000"/>
              </a:buClr>
              <a:buFont typeface="Wingdings" pitchFamily="2" charset="2"/>
              <a:buChar char="ü"/>
            </a:pPr>
            <a:r>
              <a:rPr lang="fa-IR" sz="2000">
                <a:cs typeface="B Nazanin" pitchFamily="2" charset="-78"/>
              </a:rPr>
              <a:t>روش کلی</a:t>
            </a:r>
            <a:endParaRPr lang="en-US" sz="2000">
              <a:cs typeface="B Nazanin" pitchFamily="2" charset="-78"/>
            </a:endParaRPr>
          </a:p>
          <a:p>
            <a:pPr algn="just" eaLnBrk="1" hangingPunct="1">
              <a:lnSpc>
                <a:spcPct val="200000"/>
              </a:lnSpc>
              <a:buClr>
                <a:srgbClr val="FF0000"/>
              </a:buClr>
              <a:buFont typeface="Wingdings" pitchFamily="2" charset="2"/>
              <a:buChar char="ü"/>
            </a:pPr>
            <a:r>
              <a:rPr lang="fa-IR" sz="2000">
                <a:cs typeface="B Nazanin" pitchFamily="2" charset="-78"/>
              </a:rPr>
              <a:t>روش خام </a:t>
            </a:r>
            <a:endParaRPr lang="en-US" sz="2000">
              <a:cs typeface="B Nazanin" pitchFamily="2" charset="-78"/>
            </a:endParaRPr>
          </a:p>
          <a:p>
            <a:pPr algn="just" eaLnBrk="1" hangingPunct="1">
              <a:lnSpc>
                <a:spcPct val="200000"/>
              </a:lnSpc>
              <a:buClr>
                <a:srgbClr val="FF0000"/>
              </a:buClr>
              <a:buFont typeface="Wingdings" pitchFamily="2" charset="2"/>
              <a:buChar char="ü"/>
            </a:pPr>
            <a:r>
              <a:rPr lang="fa-IR" sz="2000">
                <a:cs typeface="B Nazanin" pitchFamily="2" charset="-78"/>
              </a:rPr>
              <a:t>روش لجستیک</a:t>
            </a:r>
            <a:r>
              <a:rPr lang="fa-IR" sz="2000">
                <a:solidFill>
                  <a:srgbClr val="00FF00"/>
                </a:solidFill>
                <a:latin typeface="Century Gothic" pitchFamily="34" charset="0"/>
                <a:cs typeface="B Nazanin" pitchFamily="2" charset="-78"/>
              </a:rPr>
              <a:t> </a:t>
            </a:r>
            <a:endParaRPr lang="en-US" sz="2000">
              <a:solidFill>
                <a:srgbClr val="00FF00"/>
              </a:solidFill>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Box 1"/>
          <p:cNvSpPr txBox="1">
            <a:spLocks noChangeArrowheads="1"/>
          </p:cNvSpPr>
          <p:nvPr/>
        </p:nvSpPr>
        <p:spPr bwMode="auto">
          <a:xfrm>
            <a:off x="857250" y="714375"/>
            <a:ext cx="757237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1- روش انبوهه</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این مدل، جمعیت پیش بینی شده (</a:t>
            </a:r>
            <a:r>
              <a:rPr lang="en-US" sz="2000">
                <a:latin typeface="Century" pitchFamily="18" charset="0"/>
                <a:cs typeface="B Nazanin" pitchFamily="2" charset="-78"/>
              </a:rPr>
              <a:t>P</a:t>
            </a:r>
            <a:r>
              <a:rPr lang="fa-IR" sz="2000">
                <a:latin typeface="Century Gothic" pitchFamily="34" charset="0"/>
                <a:cs typeface="B Nazanin" pitchFamily="2" charset="-78"/>
              </a:rPr>
              <a:t>) را به میانگین بعد خانوار (</a:t>
            </a:r>
            <a:r>
              <a:rPr lang="en-US" sz="2000">
                <a:latin typeface="Century" pitchFamily="18" charset="0"/>
                <a:cs typeface="B Nazanin" pitchFamily="2" charset="-78"/>
              </a:rPr>
              <a:t>S</a:t>
            </a:r>
            <a:r>
              <a:rPr lang="fa-IR" sz="2000">
                <a:latin typeface="Century Gothic" pitchFamily="34" charset="0"/>
                <a:cs typeface="B Nazanin" pitchFamily="2" charset="-78"/>
              </a:rPr>
              <a:t>) تقسیم می گردد، سپس تعداد خانوارهای پیش بینی شده (</a:t>
            </a:r>
            <a:r>
              <a:rPr lang="en-US" sz="2000">
                <a:latin typeface="Century" pitchFamily="18" charset="0"/>
                <a:cs typeface="B Nazanin" pitchFamily="2" charset="-78"/>
              </a:rPr>
              <a:t>H</a:t>
            </a:r>
            <a:r>
              <a:rPr lang="fa-IR" sz="2000">
                <a:latin typeface="Century Gothic" pitchFamily="34" charset="0"/>
                <a:cs typeface="B Nazanin" pitchFamily="2" charset="-78"/>
              </a:rPr>
              <a:t>) به دست می آید. سپس با اعمال نمودن </a:t>
            </a:r>
            <a:r>
              <a:rPr lang="en-US" sz="2000">
                <a:latin typeface="Century" pitchFamily="18" charset="0"/>
                <a:cs typeface="B Nazanin" pitchFamily="2" charset="-78"/>
              </a:rPr>
              <a:t>K</a:t>
            </a:r>
            <a:r>
              <a:rPr lang="fa-IR" sz="2000">
                <a:latin typeface="Century Gothic" pitchFamily="34" charset="0"/>
                <a:cs typeface="B Nazanin" pitchFamily="2" charset="-78"/>
              </a:rPr>
              <a:t> شاخص خانوار در واحد مسکونی، تعداد مساکن ( </a:t>
            </a:r>
            <a:r>
              <a:rPr lang="en-US" sz="2000">
                <a:latin typeface="Century" pitchFamily="18" charset="0"/>
                <a:cs typeface="B Nazanin" pitchFamily="2" charset="-78"/>
              </a:rPr>
              <a:t>E</a:t>
            </a:r>
            <a:r>
              <a:rPr lang="fa-IR" sz="2000">
                <a:latin typeface="Century Gothic" pitchFamily="34" charset="0"/>
                <a:cs typeface="B Nazanin" pitchFamily="2" charset="-78"/>
              </a:rPr>
              <a:t>) مورد نیاز براورد می گردد.</a:t>
            </a:r>
          </a:p>
        </p:txBody>
      </p:sp>
      <p:sp>
        <p:nvSpPr>
          <p:cNvPr id="12697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26980" name="Object 4" descr="White marble"/>
          <p:cNvGraphicFramePr>
            <a:graphicFrameLocks noChangeAspect="1"/>
          </p:cNvGraphicFramePr>
          <p:nvPr/>
        </p:nvGraphicFramePr>
        <p:xfrm>
          <a:off x="1143000" y="3986213"/>
          <a:ext cx="1074738" cy="942975"/>
        </p:xfrm>
        <a:graphic>
          <a:graphicData uri="http://schemas.openxmlformats.org/presentationml/2006/ole">
            <mc:AlternateContent xmlns:mc="http://schemas.openxmlformats.org/markup-compatibility/2006">
              <mc:Choice xmlns:v="urn:schemas-microsoft-com:vml" Requires="v">
                <p:oleObj spid="_x0000_s126987" name="Equation" r:id="rId3" imgW="393529" imgH="342751" progId="Equation.3">
                  <p:embed/>
                </p:oleObj>
              </mc:Choice>
              <mc:Fallback>
                <p:oleObj name="Equation" r:id="rId3" imgW="393529" imgH="342751"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986213"/>
                        <a:ext cx="1074738" cy="9429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6981" name="Rectangle 6"/>
          <p:cNvSpPr>
            <a:spLocks noChangeArrowheads="1"/>
          </p:cNvSpPr>
          <p:nvPr/>
        </p:nvSpPr>
        <p:spPr bwMode="auto">
          <a:xfrm>
            <a:off x="0" y="333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26982" name="Object 7" descr="White marble"/>
          <p:cNvGraphicFramePr>
            <a:graphicFrameLocks noChangeAspect="1"/>
          </p:cNvGraphicFramePr>
          <p:nvPr/>
        </p:nvGraphicFramePr>
        <p:xfrm>
          <a:off x="5324475" y="3951288"/>
          <a:ext cx="1247775" cy="977900"/>
        </p:xfrm>
        <a:graphic>
          <a:graphicData uri="http://schemas.openxmlformats.org/presentationml/2006/ole">
            <mc:AlternateContent xmlns:mc="http://schemas.openxmlformats.org/markup-compatibility/2006">
              <mc:Choice xmlns:v="urn:schemas-microsoft-com:vml" Requires="v">
                <p:oleObj spid="_x0000_s126988" name="Equation" r:id="rId6" imgW="457002" imgH="355446" progId="Equation.3">
                  <p:embed/>
                </p:oleObj>
              </mc:Choice>
              <mc:Fallback>
                <p:oleObj name="Equation" r:id="rId6" imgW="457002" imgH="355446" progId="Equation.3">
                  <p:embed/>
                  <p:pic>
                    <p:nvPicPr>
                      <p:cNvPr id="0" name="Object 7"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24475" y="3951288"/>
                        <a:ext cx="1247775" cy="97790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6983" name="Rectangle 6"/>
          <p:cNvSpPr>
            <a:spLocks noChangeArrowheads="1"/>
          </p:cNvSpPr>
          <p:nvPr/>
        </p:nvSpPr>
        <p:spPr bwMode="auto">
          <a:xfrm>
            <a:off x="6643688" y="4286250"/>
            <a:ext cx="157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فرمول شماره (2)</a:t>
            </a:r>
            <a:endParaRPr lang="fa-IR" sz="2000"/>
          </a:p>
        </p:txBody>
      </p:sp>
      <p:sp>
        <p:nvSpPr>
          <p:cNvPr id="126984" name="Rectangle 8"/>
          <p:cNvSpPr>
            <a:spLocks noChangeArrowheads="1"/>
          </p:cNvSpPr>
          <p:nvPr/>
        </p:nvSpPr>
        <p:spPr bwMode="auto">
          <a:xfrm>
            <a:off x="2146300" y="4243388"/>
            <a:ext cx="157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فرمول شماره (1)</a:t>
            </a:r>
            <a:endParaRPr lang="fa-IR" sz="2000"/>
          </a:p>
        </p:txBody>
      </p:sp>
    </p:spTree>
  </p:cSld>
  <p:clrMapOvr>
    <a:masterClrMapping/>
  </p:clrMapOvr>
  <p:transition>
    <p:dissolv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Box 1"/>
          <p:cNvSpPr txBox="1">
            <a:spLocks noChangeArrowheads="1"/>
          </p:cNvSpPr>
          <p:nvPr/>
        </p:nvSpPr>
        <p:spPr bwMode="auto">
          <a:xfrm>
            <a:off x="857250" y="714375"/>
            <a:ext cx="7572375"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2- روش نرخ های سرپرستی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این روش، جمعیت پیش بینی شده بر حسب سن، جنس و وضعیت زناشویی به گروه هایی تقسیم شده در هر گروه جمعیتی نرخ رئیس خا نواری محاسبه می شود. با جمع کردن تعداد رئیس خا نوارها در هر گروه، تعداد خا نوارها پیش بینی می شود و واحدهای مسکونی مورد نیاز آنها برآورد می شود.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Box 1"/>
          <p:cNvSpPr txBox="1">
            <a:spLocks noChangeArrowheads="1"/>
          </p:cNvSpPr>
          <p:nvPr/>
        </p:nvSpPr>
        <p:spPr bwMode="auto">
          <a:xfrm>
            <a:off x="857250" y="714375"/>
            <a:ext cx="7572375"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3- روش کلی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روش کلی، علاوه بر نیاز مسکن جمعیت پیش بینی شده، سایر اجزاء نیاز به مسکن هم لحاظ گردیده است. پس از جمع جبری، برآورد را به دست می دهد. </a:t>
            </a:r>
          </a:p>
          <a:p>
            <a:pPr algn="just" eaLnBrk="1" hangingPunct="1">
              <a:lnSpc>
                <a:spcPct val="200000"/>
              </a:lnSpc>
            </a:pPr>
            <a:endParaRPr lang="fa-IR" sz="2000">
              <a:latin typeface="Century Gothic" pitchFamily="34" charset="0"/>
              <a:cs typeface="B Nazanin" pitchFamily="2" charset="-78"/>
            </a:endParaRPr>
          </a:p>
          <a:p>
            <a:pPr eaLnBrk="1" hangingPunct="1"/>
            <a:r>
              <a:rPr lang="fa-IR" sz="2000">
                <a:latin typeface="Century" pitchFamily="18" charset="0"/>
                <a:cs typeface="B Nazanin" pitchFamily="2" charset="-78"/>
              </a:rPr>
              <a:t>   </a:t>
            </a:r>
            <a:r>
              <a:rPr lang="en-US" sz="2000">
                <a:latin typeface="Century" pitchFamily="18" charset="0"/>
                <a:cs typeface="B Nazanin" pitchFamily="2" charset="-78"/>
              </a:rPr>
              <a:t> </a:t>
            </a:r>
            <a:r>
              <a:rPr lang="en-US">
                <a:latin typeface="Century" pitchFamily="18" charset="0"/>
                <a:cs typeface="B Nazanin" pitchFamily="2" charset="-78"/>
              </a:rPr>
              <a:t>E(t</a:t>
            </a:r>
            <a:r>
              <a:rPr lang="en-US">
                <a:cs typeface="B Nazanin" pitchFamily="2" charset="-78"/>
              </a:rPr>
              <a:t>)</a:t>
            </a:r>
            <a:r>
              <a:rPr lang="fa-IR" sz="2000">
                <a:cs typeface="B Nazanin" pitchFamily="2" charset="-78"/>
              </a:rPr>
              <a:t>= </a:t>
            </a:r>
            <a:r>
              <a:rPr lang="fa-IR" sz="1600">
                <a:cs typeface="B Nazanin" pitchFamily="2" charset="-78"/>
              </a:rPr>
              <a:t>واحدهای مسکونی مورد نیاز تا پایان دوره برآورد. </a:t>
            </a:r>
            <a:endParaRPr lang="en-US" sz="2000">
              <a:cs typeface="B Nazanin" pitchFamily="2" charset="-78"/>
            </a:endParaRPr>
          </a:p>
          <a:p>
            <a:pPr eaLnBrk="1" hangingPunct="1"/>
            <a:r>
              <a:rPr lang="fa-IR" sz="2000">
                <a:latin typeface="Century" pitchFamily="18" charset="0"/>
                <a:cs typeface="B Nazanin" pitchFamily="2" charset="-78"/>
              </a:rPr>
              <a:t>     </a:t>
            </a:r>
            <a:r>
              <a:rPr lang="en-US" sz="2000">
                <a:latin typeface="Century" pitchFamily="18" charset="0"/>
                <a:cs typeface="B Nazanin" pitchFamily="2" charset="-78"/>
              </a:rPr>
              <a:t> </a:t>
            </a:r>
            <a:r>
              <a:rPr lang="en-US">
                <a:latin typeface="Century" pitchFamily="18" charset="0"/>
                <a:cs typeface="B Nazanin" pitchFamily="2" charset="-78"/>
              </a:rPr>
              <a:t>E1</a:t>
            </a:r>
            <a:r>
              <a:rPr lang="fa-IR" sz="2000">
                <a:latin typeface="Century" pitchFamily="18" charset="0"/>
                <a:cs typeface="B Nazanin" pitchFamily="2" charset="-78"/>
              </a:rPr>
              <a:t>= </a:t>
            </a:r>
            <a:r>
              <a:rPr lang="fa-IR" sz="1600">
                <a:cs typeface="B Nazanin" pitchFamily="2" charset="-78"/>
              </a:rPr>
              <a:t>نیاز ناشی از کمبود فعلی مسکن</a:t>
            </a:r>
            <a:endParaRPr lang="en-US" sz="2000">
              <a:cs typeface="B Nazanin" pitchFamily="2" charset="-78"/>
            </a:endParaRPr>
          </a:p>
          <a:p>
            <a:pPr eaLnBrk="1" hangingPunct="1"/>
            <a:r>
              <a:rPr lang="en-US" sz="2000">
                <a:latin typeface="Century" pitchFamily="18" charset="0"/>
                <a:cs typeface="B Nazanin" pitchFamily="2" charset="-78"/>
              </a:rPr>
              <a:t> </a:t>
            </a:r>
            <a:r>
              <a:rPr lang="en-US">
                <a:latin typeface="Century" pitchFamily="18" charset="0"/>
                <a:cs typeface="B Nazanin" pitchFamily="2" charset="-78"/>
              </a:rPr>
              <a:t>E2</a:t>
            </a:r>
            <a:r>
              <a:rPr lang="en-US" sz="2000">
                <a:latin typeface="Century" pitchFamily="18" charset="0"/>
                <a:cs typeface="B Nazanin" pitchFamily="2" charset="-78"/>
              </a:rPr>
              <a:t>    </a:t>
            </a:r>
            <a:r>
              <a:rPr lang="fa-IR" sz="2000">
                <a:latin typeface="Century" pitchFamily="18" charset="0"/>
                <a:cs typeface="B Nazanin" pitchFamily="2" charset="-78"/>
              </a:rPr>
              <a:t>= </a:t>
            </a:r>
            <a:r>
              <a:rPr lang="fa-IR" sz="1600">
                <a:cs typeface="B Nazanin" pitchFamily="2" charset="-78"/>
              </a:rPr>
              <a:t>نیاز ناشی از واحدهای مسکونی زیر استاندارد. </a:t>
            </a:r>
            <a:endParaRPr lang="en-US" sz="1600">
              <a:cs typeface="B Nazanin" pitchFamily="2" charset="-78"/>
            </a:endParaRPr>
          </a:p>
          <a:p>
            <a:pPr eaLnBrk="1" hangingPunct="1"/>
            <a:r>
              <a:rPr lang="en-US" sz="2000">
                <a:latin typeface="Century" pitchFamily="18" charset="0"/>
                <a:cs typeface="B Nazanin" pitchFamily="2" charset="-78"/>
              </a:rPr>
              <a:t> </a:t>
            </a:r>
            <a:r>
              <a:rPr lang="en-US">
                <a:latin typeface="Century" pitchFamily="18" charset="0"/>
                <a:cs typeface="B Nazanin" pitchFamily="2" charset="-78"/>
              </a:rPr>
              <a:t>E3</a:t>
            </a:r>
            <a:r>
              <a:rPr lang="en-US" sz="2000">
                <a:latin typeface="Century" pitchFamily="18" charset="0"/>
                <a:cs typeface="B Nazanin" pitchFamily="2" charset="-78"/>
              </a:rPr>
              <a:t>    </a:t>
            </a:r>
            <a:r>
              <a:rPr lang="fa-IR" sz="2000">
                <a:latin typeface="Century" pitchFamily="18" charset="0"/>
                <a:cs typeface="B Nazanin" pitchFamily="2" charset="-78"/>
              </a:rPr>
              <a:t>= </a:t>
            </a:r>
            <a:r>
              <a:rPr lang="fa-IR" sz="1600">
                <a:cs typeface="B Nazanin" pitchFamily="2" charset="-78"/>
              </a:rPr>
              <a:t>نیاز ناشی از تهیه خانه مجزا برای خانوارهایی که ناگزیر به صورت دوبله با سایر خانوارها زندگی می کنند. </a:t>
            </a:r>
            <a:endParaRPr lang="en-US" sz="1600">
              <a:cs typeface="B Nazanin" pitchFamily="2" charset="-78"/>
            </a:endParaRPr>
          </a:p>
          <a:p>
            <a:pPr eaLnBrk="1" hangingPunct="1"/>
            <a:r>
              <a:rPr lang="en-US" sz="2000">
                <a:latin typeface="Century" pitchFamily="18" charset="0"/>
                <a:cs typeface="B Nazanin" pitchFamily="2" charset="-78"/>
              </a:rPr>
              <a:t> </a:t>
            </a:r>
            <a:r>
              <a:rPr lang="en-US">
                <a:latin typeface="Century" pitchFamily="18" charset="0"/>
                <a:cs typeface="B Nazanin" pitchFamily="2" charset="-78"/>
              </a:rPr>
              <a:t>E4</a:t>
            </a:r>
            <a:r>
              <a:rPr lang="en-US" sz="2000">
                <a:latin typeface="Century" pitchFamily="18" charset="0"/>
                <a:cs typeface="B Nazanin" pitchFamily="2" charset="-78"/>
              </a:rPr>
              <a:t>    </a:t>
            </a:r>
            <a:r>
              <a:rPr lang="fa-IR" sz="2000">
                <a:latin typeface="Century" pitchFamily="18" charset="0"/>
                <a:cs typeface="B Nazanin" pitchFamily="2" charset="-78"/>
              </a:rPr>
              <a:t>= </a:t>
            </a:r>
            <a:r>
              <a:rPr lang="fa-IR" sz="1600">
                <a:cs typeface="B Nazanin" pitchFamily="2" charset="-78"/>
              </a:rPr>
              <a:t>نیاز ناشی ازحذف یا کاهش متراکم.</a:t>
            </a:r>
            <a:endParaRPr lang="en-US" sz="1600">
              <a:cs typeface="B Nazanin" pitchFamily="2" charset="-78"/>
            </a:endParaRPr>
          </a:p>
          <a:p>
            <a:pPr eaLnBrk="1" hangingPunct="1"/>
            <a:r>
              <a:rPr lang="en-US">
                <a:latin typeface="Century" pitchFamily="18" charset="0"/>
                <a:cs typeface="B Nazanin" pitchFamily="2" charset="-78"/>
              </a:rPr>
              <a:t>E5</a:t>
            </a:r>
            <a:r>
              <a:rPr lang="en-US" sz="2000">
                <a:latin typeface="Century" pitchFamily="18" charset="0"/>
                <a:cs typeface="B Nazanin" pitchFamily="2" charset="-78"/>
              </a:rPr>
              <a:t>    </a:t>
            </a:r>
            <a:r>
              <a:rPr lang="fa-IR" sz="2000">
                <a:latin typeface="Century" pitchFamily="18" charset="0"/>
                <a:cs typeface="B Nazanin" pitchFamily="2" charset="-78"/>
              </a:rPr>
              <a:t> = </a:t>
            </a:r>
            <a:r>
              <a:rPr lang="fa-IR" sz="1600">
                <a:cs typeface="B Nazanin" pitchFamily="2" charset="-78"/>
              </a:rPr>
              <a:t>نیاز ناشی از تخریب و تجریب و تجدید بنا در حال حاضر.</a:t>
            </a:r>
            <a:endParaRPr lang="en-US" sz="1600">
              <a:cs typeface="B Nazanin" pitchFamily="2" charset="-78"/>
            </a:endParaRPr>
          </a:p>
          <a:p>
            <a:pPr eaLnBrk="1" hangingPunct="1"/>
            <a:r>
              <a:rPr lang="fa-IR">
                <a:latin typeface="Century" pitchFamily="18" charset="0"/>
                <a:cs typeface="B Nazanin" pitchFamily="2" charset="-78"/>
              </a:rPr>
              <a:t> </a:t>
            </a:r>
            <a:r>
              <a:rPr lang="en-US">
                <a:latin typeface="Century" pitchFamily="18" charset="0"/>
                <a:cs typeface="B Nazanin" pitchFamily="2" charset="-78"/>
              </a:rPr>
              <a:t>E6(t)</a:t>
            </a:r>
            <a:r>
              <a:rPr lang="fa-IR" sz="2000">
                <a:latin typeface="Century" pitchFamily="18" charset="0"/>
                <a:cs typeface="B Nazanin" pitchFamily="2" charset="-78"/>
              </a:rPr>
              <a:t> = </a:t>
            </a:r>
            <a:r>
              <a:rPr lang="fa-IR" sz="1600">
                <a:cs typeface="B Nazanin" pitchFamily="2" charset="-78"/>
              </a:rPr>
              <a:t>نیاز ناشی از افزایش جمعیت نا زمان </a:t>
            </a:r>
            <a:r>
              <a:rPr lang="en-US" sz="1600">
                <a:latin typeface="Century" pitchFamily="18" charset="0"/>
                <a:cs typeface="B Nazanin" pitchFamily="2" charset="-78"/>
              </a:rPr>
              <a:t>t</a:t>
            </a:r>
            <a:r>
              <a:rPr lang="fa-IR" sz="1600">
                <a:cs typeface="B Nazanin" pitchFamily="2" charset="-78"/>
              </a:rPr>
              <a:t>.</a:t>
            </a:r>
            <a:endParaRPr lang="en-US" sz="1600">
              <a:cs typeface="B Nazanin" pitchFamily="2" charset="-78"/>
            </a:endParaRPr>
          </a:p>
          <a:p>
            <a:pPr eaLnBrk="1" hangingPunct="1"/>
            <a:r>
              <a:rPr lang="fa-IR">
                <a:latin typeface="Century" pitchFamily="18" charset="0"/>
                <a:cs typeface="B Nazanin" pitchFamily="2" charset="-78"/>
              </a:rPr>
              <a:t> </a:t>
            </a:r>
            <a:r>
              <a:rPr lang="en-US">
                <a:latin typeface="Century" pitchFamily="18" charset="0"/>
                <a:cs typeface="B Nazanin" pitchFamily="2" charset="-78"/>
              </a:rPr>
              <a:t> E7(t)</a:t>
            </a:r>
            <a:r>
              <a:rPr lang="fa-IR" sz="2000">
                <a:latin typeface="Century" pitchFamily="18" charset="0"/>
                <a:cs typeface="B Nazanin" pitchFamily="2" charset="-78"/>
              </a:rPr>
              <a:t>= </a:t>
            </a:r>
            <a:r>
              <a:rPr lang="fa-IR" sz="1600">
                <a:cs typeface="B Nazanin" pitchFamily="2" charset="-78"/>
              </a:rPr>
              <a:t>نیاز ناشی از تخریب و تجدید بنا تا پایان دوره. </a:t>
            </a:r>
          </a:p>
          <a:p>
            <a:pPr eaLnBrk="1" hangingPunct="1"/>
            <a:r>
              <a:rPr lang="en-US">
                <a:latin typeface="Century" pitchFamily="18" charset="0"/>
                <a:cs typeface="B Nazanin" pitchFamily="2" charset="-78"/>
              </a:rPr>
              <a:t>K      </a:t>
            </a:r>
            <a:r>
              <a:rPr lang="fa-IR" sz="2000">
                <a:cs typeface="B Nazanin" pitchFamily="2" charset="-78"/>
              </a:rPr>
              <a:t> = </a:t>
            </a:r>
            <a:r>
              <a:rPr lang="fa-IR" sz="1600">
                <a:cs typeface="B Nazanin" pitchFamily="2" charset="-78"/>
              </a:rPr>
              <a:t>ضریب خانه های خالی</a:t>
            </a:r>
            <a:endParaRPr lang="en-US" sz="1600">
              <a:cs typeface="B Nazanin" pitchFamily="2" charset="-78"/>
            </a:endParaRPr>
          </a:p>
        </p:txBody>
      </p:sp>
      <p:sp>
        <p:nvSpPr>
          <p:cNvPr id="12902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29028" name="Object 4" descr="White marble"/>
          <p:cNvGraphicFramePr>
            <a:graphicFrameLocks noChangeAspect="1"/>
          </p:cNvGraphicFramePr>
          <p:nvPr/>
        </p:nvGraphicFramePr>
        <p:xfrm>
          <a:off x="785813" y="2643188"/>
          <a:ext cx="5143500" cy="500062"/>
        </p:xfrm>
        <a:graphic>
          <a:graphicData uri="http://schemas.openxmlformats.org/presentationml/2006/ole">
            <mc:AlternateContent xmlns:mc="http://schemas.openxmlformats.org/markup-compatibility/2006">
              <mc:Choice xmlns:v="urn:schemas-microsoft-com:vml" Requires="v">
                <p:oleObj spid="_x0000_s129031" name="Equation" r:id="rId3" imgW="2400300" imgH="190500" progId="Equation.3">
                  <p:embed/>
                </p:oleObj>
              </mc:Choice>
              <mc:Fallback>
                <p:oleObj name="Equation" r:id="rId3" imgW="2400300" imgH="190500"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2643188"/>
                        <a:ext cx="5143500" cy="50006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9029" name="Rectangle 6"/>
          <p:cNvSpPr>
            <a:spLocks noChangeArrowheads="1"/>
          </p:cNvSpPr>
          <p:nvPr/>
        </p:nvSpPr>
        <p:spPr bwMode="auto">
          <a:xfrm>
            <a:off x="0" y="190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684213" y="549275"/>
            <a:ext cx="7715250"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نقش اقتصادی زمین</a:t>
            </a:r>
          </a:p>
          <a:p>
            <a:pPr algn="just" eaLnBrk="1" hangingPunct="1">
              <a:lnSpc>
                <a:spcPct val="200000"/>
              </a:lnSpc>
            </a:pPr>
            <a:r>
              <a:rPr lang="fa-IR" sz="2200">
                <a:latin typeface="Century Gothic" pitchFamily="34" charset="0"/>
                <a:cs typeface="B Nazanin" pitchFamily="2" charset="-78"/>
              </a:rPr>
              <a:t>       بسیاری از نظریه پردازان معتقدند که زمین به عنوان ثروت ملی محسوب می.شود.  از آنجا که ارزش افزوده زمین بسیار بالاتر و سریعتر از سایر کالاهاست، بنابراین، ارزش اضافی زمین عامل اساسی تغییر فضاهای شهری است.</a:t>
            </a:r>
          </a:p>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دیویدهاروی</a:t>
            </a:r>
            <a:r>
              <a:rPr lang="fa-IR" sz="2200">
                <a:latin typeface="Century Gothic" pitchFamily="34" charset="0"/>
                <a:cs typeface="B Nazanin" pitchFamily="2" charset="-78"/>
              </a:rPr>
              <a:t> : متعقد است، چون زمین از کارکردهای مختلف مصرفی و مبادلاتی و اقتصادی و فناناپذیر برخوردار است بنابراین از مطلوبیت ویژه ای برخوردار است. وی نظریه نحوة استفاده از اراضی شهری ، نظریه خرد اقتصادی اراضی شهر را ابراز می دارد.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extBox 1"/>
          <p:cNvSpPr txBox="1">
            <a:spLocks noChangeArrowheads="1"/>
          </p:cNvSpPr>
          <p:nvPr/>
        </p:nvSpPr>
        <p:spPr bwMode="auto">
          <a:xfrm>
            <a:off x="857250" y="714375"/>
            <a:ext cx="7572375" cy="463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4- روش خام</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شرایطی که آمارهای موجود برای تهیه یک برآورد کلی و به صورت مجزا برای هر یک از اجزاء کافی نباشد ، از روش خام استفاده می شود .</a:t>
            </a:r>
          </a:p>
          <a:p>
            <a:pPr algn="just" eaLnBrk="1" hangingPunct="1">
              <a:lnSpc>
                <a:spcPct val="200000"/>
              </a:lnSpc>
            </a:pPr>
            <a:endParaRPr lang="en-US" sz="2000">
              <a:latin typeface="Century Gothic" pitchFamily="34" charset="0"/>
              <a:cs typeface="B Nazanin" pitchFamily="2" charset="-78"/>
            </a:endParaRPr>
          </a:p>
          <a:p>
            <a:pPr eaLnBrk="1" hangingPunct="1">
              <a:lnSpc>
                <a:spcPct val="150000"/>
              </a:lnSpc>
            </a:pPr>
            <a:r>
              <a:rPr lang="en-US">
                <a:latin typeface="Century" pitchFamily="18" charset="0"/>
                <a:cs typeface="B Nazanin" pitchFamily="2" charset="-78"/>
              </a:rPr>
              <a:t>E(t) </a:t>
            </a:r>
            <a:r>
              <a:rPr lang="fa-IR">
                <a:latin typeface="Century" pitchFamily="18" charset="0"/>
                <a:cs typeface="B Nazanin" pitchFamily="2" charset="-78"/>
              </a:rPr>
              <a:t> =  </a:t>
            </a:r>
            <a:r>
              <a:rPr lang="fa-IR" sz="1600">
                <a:latin typeface="Century" pitchFamily="18" charset="0"/>
                <a:cs typeface="B Nazanin" pitchFamily="2" charset="-78"/>
              </a:rPr>
              <a:t>واحدعمرمسکونی موردنیازتازمان </a:t>
            </a:r>
            <a:r>
              <a:rPr lang="en-US" sz="1600">
                <a:latin typeface="Century" pitchFamily="18" charset="0"/>
                <a:cs typeface="B Nazanin" pitchFamily="2" charset="-78"/>
              </a:rPr>
              <a:t>t</a:t>
            </a:r>
            <a:endParaRPr lang="fa-IR">
              <a:latin typeface="Century" pitchFamily="18" charset="0"/>
              <a:cs typeface="B Nazanin" pitchFamily="2" charset="-78"/>
            </a:endParaRPr>
          </a:p>
          <a:p>
            <a:pPr eaLnBrk="1" hangingPunct="1">
              <a:lnSpc>
                <a:spcPct val="150000"/>
              </a:lnSpc>
            </a:pPr>
            <a:r>
              <a:rPr lang="en-US">
                <a:latin typeface="Century" pitchFamily="18" charset="0"/>
                <a:cs typeface="B Nazanin" pitchFamily="2" charset="-78"/>
              </a:rPr>
              <a:t> H    </a:t>
            </a:r>
            <a:r>
              <a:rPr lang="fa-IR">
                <a:latin typeface="Century" pitchFamily="18" charset="0"/>
                <a:cs typeface="B Nazanin" pitchFamily="2" charset="-78"/>
              </a:rPr>
              <a:t>=  </a:t>
            </a:r>
            <a:r>
              <a:rPr lang="fa-IR" sz="1600">
                <a:cs typeface="B Nazanin" pitchFamily="2" charset="-78"/>
              </a:rPr>
              <a:t>تعداد خانوارها در شروع دوره برآورد</a:t>
            </a:r>
            <a:endParaRPr lang="en-US" sz="2000">
              <a:cs typeface="B Nazanin" pitchFamily="2" charset="-78"/>
            </a:endParaRPr>
          </a:p>
          <a:p>
            <a:pPr eaLnBrk="1" hangingPunct="1">
              <a:lnSpc>
                <a:spcPct val="150000"/>
              </a:lnSpc>
            </a:pPr>
            <a:r>
              <a:rPr lang="en-US">
                <a:latin typeface="Century" pitchFamily="18" charset="0"/>
                <a:cs typeface="B Nazanin" pitchFamily="2" charset="-78"/>
              </a:rPr>
              <a:t>U    </a:t>
            </a:r>
            <a:r>
              <a:rPr lang="fa-IR">
                <a:latin typeface="Century" pitchFamily="18" charset="0"/>
                <a:cs typeface="B Nazanin" pitchFamily="2" charset="-78"/>
              </a:rPr>
              <a:t> =  </a:t>
            </a:r>
            <a:r>
              <a:rPr lang="fa-IR" sz="1600">
                <a:cs typeface="B Nazanin" pitchFamily="2" charset="-78"/>
              </a:rPr>
              <a:t>تعداد واحدهای مسکونی قابل قبول در شورع دوره برآورد</a:t>
            </a:r>
            <a:endParaRPr lang="en-US" sz="1600">
              <a:cs typeface="B Nazanin" pitchFamily="2" charset="-78"/>
            </a:endParaRPr>
          </a:p>
          <a:p>
            <a:pPr eaLnBrk="1" hangingPunct="1">
              <a:lnSpc>
                <a:spcPct val="150000"/>
              </a:lnSpc>
            </a:pPr>
            <a:r>
              <a:rPr lang="en-US">
                <a:latin typeface="Century" pitchFamily="18" charset="0"/>
                <a:cs typeface="B Nazanin" pitchFamily="2" charset="-78"/>
              </a:rPr>
              <a:t> H(t)</a:t>
            </a:r>
            <a:r>
              <a:rPr lang="fa-IR">
                <a:latin typeface="Century" pitchFamily="18" charset="0"/>
                <a:cs typeface="B Nazanin" pitchFamily="2" charset="-78"/>
              </a:rPr>
              <a:t>=  </a:t>
            </a:r>
            <a:r>
              <a:rPr lang="fa-IR" sz="1600">
                <a:cs typeface="B Nazanin" pitchFamily="2" charset="-78"/>
              </a:rPr>
              <a:t>تعداد خانوارها در پایان دوره برآورد</a:t>
            </a:r>
            <a:endParaRPr lang="en-US" sz="1600">
              <a:cs typeface="B Nazanin" pitchFamily="2" charset="-78"/>
            </a:endParaRPr>
          </a:p>
          <a:p>
            <a:pPr eaLnBrk="1" hangingPunct="1">
              <a:lnSpc>
                <a:spcPct val="150000"/>
              </a:lnSpc>
            </a:pPr>
            <a:r>
              <a:rPr lang="en-US">
                <a:latin typeface="Century" pitchFamily="18" charset="0"/>
                <a:cs typeface="B Nazanin" pitchFamily="2" charset="-78"/>
              </a:rPr>
              <a:t> R    </a:t>
            </a:r>
            <a:r>
              <a:rPr lang="fa-IR">
                <a:latin typeface="Century" pitchFamily="18" charset="0"/>
                <a:cs typeface="B Nazanin" pitchFamily="2" charset="-78"/>
              </a:rPr>
              <a:t>=  </a:t>
            </a:r>
            <a:r>
              <a:rPr lang="fa-IR" sz="1600">
                <a:cs typeface="B Nazanin" pitchFamily="2" charset="-78"/>
              </a:rPr>
              <a:t>درصدواحدمسکونی که تازمان </a:t>
            </a:r>
            <a:r>
              <a:rPr lang="en-US" sz="1600">
                <a:latin typeface="Century" pitchFamily="18" charset="0"/>
                <a:cs typeface="B Nazanin" pitchFamily="2" charset="-78"/>
              </a:rPr>
              <a:t>t</a:t>
            </a:r>
            <a:r>
              <a:rPr lang="fa-IR" sz="1600">
                <a:cs typeface="B Nazanin" pitchFamily="2" charset="-78"/>
              </a:rPr>
              <a:t> نیاز به تخریب وتجدید بنا دارند.(</a:t>
            </a:r>
            <a:r>
              <a:rPr lang="fa-IR" sz="1400">
                <a:cs typeface="B Nazanin" pitchFamily="2" charset="-78"/>
              </a:rPr>
              <a:t>نرخ تخریب و تجدید بنا)</a:t>
            </a:r>
            <a:endParaRPr lang="en-US" sz="1600">
              <a:cs typeface="B Nazanin" pitchFamily="2" charset="-78"/>
            </a:endParaRPr>
          </a:p>
        </p:txBody>
      </p:sp>
      <p:sp>
        <p:nvSpPr>
          <p:cNvPr id="13005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30052" name="Object 1" descr="White marble"/>
          <p:cNvGraphicFramePr>
            <a:graphicFrameLocks noChangeAspect="1"/>
          </p:cNvGraphicFramePr>
          <p:nvPr/>
        </p:nvGraphicFramePr>
        <p:xfrm>
          <a:off x="928688" y="2857500"/>
          <a:ext cx="3886200" cy="642938"/>
        </p:xfrm>
        <a:graphic>
          <a:graphicData uri="http://schemas.openxmlformats.org/presentationml/2006/ole">
            <mc:AlternateContent xmlns:mc="http://schemas.openxmlformats.org/markup-compatibility/2006">
              <mc:Choice xmlns:v="urn:schemas-microsoft-com:vml" Requires="v">
                <p:oleObj spid="_x0000_s130055" name="Equation" r:id="rId3" imgW="1320227" imgH="215806" progId="Equation.3">
                  <p:embed/>
                </p:oleObj>
              </mc:Choice>
              <mc:Fallback>
                <p:oleObj name="Equation" r:id="rId3" imgW="1320227" imgH="215806"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88" y="2857500"/>
                        <a:ext cx="3886200" cy="64293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0053" name="Rectangle 3"/>
          <p:cNvSpPr>
            <a:spLocks noChangeArrowheads="1"/>
          </p:cNvSpPr>
          <p:nvPr/>
        </p:nvSpPr>
        <p:spPr bwMode="auto">
          <a:xfrm>
            <a:off x="0" y="219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Box 1"/>
          <p:cNvSpPr txBox="1">
            <a:spLocks noChangeArrowheads="1"/>
          </p:cNvSpPr>
          <p:nvPr/>
        </p:nvSpPr>
        <p:spPr bwMode="auto">
          <a:xfrm>
            <a:off x="857250" y="714375"/>
            <a:ext cx="7572375" cy="383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400">
                <a:solidFill>
                  <a:schemeClr val="accent2"/>
                </a:solidFill>
                <a:latin typeface="Century Gothic" pitchFamily="34" charset="0"/>
                <a:cs typeface="B Nazanin" pitchFamily="2" charset="-78"/>
              </a:rPr>
              <a:t>برآورد نیاز به زمین برای تأمین مسکن</a:t>
            </a:r>
            <a:endParaRPr lang="en-US" sz="2400">
              <a:solidFill>
                <a:schemeClr val="accent2"/>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به منظور پیش بینی زمین مورد نیاز برای فعالیت های خانه سازی از روش های ذیل </a:t>
            </a:r>
          </a:p>
          <a:p>
            <a:pPr algn="just" eaLnBrk="1" hangingPunct="1">
              <a:lnSpc>
                <a:spcPct val="200000"/>
              </a:lnSpc>
            </a:pPr>
            <a:r>
              <a:rPr lang="fa-IR" sz="2000">
                <a:latin typeface="Century Gothic" pitchFamily="34" charset="0"/>
                <a:cs typeface="B Nazanin" pitchFamily="2" charset="-78"/>
              </a:rPr>
              <a:t>می توان استفاده نمود: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روش استفاده از گروه نما</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روش استفاده از سرانه مسکونی و تراکم خالص</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روش برآورد مساحت واحدهای مسکونی از دیدگاه فرهنگی </a:t>
            </a:r>
            <a:r>
              <a:rPr lang="fa-IR">
                <a:latin typeface="Century Gothic" pitchFamily="34" charset="0"/>
                <a:cs typeface="B Nazanin" pitchFamily="2" charset="-78"/>
              </a:rPr>
              <a:t>(شاخص سازی فرهنگی 	مسکن)</a:t>
            </a:r>
            <a:endParaRPr lang="en-US">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Box 1"/>
          <p:cNvSpPr txBox="1">
            <a:spLocks noChangeArrowheads="1"/>
          </p:cNvSpPr>
          <p:nvPr/>
        </p:nvSpPr>
        <p:spPr bwMode="auto">
          <a:xfrm>
            <a:off x="857250" y="714375"/>
            <a:ext cx="75723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روش استفاده از گروه نما</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این روش، واحدهای مسکونی شهر از نظر مساحت زمین به گروه هایی تقسیم می شوند.</a:t>
            </a:r>
          </a:p>
          <a:p>
            <a:pPr algn="just" eaLnBrk="1" hangingPunct="1">
              <a:lnSpc>
                <a:spcPct val="200000"/>
              </a:lnSpc>
            </a:pPr>
            <a:r>
              <a:rPr lang="fa-IR" sz="2000">
                <a:latin typeface="Century Gothic" pitchFamily="34" charset="0"/>
                <a:cs typeface="B Nazanin" pitchFamily="2" charset="-78"/>
              </a:rPr>
              <a:t>هر گروه که بالاترین درصد کمی از مسکن شهر (فراوانی) را به خود اختصاص دهد ، گروه نما اطلاق می شود .</a:t>
            </a:r>
          </a:p>
          <a:p>
            <a:pPr algn="just" eaLnBrk="1" hangingPunct="1">
              <a:lnSpc>
                <a:spcPct val="200000"/>
              </a:lnSpc>
            </a:pPr>
            <a:endParaRPr lang="fa-IR" sz="1900">
              <a:latin typeface="Century Gothic" pitchFamily="34" charset="0"/>
              <a:cs typeface="B Nazanin" pitchFamily="2" charset="-78"/>
            </a:endParaRPr>
          </a:p>
        </p:txBody>
      </p:sp>
      <p:sp>
        <p:nvSpPr>
          <p:cNvPr id="132099" name="Rectangle 4"/>
          <p:cNvSpPr>
            <a:spLocks noChangeArrowheads="1"/>
          </p:cNvSpPr>
          <p:nvPr/>
        </p:nvSpPr>
        <p:spPr bwMode="auto">
          <a:xfrm>
            <a:off x="1428750" y="3714750"/>
            <a:ext cx="6357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Low" eaLnBrk="0" hangingPunct="0"/>
            <a:r>
              <a:rPr lang="fa-IR" sz="2000">
                <a:latin typeface="B Lotus" pitchFamily="2" charset="-78"/>
                <a:ea typeface="Times New Roman" pitchFamily="18" charset="0"/>
                <a:cs typeface="B Nazanin" pitchFamily="2" charset="-78"/>
              </a:rPr>
              <a:t>تعداد واحدهای مسکونی مورد نیاز × گروه نمای محاسبه شده  =  زمین مورد نیاز </a:t>
            </a:r>
            <a:endParaRPr lang="fa-IR" sz="2400">
              <a:ea typeface="Times New Roman" pitchFamily="18"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Box 1"/>
          <p:cNvSpPr txBox="1">
            <a:spLocks noChangeArrowheads="1"/>
          </p:cNvSpPr>
          <p:nvPr/>
        </p:nvSpPr>
        <p:spPr bwMode="auto">
          <a:xfrm>
            <a:off x="857250" y="714375"/>
            <a:ext cx="7572375" cy="5448300"/>
          </a:xfrm>
          <a:prstGeom prst="rect">
            <a:avLst/>
          </a:prstGeom>
          <a:noFill/>
          <a:ln w="9525">
            <a:noFill/>
            <a:miter lim="800000"/>
            <a:headEnd/>
            <a:tailEnd/>
          </a:ln>
        </p:spPr>
        <p:txBody>
          <a:bodyPr>
            <a:spAutoFit/>
          </a:bodyPr>
          <a:lstStyle/>
          <a:p>
            <a:pPr algn="just">
              <a:lnSpc>
                <a:spcPct val="200000"/>
              </a:lnSpc>
              <a:defRPr/>
            </a:pPr>
            <a:r>
              <a:rPr lang="fa-IR" sz="2000" dirty="0">
                <a:solidFill>
                  <a:srgbClr val="00FF00"/>
                </a:solidFill>
                <a:latin typeface="Century Gothic" pitchFamily="34" charset="0"/>
                <a:cs typeface="B Nazanin" pitchFamily="2" charset="-78"/>
              </a:rPr>
              <a:t>روش استفاده از سرانه مسکونی و تراکم خالص</a:t>
            </a:r>
            <a:endParaRPr lang="en-US" sz="2000" dirty="0">
              <a:solidFill>
                <a:srgbClr val="00FF00"/>
              </a:solidFill>
              <a:latin typeface="Century Gothic" pitchFamily="34" charset="0"/>
              <a:cs typeface="B Nazanin" pitchFamily="2" charset="-78"/>
            </a:endParaRPr>
          </a:p>
          <a:p>
            <a:pPr algn="just">
              <a:lnSpc>
                <a:spcPct val="200000"/>
              </a:lnSpc>
              <a:defRPr/>
            </a:pPr>
            <a:r>
              <a:rPr lang="fa-IR" sz="1950" dirty="0">
                <a:latin typeface="Century Gothic" pitchFamily="34" charset="0"/>
                <a:cs typeface="B Nazanin" pitchFamily="2" charset="-78"/>
              </a:rPr>
              <a:t>      </a:t>
            </a:r>
            <a:r>
              <a:rPr lang="fa-IR" sz="2000" dirty="0">
                <a:latin typeface="Century Gothic" pitchFamily="34" charset="0"/>
                <a:cs typeface="B Nazanin" pitchFamily="2" charset="-78"/>
              </a:rPr>
              <a:t>شاخص های سرانه زمین مسکونی که از تقسیم کردن کل مساحت زمین های مسکونی شهر (به متر مربع) به جمعیت آن ، و تراکم خالص که از تقسیم کردن جمعیت شهر به مساحت زمین های مسکونی (به هکتار) به دست می آید . در روش استفاده سرانه مسکونی، کافی است که سرانه مسکونی را در جمعیت پیش بینی شده ضرب نموده تا، مقدار زمین مورد نیاز به دست آید. در روش تراکم خالص که می تواند براساس نفر یا خانوار در هکتار محاسبه شود .</a:t>
            </a:r>
          </a:p>
          <a:p>
            <a:pPr>
              <a:lnSpc>
                <a:spcPct val="200000"/>
              </a:lnSpc>
              <a:defRPr/>
            </a:pPr>
            <a:r>
              <a:rPr lang="fa-IR" dirty="0">
                <a:latin typeface="Century" pitchFamily="18" charset="0"/>
                <a:cs typeface="B Nazanin" pitchFamily="2" charset="-78"/>
              </a:rPr>
              <a:t>	 </a:t>
            </a:r>
            <a:r>
              <a:rPr lang="en-US" dirty="0">
                <a:latin typeface="Century" pitchFamily="18" charset="0"/>
                <a:cs typeface="B Nazanin" pitchFamily="2" charset="-78"/>
              </a:rPr>
              <a:t> A</a:t>
            </a:r>
            <a:r>
              <a:rPr lang="fa-IR" dirty="0">
                <a:latin typeface="Century" pitchFamily="18" charset="0"/>
                <a:cs typeface="B Nazanin" pitchFamily="2" charset="-78"/>
              </a:rPr>
              <a:t>=  </a:t>
            </a:r>
            <a:r>
              <a:rPr lang="fa-IR" sz="1600" dirty="0">
                <a:cs typeface="B Nazanin" pitchFamily="2" charset="-78"/>
              </a:rPr>
              <a:t>تعداد زمین مورد نیاز </a:t>
            </a:r>
            <a:endParaRPr lang="en-US" sz="1600" dirty="0">
              <a:cs typeface="B Nazanin" pitchFamily="2" charset="-78"/>
            </a:endParaRPr>
          </a:p>
          <a:p>
            <a:pPr>
              <a:lnSpc>
                <a:spcPct val="200000"/>
              </a:lnSpc>
              <a:defRPr/>
            </a:pPr>
            <a:r>
              <a:rPr lang="fa-IR" dirty="0">
                <a:latin typeface="Century" pitchFamily="18" charset="0"/>
                <a:cs typeface="B Nazanin" pitchFamily="2" charset="-78"/>
              </a:rPr>
              <a:t>	</a:t>
            </a:r>
            <a:r>
              <a:rPr lang="en-US" dirty="0">
                <a:latin typeface="Century" pitchFamily="18" charset="0"/>
                <a:cs typeface="B Nazanin" pitchFamily="2" charset="-78"/>
              </a:rPr>
              <a:t> H</a:t>
            </a:r>
            <a:r>
              <a:rPr lang="fa-IR" dirty="0">
                <a:latin typeface="Century" pitchFamily="18" charset="0"/>
                <a:cs typeface="B Nazanin" pitchFamily="2" charset="-78"/>
              </a:rPr>
              <a:t>=  </a:t>
            </a:r>
            <a:r>
              <a:rPr lang="fa-IR" sz="1600" dirty="0">
                <a:cs typeface="B Nazanin" pitchFamily="2" charset="-78"/>
              </a:rPr>
              <a:t>تعداد مساکن مورد نیاز </a:t>
            </a:r>
            <a:endParaRPr lang="en-US" sz="1600" dirty="0">
              <a:cs typeface="B Nazanin" pitchFamily="2" charset="-78"/>
            </a:endParaRPr>
          </a:p>
          <a:p>
            <a:pPr>
              <a:lnSpc>
                <a:spcPct val="200000"/>
              </a:lnSpc>
              <a:defRPr/>
            </a:pPr>
            <a:r>
              <a:rPr lang="fa-IR" dirty="0">
                <a:latin typeface="Century" pitchFamily="18" charset="0"/>
                <a:cs typeface="B Nazanin" pitchFamily="2" charset="-78"/>
              </a:rPr>
              <a:t>	</a:t>
            </a:r>
            <a:r>
              <a:rPr lang="en-US" dirty="0">
                <a:latin typeface="Century" pitchFamily="18" charset="0"/>
                <a:cs typeface="B Nazanin" pitchFamily="2" charset="-78"/>
              </a:rPr>
              <a:t> D</a:t>
            </a:r>
            <a:r>
              <a:rPr lang="fa-IR" dirty="0">
                <a:latin typeface="Century" pitchFamily="18" charset="0"/>
                <a:cs typeface="B Nazanin" pitchFamily="2" charset="-78"/>
              </a:rPr>
              <a:t>=  </a:t>
            </a:r>
            <a:r>
              <a:rPr lang="fa-IR" sz="1600" dirty="0">
                <a:cs typeface="B Nazanin" pitchFamily="2" charset="-78"/>
              </a:rPr>
              <a:t>تراکم مسکونی</a:t>
            </a:r>
            <a:endParaRPr lang="en-US" sz="1600" dirty="0">
              <a:cs typeface="B Nazanin" pitchFamily="2" charset="-78"/>
            </a:endParaRPr>
          </a:p>
        </p:txBody>
      </p:sp>
      <p:sp>
        <p:nvSpPr>
          <p:cNvPr id="13312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33124" name="Object 1" descr="White marble"/>
          <p:cNvGraphicFramePr>
            <a:graphicFrameLocks noChangeAspect="1"/>
          </p:cNvGraphicFramePr>
          <p:nvPr/>
        </p:nvGraphicFramePr>
        <p:xfrm>
          <a:off x="4000500" y="4857750"/>
          <a:ext cx="876300" cy="785813"/>
        </p:xfrm>
        <a:graphic>
          <a:graphicData uri="http://schemas.openxmlformats.org/presentationml/2006/ole">
            <mc:AlternateContent xmlns:mc="http://schemas.openxmlformats.org/markup-compatibility/2006">
              <mc:Choice xmlns:v="urn:schemas-microsoft-com:vml" Requires="v">
                <p:oleObj spid="_x0000_s133127" name="Equation" r:id="rId3" imgW="368300" imgH="330200" progId="Equation.3">
                  <p:embed/>
                </p:oleObj>
              </mc:Choice>
              <mc:Fallback>
                <p:oleObj name="Equation" r:id="rId3" imgW="368300" imgH="33020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0" y="4857750"/>
                        <a:ext cx="876300" cy="78581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25" name="Rectangle 3"/>
          <p:cNvSpPr>
            <a:spLocks noChangeArrowheads="1"/>
          </p:cNvSpPr>
          <p:nvPr/>
        </p:nvSpPr>
        <p:spPr bwMode="auto">
          <a:xfrm>
            <a:off x="0" y="333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Box 1"/>
          <p:cNvSpPr txBox="1">
            <a:spLocks noChangeArrowheads="1"/>
          </p:cNvSpPr>
          <p:nvPr/>
        </p:nvSpPr>
        <p:spPr bwMode="auto">
          <a:xfrm>
            <a:off x="857250" y="714375"/>
            <a:ext cx="7572375"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روش برآورد مساحت واحدهای مسکونی مورد نیاز خانوارها از دیدگاه فرهنگی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این روش، برای برآورد مساحت واحدهای مسکونی مورد نیاز خانوارها با توجه به ویژگی های فرهنگی خانوارها پیشنهاد شده است. اگر مساحت واحد مسکونی یا منزل را با مساحت زمین مسکونی، یکسان فرض نماییم از این مدل می توان برای پیش بینی زمین لازم برای مسکن خانوارها استفاده نمود.</a:t>
            </a:r>
          </a:p>
          <a:p>
            <a:pPr algn="just" eaLnBrk="1" hangingPunct="1">
              <a:lnSpc>
                <a:spcPct val="200000"/>
              </a:lnSpc>
            </a:pPr>
            <a:r>
              <a:rPr lang="fa-IR" sz="2000">
                <a:latin typeface="Century Gothic" pitchFamily="34" charset="0"/>
                <a:cs typeface="B Nazanin" pitchFamily="2" charset="-78"/>
              </a:rPr>
              <a:t>      در این مدل متغیرهای زیادی از جمله بعد خانوار، شغل، تحصیلات، نوع معیشت، قشر و طبقه، سابقه شهرنشینی، میزان درآمد و ویژگی های اجتماعی در نظر گرفته شده و برای هر یک از این متغیرها ضرایبی ( امتیازاتی ) منظور شده است . ودر نهایت مجموع امتیازات ، میزان مساحت مسکن خانوار را مشخص خواهد کرد .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Box 1"/>
          <p:cNvSpPr txBox="1">
            <a:spLocks noChangeArrowheads="1"/>
          </p:cNvSpPr>
          <p:nvPr/>
        </p:nvSpPr>
        <p:spPr bwMode="auto">
          <a:xfrm>
            <a:off x="857250" y="714375"/>
            <a:ext cx="7572375" cy="578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لجستیک برآورد تعداد واحدهای مسکونی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مدل لجستیک روش مناسب برای برآورد تعداد واحدهای مسکونی مناسب در یک شهر یا منطقه است. این مدل بر اساس روند گذشته به پیش بینی آینده مسکن مبادرت می کند . که بر فرض های زیر استوار است :</a:t>
            </a:r>
          </a:p>
          <a:p>
            <a:pPr algn="just" eaLnBrk="1" hangingPunct="1">
              <a:lnSpc>
                <a:spcPct val="150000"/>
              </a:lnSpc>
              <a:buClr>
                <a:srgbClr val="FF0000"/>
              </a:buClr>
              <a:buFont typeface="Wingdings" pitchFamily="2" charset="2"/>
              <a:buChar char="ü"/>
            </a:pPr>
            <a:r>
              <a:rPr lang="fa-IR" sz="2000">
                <a:latin typeface="Century Gothic" pitchFamily="34" charset="0"/>
                <a:cs typeface="B Nazanin" pitchFamily="2" charset="-78"/>
              </a:rPr>
              <a:t>میانگین وسعت خانوار تا افق برنامه ریزی تغییر نمی کند و ثابت باقی می ماند .</a:t>
            </a:r>
          </a:p>
          <a:p>
            <a:pPr algn="just" eaLnBrk="1" hangingPunct="1">
              <a:lnSpc>
                <a:spcPct val="150000"/>
              </a:lnSpc>
              <a:buClr>
                <a:srgbClr val="FF0000"/>
              </a:buClr>
              <a:buFont typeface="Wingdings" pitchFamily="2" charset="2"/>
              <a:buChar char="ü"/>
            </a:pPr>
            <a:r>
              <a:rPr lang="fa-IR" sz="2000">
                <a:latin typeface="Century Gothic" pitchFamily="34" charset="0"/>
                <a:cs typeface="B Nazanin" pitchFamily="2" charset="-78"/>
              </a:rPr>
              <a:t>حد نهایی تراکم مطلوب برابر یک واحد مسکونی به ازای یک خانوار است .</a:t>
            </a:r>
          </a:p>
          <a:p>
            <a:pPr algn="just" eaLnBrk="1" hangingPunct="1">
              <a:lnSpc>
                <a:spcPct val="150000"/>
              </a:lnSpc>
              <a:buClr>
                <a:srgbClr val="FF0000"/>
              </a:buClr>
            </a:pPr>
            <a:endParaRPr lang="fa-IR" sz="2000">
              <a:latin typeface="Century Gothic" pitchFamily="34" charset="0"/>
              <a:cs typeface="B Nazanin" pitchFamily="2" charset="-78"/>
            </a:endParaRPr>
          </a:p>
          <a:p>
            <a:pPr eaLnBrk="1" hangingPunct="1">
              <a:lnSpc>
                <a:spcPct val="150000"/>
              </a:lnSpc>
            </a:pPr>
            <a:r>
              <a:rPr lang="fa-IR" sz="1600">
                <a:cs typeface="B Nazanin" pitchFamily="2" charset="-78"/>
              </a:rPr>
              <a:t>رقم نهایی واحد مسکونی/ نفریا معکوس وسعت خانوار=</a:t>
            </a:r>
            <a:r>
              <a:rPr lang="en-US" sz="1600">
                <a:latin typeface="Century" pitchFamily="18" charset="0"/>
                <a:cs typeface="B Nazanin" pitchFamily="2" charset="-78"/>
              </a:rPr>
              <a:t>K </a:t>
            </a:r>
            <a:endParaRPr lang="fa-IR" sz="1600">
              <a:latin typeface="Century" pitchFamily="18" charset="0"/>
              <a:cs typeface="B Nazanin" pitchFamily="2" charset="-78"/>
            </a:endParaRPr>
          </a:p>
          <a:p>
            <a:pPr eaLnBrk="1" hangingPunct="1">
              <a:lnSpc>
                <a:spcPct val="150000"/>
              </a:lnSpc>
            </a:pPr>
            <a:r>
              <a:rPr lang="fa-IR" sz="1600">
                <a:cs typeface="B Nazanin" pitchFamily="2" charset="-78"/>
              </a:rPr>
              <a:t>زمان (سال) =</a:t>
            </a:r>
            <a:r>
              <a:rPr lang="en-US" sz="1600">
                <a:latin typeface="Century" pitchFamily="18" charset="0"/>
                <a:cs typeface="B Nazanin" pitchFamily="2" charset="-78"/>
              </a:rPr>
              <a:t>n </a:t>
            </a:r>
          </a:p>
          <a:p>
            <a:pPr eaLnBrk="1" hangingPunct="1">
              <a:lnSpc>
                <a:spcPct val="150000"/>
              </a:lnSpc>
            </a:pPr>
            <a:r>
              <a:rPr lang="fa-IR" sz="1600">
                <a:cs typeface="B Nazanin" pitchFamily="2" charset="-78"/>
              </a:rPr>
              <a:t>نسبت تعداد واحد مسکونی به نفر یا خانواده در ابتدای دوره خاص=  </a:t>
            </a:r>
            <a:r>
              <a:rPr lang="en-US" sz="1600">
                <a:latin typeface="Century" pitchFamily="18" charset="0"/>
                <a:cs typeface="B Nazanin" pitchFamily="2" charset="-78"/>
              </a:rPr>
              <a:t>Y0</a:t>
            </a:r>
          </a:p>
          <a:p>
            <a:pPr eaLnBrk="1" hangingPunct="1">
              <a:lnSpc>
                <a:spcPct val="150000"/>
              </a:lnSpc>
            </a:pPr>
            <a:r>
              <a:rPr lang="fa-IR" sz="1600">
                <a:cs typeface="B Nazanin" pitchFamily="2" charset="-78"/>
              </a:rPr>
              <a:t>نسبت تعداد واحد مسکونی به نفر یا خانواده در انتهای دوره خاص =  </a:t>
            </a:r>
            <a:r>
              <a:rPr lang="en-US" sz="1600">
                <a:latin typeface="Century" pitchFamily="18" charset="0"/>
                <a:cs typeface="B Nazanin" pitchFamily="2" charset="-78"/>
              </a:rPr>
              <a:t>Y1</a:t>
            </a:r>
          </a:p>
          <a:p>
            <a:pPr eaLnBrk="1" hangingPunct="1">
              <a:lnSpc>
                <a:spcPct val="150000"/>
              </a:lnSpc>
            </a:pPr>
            <a:r>
              <a:rPr lang="fa-IR" sz="1600">
                <a:cs typeface="B Nazanin" pitchFamily="2" charset="-78"/>
              </a:rPr>
              <a:t>نسبت تعداد واحد مسکونی به نفر یا خانوار در سال </a:t>
            </a:r>
            <a:r>
              <a:rPr lang="en-US" sz="1600">
                <a:latin typeface="Century" pitchFamily="18" charset="0"/>
                <a:cs typeface="B Nazanin" pitchFamily="2" charset="-78"/>
              </a:rPr>
              <a:t>Y(t) = t</a:t>
            </a:r>
          </a:p>
        </p:txBody>
      </p:sp>
      <p:sp>
        <p:nvSpPr>
          <p:cNvPr id="13517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35172" name="Object 4" descr="White marble"/>
          <p:cNvGraphicFramePr>
            <a:graphicFrameLocks noChangeAspect="1"/>
          </p:cNvGraphicFramePr>
          <p:nvPr/>
        </p:nvGraphicFramePr>
        <p:xfrm>
          <a:off x="1179513" y="4286250"/>
          <a:ext cx="2392362" cy="1939925"/>
        </p:xfrm>
        <a:graphic>
          <a:graphicData uri="http://schemas.openxmlformats.org/presentationml/2006/ole">
            <mc:AlternateContent xmlns:mc="http://schemas.openxmlformats.org/markup-compatibility/2006">
              <mc:Choice xmlns:v="urn:schemas-microsoft-com:vml" Requires="v">
                <p:oleObj spid="_x0000_s135178" name="Equation" r:id="rId3" imgW="1041400" imgH="1117600" progId="Equation.3">
                  <p:embed/>
                </p:oleObj>
              </mc:Choice>
              <mc:Fallback>
                <p:oleObj name="Equation" r:id="rId3" imgW="1041400" imgH="1117600"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9513" y="4286250"/>
                        <a:ext cx="2392362" cy="19399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5173" name="Rectangle 6"/>
          <p:cNvSpPr>
            <a:spLocks noChangeArrowheads="1"/>
          </p:cNvSpPr>
          <p:nvPr/>
        </p:nvSpPr>
        <p:spPr bwMode="auto">
          <a:xfrm>
            <a:off x="0" y="1304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35174" name="Rectangle 5"/>
          <p:cNvSpPr>
            <a:spLocks noChangeArrowheads="1"/>
          </p:cNvSpPr>
          <p:nvPr/>
        </p:nvSpPr>
        <p:spPr bwMode="auto">
          <a:xfrm>
            <a:off x="-71438" y="4357688"/>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(1)</a:t>
            </a:r>
            <a:endParaRPr lang="fa-IR" sz="2000"/>
          </a:p>
        </p:txBody>
      </p:sp>
      <p:sp>
        <p:nvSpPr>
          <p:cNvPr id="135175" name="Rectangle 6"/>
          <p:cNvSpPr>
            <a:spLocks noChangeArrowheads="1"/>
          </p:cNvSpPr>
          <p:nvPr/>
        </p:nvSpPr>
        <p:spPr bwMode="auto">
          <a:xfrm>
            <a:off x="-71438" y="5000625"/>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(2)</a:t>
            </a:r>
            <a:endParaRPr lang="fa-IR" sz="2000"/>
          </a:p>
        </p:txBody>
      </p:sp>
      <p:sp>
        <p:nvSpPr>
          <p:cNvPr id="135176" name="Rectangle 7"/>
          <p:cNvSpPr>
            <a:spLocks noChangeArrowheads="1"/>
          </p:cNvSpPr>
          <p:nvPr/>
        </p:nvSpPr>
        <p:spPr bwMode="auto">
          <a:xfrm>
            <a:off x="-71438" y="5643563"/>
            <a:ext cx="1071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a-IR" sz="2000">
                <a:latin typeface="Century Gothic" pitchFamily="34" charset="0"/>
                <a:cs typeface="B Nazanin" pitchFamily="2" charset="-78"/>
              </a:rPr>
              <a:t>رابطه (3)</a:t>
            </a:r>
            <a:endParaRPr lang="fa-IR" sz="2000"/>
          </a:p>
        </p:txBody>
      </p:sp>
    </p:spTree>
  </p:cSld>
  <p:clrMapOvr>
    <a:masterClrMapping/>
  </p:clrMapOvr>
  <p:transition>
    <p:dissolv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مدلهای اقتصادی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روش افزایش درآمد شهر</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روش اقتصاد پایه ای شهر و منطقه از جمله مدلهای ساده تعیین در آمد و اشتغال است. در این مدل فعالیت اقتصادی شهر یا منطقه به دو بخش پایه یا صادراتی و غیر پایه ای یا خدماتی یا تبعی تقسیم می شود. مبانی نظری این مدل مبتنی بر موتور رشد و نیروی محرکه اقتصاد شهر با درآمد ناشی از بخش صادرات است. به این ترتیب که صادرات ناشی از تقاضای خارج از شهر یا منطقه موجب تزریق درآمد به اقتصاد شهر یا منطقه می گردد و این تزریق درآمد با توجه به جریان ضریب تکـاثری اقتـصاد پایه، موجب رشد و شکوفـایی بخش های مـوجود اقتـصاد شهر یا</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Box 1"/>
          <p:cNvSpPr txBox="1">
            <a:spLocks noChangeArrowheads="1"/>
          </p:cNvSpPr>
          <p:nvPr/>
        </p:nvSpPr>
        <p:spPr bwMode="auto">
          <a:xfrm>
            <a:off x="857250" y="714375"/>
            <a:ext cx="7572375"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منطقه می شود که موجب برآورده نمودن نیازها و تقاضاهای بنگاهها و خانوارها در داخل شهر یا منطقه گردد. این مدل در خصوص تأثیرات مربوط به اشتغال و تغییر آن مورد استفاده دارد. مدل اقتصاد پایه اشتغال با تأثیر افزایش در اشتغال بخش پایه و اثر آن به اشتغال بخش غیر پایه و کل اشتغال را بررسی می کند.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Box 1"/>
          <p:cNvSpPr txBox="1">
            <a:spLocks noChangeArrowheads="1"/>
          </p:cNvSpPr>
          <p:nvPr/>
        </p:nvSpPr>
        <p:spPr bwMode="auto">
          <a:xfrm>
            <a:off x="857250" y="714375"/>
            <a:ext cx="75723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اقتصاد پایه ای شهر</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یکی از روش های موسوم در تعیین اقتصاد پایه ای شهر استفاده از ضریب یا نسبت مکانی 1 است. این نسبت یا ضریب می تواند سهم آن قسمت از صادرات هر صنعت را که به خارج از شهر صادر می شود، تعیین نماید. نسبت مکانی واقعی هر </a:t>
            </a:r>
            <a:r>
              <a:rPr lang="fa-IR" sz="2000" b="1">
                <a:solidFill>
                  <a:schemeClr val="accent2"/>
                </a:solidFill>
                <a:latin typeface="Century Gothic" pitchFamily="34" charset="0"/>
                <a:cs typeface="B Nazanin" pitchFamily="2" charset="-78"/>
              </a:rPr>
              <a:t>صنعت</a:t>
            </a:r>
            <a:r>
              <a:rPr lang="fa-IR" sz="2000">
                <a:solidFill>
                  <a:schemeClr val="accent2"/>
                </a:solidFill>
                <a:latin typeface="Century Gothic" pitchFamily="34" charset="0"/>
                <a:cs typeface="B Nazanin" pitchFamily="2" charset="-78"/>
              </a:rPr>
              <a:t> </a:t>
            </a:r>
            <a:r>
              <a:rPr lang="fa-IR" sz="2000">
                <a:latin typeface="Century Gothic" pitchFamily="34" charset="0"/>
                <a:cs typeface="B Nazanin" pitchFamily="2" charset="-78"/>
              </a:rPr>
              <a:t>عبارتست از: </a:t>
            </a:r>
            <a:endParaRPr lang="en-US" sz="2000">
              <a:latin typeface="Century Gothic" pitchFamily="34" charset="0"/>
              <a:cs typeface="B Nazanin" pitchFamily="2" charset="-78"/>
            </a:endParaRPr>
          </a:p>
          <a:p>
            <a:pPr algn="just" eaLnBrk="1" hangingPunct="1">
              <a:lnSpc>
                <a:spcPct val="200000"/>
              </a:lnSpc>
            </a:pPr>
            <a:endParaRPr lang="en-US" sz="2000">
              <a:latin typeface="Century Gothic" pitchFamily="34" charset="0"/>
              <a:cs typeface="B Nazanin" pitchFamily="2" charset="-78"/>
            </a:endParaRPr>
          </a:p>
        </p:txBody>
      </p:sp>
      <p:sp>
        <p:nvSpPr>
          <p:cNvPr id="138243" name="TextBox 2"/>
          <p:cNvSpPr txBox="1">
            <a:spLocks noChangeArrowheads="1"/>
          </p:cNvSpPr>
          <p:nvPr/>
        </p:nvSpPr>
        <p:spPr bwMode="auto">
          <a:xfrm>
            <a:off x="1643063" y="3457575"/>
            <a:ext cx="43576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sz="2000">
                <a:latin typeface="Century Gothic" pitchFamily="34" charset="0"/>
                <a:cs typeface="B Nazanin" pitchFamily="2" charset="-78"/>
              </a:rPr>
              <a:t>تولید کالایی در صنعت خاصی در شهر</a:t>
            </a:r>
            <a:endParaRPr lang="en-US" sz="2000">
              <a:latin typeface="Century Gothic" pitchFamily="34" charset="0"/>
              <a:cs typeface="B Nazanin" pitchFamily="2" charset="-78"/>
            </a:endParaRPr>
          </a:p>
        </p:txBody>
      </p:sp>
      <p:sp>
        <p:nvSpPr>
          <p:cNvPr id="138244" name="TextBox 3"/>
          <p:cNvSpPr txBox="1">
            <a:spLocks noChangeArrowheads="1"/>
          </p:cNvSpPr>
          <p:nvPr/>
        </p:nvSpPr>
        <p:spPr bwMode="auto">
          <a:xfrm>
            <a:off x="1357313" y="3957638"/>
            <a:ext cx="3857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sz="2000">
                <a:latin typeface="Century Gothic" pitchFamily="34" charset="0"/>
                <a:cs typeface="B Nazanin" pitchFamily="2" charset="-78"/>
              </a:rPr>
              <a:t>مصرف آن کالا در شهر</a:t>
            </a:r>
            <a:endParaRPr lang="en-US" sz="2000">
              <a:latin typeface="Century Gothic" pitchFamily="34" charset="0"/>
              <a:cs typeface="B Nazanin" pitchFamily="2" charset="-78"/>
            </a:endParaRPr>
          </a:p>
        </p:txBody>
      </p:sp>
      <p:sp>
        <p:nvSpPr>
          <p:cNvPr id="138245" name="TextBox 4"/>
          <p:cNvSpPr txBox="1">
            <a:spLocks noChangeArrowheads="1"/>
          </p:cNvSpPr>
          <p:nvPr/>
        </p:nvSpPr>
        <p:spPr bwMode="auto">
          <a:xfrm>
            <a:off x="1857375" y="3671888"/>
            <a:ext cx="928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latin typeface="Century" pitchFamily="18" charset="0"/>
                <a:cs typeface="Tahoma" pitchFamily="34" charset="0"/>
              </a:rPr>
              <a:t>  =1 </a:t>
            </a:r>
            <a:r>
              <a:rPr lang="en-US">
                <a:latin typeface="Century" pitchFamily="18" charset="0"/>
                <a:cs typeface="Tahoma" pitchFamily="34" charset="0"/>
              </a:rPr>
              <a:t>L</a:t>
            </a:r>
          </a:p>
        </p:txBody>
      </p:sp>
      <p:cxnSp>
        <p:nvCxnSpPr>
          <p:cNvPr id="7" name="Straight Connector 6"/>
          <p:cNvCxnSpPr/>
          <p:nvPr/>
        </p:nvCxnSpPr>
        <p:spPr>
          <a:xfrm>
            <a:off x="2643188" y="3886200"/>
            <a:ext cx="3571875"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8247" name="TextBox 7"/>
          <p:cNvSpPr txBox="1">
            <a:spLocks noChangeArrowheads="1"/>
          </p:cNvSpPr>
          <p:nvPr/>
        </p:nvSpPr>
        <p:spPr bwMode="auto">
          <a:xfrm>
            <a:off x="928688" y="4286250"/>
            <a:ext cx="7572375"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ضریب یا نسبت </a:t>
            </a:r>
            <a:r>
              <a:rPr lang="en-US" sz="2000">
                <a:latin typeface="Century" pitchFamily="18" charset="0"/>
                <a:cs typeface="B Nazanin" pitchFamily="2" charset="-78"/>
              </a:rPr>
              <a:t>L1</a:t>
            </a:r>
            <a:r>
              <a:rPr lang="fa-IR" sz="2000">
                <a:latin typeface="Century Gothic" pitchFamily="34" charset="0"/>
                <a:cs typeface="B Nazanin" pitchFamily="2" charset="-78"/>
              </a:rPr>
              <a:t> اگر برابر با یک باشد، مبین آن است که مصرف آن کالای خاص در شهر دقیقاً برابر با تولید آن کالاست و در نتیجه هیچ یک از کارکنان، کالا و صنعت خاصی را به منظور صادرات تولید نمی نمایند.</a:t>
            </a:r>
          </a:p>
        </p:txBody>
      </p:sp>
    </p:spTree>
  </p:cSld>
  <p:clrMapOvr>
    <a:masterClrMapping/>
  </p:clrMapOvr>
  <p:transition>
    <p:dissolv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1071563" y="2500313"/>
            <a:ext cx="5429250" cy="19288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139267" name="TextBox 1"/>
          <p:cNvSpPr txBox="1">
            <a:spLocks noChangeArrowheads="1"/>
          </p:cNvSpPr>
          <p:nvPr/>
        </p:nvSpPr>
        <p:spPr bwMode="auto">
          <a:xfrm>
            <a:off x="857250" y="714375"/>
            <a:ext cx="75723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cs typeface="B Nazanin" pitchFamily="2" charset="-78"/>
              </a:rPr>
              <a:t>اگر </a:t>
            </a:r>
            <a:r>
              <a:rPr lang="en-US" sz="2000">
                <a:latin typeface="Century" pitchFamily="18" charset="0"/>
                <a:cs typeface="B Nazanin" pitchFamily="2" charset="-78"/>
              </a:rPr>
              <a:t>L1</a:t>
            </a:r>
            <a:r>
              <a:rPr lang="fa-IR" sz="2000">
                <a:cs typeface="B Nazanin" pitchFamily="2" charset="-78"/>
              </a:rPr>
              <a:t> مساوی 3 باشد، تولید آن کالای خاص 3 براب رمصرف محلی است. و بنابراین تنها یک سوم کارکنان آن صنعت برای بازار داخلی و دو سوم برای بازار صادراتی تولید می کنند. شرح کلی مدل ضریب مکانی به صورت زیر است:</a:t>
            </a:r>
          </a:p>
          <a:p>
            <a:pPr algn="just" eaLnBrk="1" hangingPunct="1">
              <a:lnSpc>
                <a:spcPct val="200000"/>
              </a:lnSpc>
            </a:pPr>
            <a:endParaRPr lang="fa-IR" sz="2000">
              <a:cs typeface="B Nazanin" pitchFamily="2" charset="-78"/>
            </a:endParaRPr>
          </a:p>
          <a:p>
            <a:pPr algn="just" eaLnBrk="1" hangingPunct="1">
              <a:lnSpc>
                <a:spcPct val="200000"/>
              </a:lnSpc>
            </a:pPr>
            <a:endParaRPr lang="fa-IR" sz="2000">
              <a:cs typeface="B Nazanin" pitchFamily="2" charset="-78"/>
            </a:endParaRPr>
          </a:p>
          <a:p>
            <a:pPr algn="just" eaLnBrk="1" hangingPunct="1">
              <a:lnSpc>
                <a:spcPct val="200000"/>
              </a:lnSpc>
            </a:pPr>
            <a:endParaRPr lang="fa-IR" sz="2000">
              <a:cs typeface="B Nazanin" pitchFamily="2" charset="-78"/>
            </a:endParaRPr>
          </a:p>
          <a:p>
            <a:pPr algn="just" eaLnBrk="1" hangingPunct="1">
              <a:lnSpc>
                <a:spcPct val="200000"/>
              </a:lnSpc>
            </a:pPr>
            <a:r>
              <a:rPr lang="fa-IR" sz="2000">
                <a:cs typeface="B Nazanin" pitchFamily="2" charset="-78"/>
              </a:rPr>
              <a:t>مخرج کسر یا سهم اشتغالی ملی از تولید کالایی خاص، برای نشان دادن این مسأله که چقدر از تولید شهر باید برای رفع نیازها و تقاضای داخلی تخصیص داده شود، معیاری را تعیین می کند.</a:t>
            </a:r>
          </a:p>
        </p:txBody>
      </p:sp>
      <p:sp>
        <p:nvSpPr>
          <p:cNvPr id="139268" name="Rectangle 2"/>
          <p:cNvSpPr>
            <a:spLocks noChangeArrowheads="1"/>
          </p:cNvSpPr>
          <p:nvPr/>
        </p:nvSpPr>
        <p:spPr bwMode="auto">
          <a:xfrm>
            <a:off x="2428875" y="2500313"/>
            <a:ext cx="27860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lnSpc>
                <a:spcPct val="150000"/>
              </a:lnSpc>
            </a:pPr>
            <a:r>
              <a:rPr lang="fa-IR" sz="1600">
                <a:latin typeface="B Lotus" pitchFamily="2" charset="-78"/>
                <a:ea typeface="Times New Roman" pitchFamily="18" charset="0"/>
                <a:cs typeface="B Nazanin" pitchFamily="2" charset="-78"/>
              </a:rPr>
              <a:t>اشتغال در یک بخش خاص در شهر</a:t>
            </a:r>
            <a:endParaRPr lang="en-US" sz="900">
              <a:ea typeface="Times New Roman" pitchFamily="18" charset="0"/>
              <a:cs typeface="B Nazanin" pitchFamily="2" charset="-78"/>
            </a:endParaRPr>
          </a:p>
          <a:p>
            <a:pPr algn="ctr" eaLnBrk="0" hangingPunct="0">
              <a:lnSpc>
                <a:spcPct val="150000"/>
              </a:lnSpc>
            </a:pPr>
            <a:r>
              <a:rPr lang="fa-IR" sz="1600">
                <a:latin typeface="B Lotus" pitchFamily="2" charset="-78"/>
                <a:ea typeface="Times New Roman" pitchFamily="18" charset="0"/>
                <a:cs typeface="B Nazanin" pitchFamily="2" charset="-78"/>
              </a:rPr>
              <a:t>کل اشتغال در شهر</a:t>
            </a:r>
            <a:endParaRPr lang="en-US" sz="900">
              <a:cs typeface="B Nazanin" pitchFamily="2" charset="-78"/>
            </a:endParaRPr>
          </a:p>
        </p:txBody>
      </p:sp>
      <p:sp>
        <p:nvSpPr>
          <p:cNvPr id="139269" name="Rectangle 3"/>
          <p:cNvSpPr>
            <a:spLocks noChangeArrowheads="1"/>
          </p:cNvSpPr>
          <p:nvPr/>
        </p:nvSpPr>
        <p:spPr bwMode="auto">
          <a:xfrm>
            <a:off x="1214438" y="3162300"/>
            <a:ext cx="7143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r>
              <a:rPr lang="fa-IR" sz="1600">
                <a:latin typeface="Century" pitchFamily="18" charset="0"/>
                <a:ea typeface="Times New Roman" pitchFamily="18" charset="0"/>
                <a:cs typeface="B Nazanin" pitchFamily="2" charset="-78"/>
              </a:rPr>
              <a:t> = </a:t>
            </a:r>
            <a:r>
              <a:rPr lang="en-US" sz="1600">
                <a:latin typeface="Century" pitchFamily="18" charset="0"/>
                <a:ea typeface="Times New Roman" pitchFamily="18" charset="0"/>
                <a:cs typeface="B Nazanin" pitchFamily="2" charset="-78"/>
              </a:rPr>
              <a:t>Li </a:t>
            </a:r>
            <a:endParaRPr lang="en-US" sz="900">
              <a:latin typeface="Century" pitchFamily="18" charset="0"/>
              <a:cs typeface="B Nazanin" pitchFamily="2" charset="-78"/>
            </a:endParaRPr>
          </a:p>
        </p:txBody>
      </p:sp>
      <p:cxnSp>
        <p:nvCxnSpPr>
          <p:cNvPr id="14" name="Straight Connector 13"/>
          <p:cNvCxnSpPr/>
          <p:nvPr/>
        </p:nvCxnSpPr>
        <p:spPr>
          <a:xfrm>
            <a:off x="2571750" y="2998788"/>
            <a:ext cx="2714625" cy="1587"/>
          </a:xfrm>
          <a:prstGeom prst="line">
            <a:avLst/>
          </a:prstGeom>
        </p:spPr>
        <p:style>
          <a:lnRef idx="1">
            <a:schemeClr val="dk1"/>
          </a:lnRef>
          <a:fillRef idx="0">
            <a:schemeClr val="dk1"/>
          </a:fillRef>
          <a:effectRef idx="0">
            <a:schemeClr val="dk1"/>
          </a:effectRef>
          <a:fontRef idx="minor">
            <a:schemeClr val="tx1"/>
          </a:fontRef>
        </p:style>
      </p:cxnSp>
      <p:sp>
        <p:nvSpPr>
          <p:cNvPr id="139271" name="Rectangle 2"/>
          <p:cNvSpPr>
            <a:spLocks noChangeArrowheads="1"/>
          </p:cNvSpPr>
          <p:nvPr/>
        </p:nvSpPr>
        <p:spPr bwMode="auto">
          <a:xfrm>
            <a:off x="1643063" y="3343275"/>
            <a:ext cx="44291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lnSpc>
                <a:spcPct val="150000"/>
              </a:lnSpc>
            </a:pPr>
            <a:r>
              <a:rPr lang="fa-IR" sz="1600">
                <a:latin typeface="B Lotus" pitchFamily="2" charset="-78"/>
                <a:ea typeface="Times New Roman" pitchFamily="18" charset="0"/>
                <a:cs typeface="B Nazanin" pitchFamily="2" charset="-78"/>
              </a:rPr>
              <a:t>اشتغال در آن بخش در مناطق شهری کشور یا در کل کشور کل    </a:t>
            </a:r>
            <a:r>
              <a:rPr lang="fa-IR" sz="1600">
                <a:ea typeface="Times New Roman" pitchFamily="18" charset="0"/>
                <a:cs typeface="B Nazanin" pitchFamily="2" charset="-78"/>
              </a:rPr>
              <a:t>کل اشتغال در مناطق شهری کشور یا کل کشور</a:t>
            </a:r>
            <a:endParaRPr lang="en-US" sz="900">
              <a:ea typeface="Times New Roman" pitchFamily="18" charset="0"/>
              <a:cs typeface="B Nazanin" pitchFamily="2" charset="-78"/>
            </a:endParaRPr>
          </a:p>
        </p:txBody>
      </p:sp>
      <p:cxnSp>
        <p:nvCxnSpPr>
          <p:cNvPr id="17" name="Straight Connector 16"/>
          <p:cNvCxnSpPr/>
          <p:nvPr/>
        </p:nvCxnSpPr>
        <p:spPr>
          <a:xfrm>
            <a:off x="2571750" y="3786188"/>
            <a:ext cx="2714625" cy="1587"/>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1785938" y="3357563"/>
            <a:ext cx="4286250" cy="1587"/>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714375" y="500063"/>
            <a:ext cx="771525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جک هاروی :</a:t>
            </a:r>
            <a:r>
              <a:rPr lang="fa-IR" sz="2200">
                <a:latin typeface="Century Gothic" pitchFamily="34" charset="0"/>
                <a:cs typeface="B Nazanin" pitchFamily="2" charset="-78"/>
              </a:rPr>
              <a:t> معتقد است چون زمین و مسکن از منابع نادر هستند، ضروری است در بهره برداری از آنها حداکثر کارآیی در نظر گرفته شود. بنابراین ضوابط و مقررات خاصی بایستی در نحوه استفاده مطلوب از زمین تدوین گردد. </a:t>
            </a:r>
            <a:r>
              <a:rPr lang="fa-IR" sz="2200">
                <a:solidFill>
                  <a:schemeClr val="accent2"/>
                </a:solidFill>
                <a:latin typeface="Century Gothic" pitchFamily="34" charset="0"/>
                <a:cs typeface="B Nazanin" pitchFamily="2" charset="-78"/>
              </a:rPr>
              <a:t>به بیان دیگر</a:t>
            </a:r>
            <a:r>
              <a:rPr lang="fa-IR" sz="2200">
                <a:latin typeface="Century Gothic" pitchFamily="34" charset="0"/>
                <a:cs typeface="B Nazanin" pitchFamily="2" charset="-78"/>
              </a:rPr>
              <a:t> دخالت در بازار زمین جهت تأمین منافع همگانی و راهبردهای مناسب کاربری زمین متناسب با راهبردهای محیطی و اجتماعی در طرح های شهری ضروری 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Box 1"/>
          <p:cNvSpPr txBox="1">
            <a:spLocks noChangeArrowheads="1"/>
          </p:cNvSpPr>
          <p:nvPr/>
        </p:nvSpPr>
        <p:spPr bwMode="auto">
          <a:xfrm>
            <a:off x="857250" y="714375"/>
            <a:ext cx="7572375"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cs typeface="B Nazanin" pitchFamily="2" charset="-78"/>
              </a:rPr>
              <a:t>فرضاً اگر یک درصد از اشتغال ملی در این صنعت یا تولید کالایی خاص در صنعت خاص باشد، شهر نیز تنها لازم است که یک درصد از اشتغال خود را در این صنعت برای رفع تقاضای شهر اختاص دهد. </a:t>
            </a:r>
            <a:endParaRPr lang="en-US" sz="2000">
              <a:cs typeface="B Nazanin" pitchFamily="2" charset="-78"/>
            </a:endParaRPr>
          </a:p>
          <a:p>
            <a:pPr algn="just" eaLnBrk="1" hangingPunct="1">
              <a:lnSpc>
                <a:spcPct val="200000"/>
              </a:lnSpc>
            </a:pPr>
            <a:r>
              <a:rPr lang="fa-IR" sz="2000">
                <a:cs typeface="B Nazanin" pitchFamily="2" charset="-78"/>
              </a:rPr>
              <a:t>حال اگر اشتغال واقعی در این صنعت 6 درصد کل اشتغال در منطقه باشد (صورت کسر 06/0) یک ششم از نیروی کار برای مصرف منطقه تولید می کنند و پنج ششم دیگر برای صادرات.</a:t>
            </a:r>
          </a:p>
        </p:txBody>
      </p:sp>
    </p:spTree>
  </p:cSld>
  <p:clrMapOvr>
    <a:masterClrMapping/>
  </p:clrMapOvr>
  <p:transition>
    <p:dissolv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extBox 1"/>
          <p:cNvSpPr txBox="1">
            <a:spLocks noChangeArrowheads="1"/>
          </p:cNvSpPr>
          <p:nvPr/>
        </p:nvSpPr>
        <p:spPr bwMode="auto">
          <a:xfrm>
            <a:off x="857250" y="714375"/>
            <a:ext cx="75723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تحلیل تأثیر عوامل برون زا در اقتصاد پایه ای شهر</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ممکن است اشتغال در بخشی از شهر، به جز بخش صادرات از عوامل دیگری نیز تأثیر گردد.</a:t>
            </a:r>
          </a:p>
          <a:p>
            <a:pPr algn="just" eaLnBrk="1" hangingPunct="1">
              <a:lnSpc>
                <a:spcPct val="200000"/>
              </a:lnSpc>
            </a:pPr>
            <a:r>
              <a:rPr lang="fa-IR" sz="2000">
                <a:latin typeface="Century Gothic" pitchFamily="34" charset="0"/>
                <a:cs typeface="B Nazanin" pitchFamily="2" charset="-78"/>
              </a:rPr>
              <a:t>در نتیجه رابطه زیر ممکن است برقرار گردد: </a:t>
            </a:r>
          </a:p>
          <a:p>
            <a:pPr algn="just" eaLnBrk="1" hangingPunct="1">
              <a:lnSpc>
                <a:spcPct val="200000"/>
              </a:lnSpc>
            </a:pPr>
            <a:r>
              <a:rPr lang="fa-IR" sz="2000">
                <a:latin typeface="Century Gothic" pitchFamily="34" charset="0"/>
                <a:cs typeface="B Nazanin" pitchFamily="2" charset="-78"/>
              </a:rPr>
              <a:t>				رابطه (1)</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r>
              <a:rPr lang="en-US" sz="2000" b="1">
                <a:latin typeface="Century" pitchFamily="18" charset="0"/>
                <a:cs typeface="B Nazanin" pitchFamily="2" charset="-78"/>
              </a:rPr>
              <a:t>d1</a:t>
            </a:r>
            <a:r>
              <a:rPr lang="fa-IR" sz="2000">
                <a:latin typeface="Century Gothic" pitchFamily="34" charset="0"/>
                <a:cs typeface="B Nazanin" pitchFamily="2" charset="-78"/>
              </a:rPr>
              <a:t> : </a:t>
            </a:r>
            <a:r>
              <a:rPr lang="fa-IR" sz="1600" b="1">
                <a:latin typeface="Century Gothic" pitchFamily="34" charset="0"/>
                <a:cs typeface="B Nazanin" pitchFamily="2" charset="-78"/>
              </a:rPr>
              <a:t>مبین سایر عوامل برون زا است که در اشتغال شهر تأثیر می گذارد. </a:t>
            </a:r>
            <a:endParaRPr lang="en-US" sz="2000" b="1">
              <a:latin typeface="Century Gothic" pitchFamily="34" charset="0"/>
              <a:cs typeface="B Nazanin" pitchFamily="2" charset="-78"/>
            </a:endParaRPr>
          </a:p>
          <a:p>
            <a:pPr algn="just" eaLnBrk="1" hangingPunct="1">
              <a:lnSpc>
                <a:spcPct val="200000"/>
              </a:lnSpc>
            </a:pPr>
            <a:r>
              <a:rPr lang="en-US" sz="2000" b="1">
                <a:latin typeface="Century" pitchFamily="18" charset="0"/>
                <a:cs typeface="B Nazanin" pitchFamily="2" charset="-78"/>
              </a:rPr>
              <a:t>d0</a:t>
            </a:r>
            <a:r>
              <a:rPr lang="fa-IR"/>
              <a:t> : </a:t>
            </a:r>
            <a:r>
              <a:rPr lang="fa-IR" sz="1600" b="1">
                <a:latin typeface="Century Gothic" pitchFamily="34" charset="0"/>
                <a:cs typeface="B Nazanin" pitchFamily="2" charset="-78"/>
              </a:rPr>
              <a:t>از متغیرهای داخلی است که در شهر وجود دارد . </a:t>
            </a:r>
          </a:p>
          <a:p>
            <a:pPr algn="just" eaLnBrk="1" hangingPunct="1">
              <a:lnSpc>
                <a:spcPct val="200000"/>
              </a:lnSpc>
            </a:pPr>
            <a:r>
              <a:rPr lang="en-US" sz="2000" b="1">
                <a:latin typeface="Century" pitchFamily="18" charset="0"/>
                <a:cs typeface="B Nazanin" pitchFamily="2" charset="-78"/>
              </a:rPr>
              <a:t>T</a:t>
            </a:r>
            <a:r>
              <a:rPr lang="fa-IR" sz="2000" b="1">
                <a:latin typeface="Century" pitchFamily="18" charset="0"/>
                <a:cs typeface="B Nazanin" pitchFamily="2" charset="-78"/>
              </a:rPr>
              <a:t> </a:t>
            </a:r>
            <a:r>
              <a:rPr lang="fa-IR" b="1"/>
              <a:t>: </a:t>
            </a:r>
            <a:r>
              <a:rPr lang="fa-IR" sz="1600" b="1">
                <a:latin typeface="Century Gothic" pitchFamily="34" charset="0"/>
                <a:cs typeface="B Nazanin" pitchFamily="2" charset="-78"/>
              </a:rPr>
              <a:t>کل اشتغال </a:t>
            </a:r>
            <a:r>
              <a:rPr lang="fa-IR"/>
              <a:t>( </a:t>
            </a:r>
            <a:r>
              <a:rPr lang="fa-IR" sz="1600" b="1">
                <a:latin typeface="Century Gothic" pitchFamily="34" charset="0"/>
                <a:cs typeface="B Nazanin" pitchFamily="2" charset="-78"/>
              </a:rPr>
              <a:t>اشتغال پایه </a:t>
            </a:r>
            <a:r>
              <a:rPr lang="en-US" sz="2000" b="1">
                <a:latin typeface="Century" pitchFamily="18" charset="0"/>
                <a:cs typeface="B Nazanin" pitchFamily="2" charset="-78"/>
              </a:rPr>
              <a:t>X</a:t>
            </a:r>
            <a:r>
              <a:rPr lang="fa-IR"/>
              <a:t> + </a:t>
            </a:r>
            <a:r>
              <a:rPr lang="fa-IR" sz="1600" b="1">
                <a:latin typeface="Century Gothic" pitchFamily="34" charset="0"/>
                <a:cs typeface="B Nazanin" pitchFamily="2" charset="-78"/>
              </a:rPr>
              <a:t>اشتغال خدماتی </a:t>
            </a:r>
            <a:r>
              <a:rPr lang="en-US" sz="2000" b="1">
                <a:latin typeface="Century" pitchFamily="18" charset="0"/>
                <a:cs typeface="B Nazanin" pitchFamily="2" charset="-78"/>
              </a:rPr>
              <a:t>D </a:t>
            </a:r>
            <a:r>
              <a:rPr lang="fa-IR"/>
              <a:t> )</a:t>
            </a:r>
            <a:endParaRPr lang="en-US"/>
          </a:p>
        </p:txBody>
      </p:sp>
      <p:sp>
        <p:nvSpPr>
          <p:cNvPr id="14131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41316" name="Object 1" descr="White marble"/>
          <p:cNvGraphicFramePr>
            <a:graphicFrameLocks noChangeAspect="1"/>
          </p:cNvGraphicFramePr>
          <p:nvPr/>
        </p:nvGraphicFramePr>
        <p:xfrm>
          <a:off x="1258888" y="2643188"/>
          <a:ext cx="2357437" cy="620712"/>
        </p:xfrm>
        <a:graphic>
          <a:graphicData uri="http://schemas.openxmlformats.org/presentationml/2006/ole">
            <mc:AlternateContent xmlns:mc="http://schemas.openxmlformats.org/markup-compatibility/2006">
              <mc:Choice xmlns:v="urn:schemas-microsoft-com:vml" Requires="v">
                <p:oleObj spid="_x0000_s141319" name="Equation" r:id="rId3" imgW="723586" imgH="190417" progId="Equation.3">
                  <p:embed/>
                </p:oleObj>
              </mc:Choice>
              <mc:Fallback>
                <p:oleObj name="Equation" r:id="rId3" imgW="723586" imgH="190417"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2643188"/>
                        <a:ext cx="2357437" cy="62071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1317" name="Rectangle 3"/>
          <p:cNvSpPr>
            <a:spLocks noChangeArrowheads="1"/>
          </p:cNvSpPr>
          <p:nvPr/>
        </p:nvSpPr>
        <p:spPr bwMode="auto">
          <a:xfrm>
            <a:off x="0" y="190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تغییر سهم یا شیفت شیر</a:t>
            </a:r>
          </a:p>
          <a:p>
            <a:pPr algn="just" eaLnBrk="1" hangingPunct="1">
              <a:lnSpc>
                <a:spcPct val="200000"/>
              </a:lnSpc>
            </a:pPr>
            <a:r>
              <a:rPr lang="fa-IR" sz="2000">
                <a:latin typeface="Century Gothic" pitchFamily="34" charset="0"/>
                <a:cs typeface="B Nazanin" pitchFamily="2" charset="-78"/>
              </a:rPr>
              <a:t>       </a:t>
            </a:r>
            <a:r>
              <a:rPr lang="ar-SA" sz="2000">
                <a:latin typeface="Century Gothic" pitchFamily="34" charset="0"/>
                <a:cs typeface="B Nazanin" pitchFamily="2" charset="-78"/>
              </a:rPr>
              <a:t>روش </a:t>
            </a:r>
            <a:r>
              <a:rPr lang="fa-IR" sz="2000">
                <a:latin typeface="Century Gothic" pitchFamily="34" charset="0"/>
                <a:cs typeface="B Nazanin" pitchFamily="2" charset="-78"/>
              </a:rPr>
              <a:t>مدل </a:t>
            </a:r>
            <a:r>
              <a:rPr lang="ar-SA" sz="2000">
                <a:latin typeface="Century Gothic" pitchFamily="34" charset="0"/>
                <a:cs typeface="B Nazanin" pitchFamily="2" charset="-78"/>
              </a:rPr>
              <a:t>تغییر سهم برای تحلیل و پیش بینی شرایط اقتصادی و اشتغال سطوح جغرافیایی منطقه و شهر می تواند مورد استفاده قرار گیرد. در این روش سنجه ها می.توان در آمد، تولید، صادرات و گرایش پول باشد.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ar-SA" sz="2000">
                <a:latin typeface="Century Gothic" pitchFamily="34" charset="0"/>
                <a:cs typeface="B Nazanin" pitchFamily="2" charset="-78"/>
              </a:rPr>
              <a:t>در این روش مقیاس مرجع </a:t>
            </a:r>
            <a:r>
              <a:rPr lang="fa-IR" sz="2000">
                <a:latin typeface="Century Gothic" pitchFamily="34" charset="0"/>
                <a:cs typeface="B Nazanin" pitchFamily="2" charset="-78"/>
              </a:rPr>
              <a:t>به </a:t>
            </a:r>
            <a:r>
              <a:rPr lang="ar-SA" sz="2000">
                <a:latin typeface="Century Gothic" pitchFamily="34" charset="0"/>
                <a:cs typeface="B Nazanin" pitchFamily="2" charset="-78"/>
              </a:rPr>
              <a:t>کشور ا </a:t>
            </a:r>
            <a:r>
              <a:rPr lang="fa-IR" sz="2000">
                <a:latin typeface="Century Gothic" pitchFamily="34" charset="0"/>
                <a:cs typeface="B Nazanin" pitchFamily="2" charset="-78"/>
              </a:rPr>
              <a:t>طلاق </a:t>
            </a:r>
            <a:r>
              <a:rPr lang="ar-SA" sz="2000">
                <a:latin typeface="Century Gothic" pitchFamily="34" charset="0"/>
                <a:cs typeface="B Nazanin" pitchFamily="2" charset="-78"/>
              </a:rPr>
              <a:t>می شود</a:t>
            </a:r>
            <a:r>
              <a:rPr lang="fa-IR" sz="2000">
                <a:latin typeface="Century Gothic" pitchFamily="34" charset="0"/>
                <a:cs typeface="B Nazanin" pitchFamily="2" charset="-78"/>
              </a:rPr>
              <a:t> </a:t>
            </a:r>
            <a:r>
              <a:rPr lang="ar-SA" sz="2000">
                <a:latin typeface="Century Gothic" pitchFamily="34" charset="0"/>
                <a:cs typeface="B Nazanin" pitchFamily="2" charset="-78"/>
              </a:rPr>
              <a:t>، که سطوح جغ</a:t>
            </a:r>
            <a:r>
              <a:rPr lang="fa-IR" sz="2000">
                <a:latin typeface="Century Gothic" pitchFamily="34" charset="0"/>
                <a:cs typeface="B Nazanin" pitchFamily="2" charset="-78"/>
              </a:rPr>
              <a:t>ر</a:t>
            </a:r>
            <a:r>
              <a:rPr lang="ar-SA" sz="2000">
                <a:latin typeface="Century Gothic" pitchFamily="34" charset="0"/>
                <a:cs typeface="B Nazanin" pitchFamily="2" charset="-78"/>
              </a:rPr>
              <a:t>افیایی مورد مطالعه</a:t>
            </a:r>
            <a:endParaRPr lang="fa-IR" sz="2000">
              <a:latin typeface="Century Gothic" pitchFamily="34" charset="0"/>
              <a:cs typeface="B Nazanin" pitchFamily="2" charset="-78"/>
            </a:endParaRPr>
          </a:p>
          <a:p>
            <a:pPr algn="just" eaLnBrk="1" hangingPunct="1">
              <a:lnSpc>
                <a:spcPct val="200000"/>
              </a:lnSpc>
            </a:pPr>
            <a:r>
              <a:rPr lang="ar-SA" sz="2000">
                <a:latin typeface="Century Gothic" pitchFamily="34" charset="0"/>
                <a:cs typeface="B Nazanin" pitchFamily="2" charset="-78"/>
              </a:rPr>
              <a:t> </a:t>
            </a:r>
            <a:r>
              <a:rPr lang="fa-IR" sz="2000">
                <a:latin typeface="Century Gothic" pitchFamily="34" charset="0"/>
                <a:cs typeface="B Nazanin" pitchFamily="2" charset="-78"/>
              </a:rPr>
              <a:t>( شهرستان یا استان ) نسبت </a:t>
            </a:r>
            <a:r>
              <a:rPr lang="ar-SA" sz="2000">
                <a:latin typeface="Century Gothic" pitchFamily="34" charset="0"/>
                <a:cs typeface="B Nazanin" pitchFamily="2" charset="-78"/>
              </a:rPr>
              <a:t>با آن سنجیده می شود. </a:t>
            </a:r>
            <a:endParaRPr lang="fa-IR" sz="2000">
              <a:latin typeface="Century Gothic" pitchFamily="34" charset="0"/>
              <a:cs typeface="B Nazanin" pitchFamily="2" charset="-78"/>
            </a:endParaRPr>
          </a:p>
          <a:p>
            <a:pPr algn="just" eaLnBrk="1" hangingPunct="1">
              <a:lnSpc>
                <a:spcPct val="200000"/>
              </a:lnSpc>
            </a:pPr>
            <a:r>
              <a:rPr lang="ar-SA" sz="2000">
                <a:latin typeface="Century Gothic" pitchFamily="34" charset="0"/>
                <a:cs typeface="B Nazanin" pitchFamily="2" charset="-78"/>
              </a:rPr>
              <a:t>در کشور ما به علت اینکه به جز آمار اشتغال، آمارهای ادواری موجود نیست. بنابراین از آمار اشتغال استفاده می گردد.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Box 1"/>
          <p:cNvSpPr txBox="1">
            <a:spLocks noChangeArrowheads="1"/>
          </p:cNvSpPr>
          <p:nvPr/>
        </p:nvSpPr>
        <p:spPr bwMode="auto">
          <a:xfrm>
            <a:off x="857250" y="714375"/>
            <a:ext cx="7572375"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a:t>
            </a:r>
            <a:r>
              <a:rPr lang="ar-SA" sz="2000">
                <a:latin typeface="Century Gothic" pitchFamily="34" charset="0"/>
                <a:cs typeface="B Nazanin" pitchFamily="2" charset="-78"/>
              </a:rPr>
              <a:t>روش تغییر سهم تفاوت رشد بخش های اقتصادی شهر در مقایسه با رشد بخش.ها در سطح اقتصاد اقتصاد مرجع را بررسی می کند. این تفاوت که ممکن است مثبت یا منفی باشد، بیانگر تغییر مکان یا جابجایی سهم اقتصاد شهر در اقتصاد مرجع است. این جابجایی سهم ناشی از سه عنصر زیر می تواند باشد: </a:t>
            </a:r>
            <a:endParaRPr lang="fa-IR" sz="2000">
              <a:latin typeface="Century Gothic" pitchFamily="34" charset="0"/>
              <a:cs typeface="B Nazanin" pitchFamily="2" charset="-78"/>
            </a:endParaRPr>
          </a:p>
          <a:p>
            <a:pPr algn="just" eaLnBrk="1" hangingPunct="1">
              <a:lnSpc>
                <a:spcPct val="200000"/>
              </a:lnSpc>
            </a:pPr>
            <a:r>
              <a:rPr lang="ar-SA" sz="2000">
                <a:solidFill>
                  <a:srgbClr val="00FF00"/>
                </a:solidFill>
                <a:latin typeface="Century Gothic" pitchFamily="34" charset="0"/>
                <a:cs typeface="B Nazanin" pitchFamily="2" charset="-78"/>
              </a:rPr>
              <a:t>1- عنصر رشد اقتصاد مرجع</a:t>
            </a:r>
            <a:endParaRPr lang="fa-IR" sz="2000">
              <a:solidFill>
                <a:srgbClr val="00FF00"/>
              </a:solidFill>
              <a:latin typeface="Century Gothic" pitchFamily="34" charset="0"/>
              <a:cs typeface="B Nazanin" pitchFamily="2" charset="-78"/>
            </a:endParaRPr>
          </a:p>
          <a:p>
            <a:pPr algn="just" eaLnBrk="1" hangingPunct="1">
              <a:lnSpc>
                <a:spcPct val="150000"/>
              </a:lnSpc>
            </a:pPr>
            <a:r>
              <a:rPr lang="fa-IR" sz="2800"/>
              <a:t>      </a:t>
            </a:r>
            <a:r>
              <a:rPr lang="fa-IR" sz="2000"/>
              <a:t>=</a:t>
            </a:r>
            <a:r>
              <a:rPr lang="fa-IR" sz="2800"/>
              <a:t> </a:t>
            </a:r>
            <a:r>
              <a:rPr lang="fa-IR" sz="1600">
                <a:cs typeface="B Nazanin" pitchFamily="2" charset="-78"/>
              </a:rPr>
              <a:t>تغییرات اشتغال در اقتصاد مرجع طی یک دهه</a:t>
            </a:r>
          </a:p>
          <a:p>
            <a:pPr algn="just" eaLnBrk="1" hangingPunct="1">
              <a:lnSpc>
                <a:spcPct val="150000"/>
              </a:lnSpc>
            </a:pPr>
            <a:r>
              <a:rPr lang="fa-IR" sz="2000"/>
              <a:t>        = </a:t>
            </a:r>
            <a:r>
              <a:rPr lang="fa-IR" sz="1600">
                <a:cs typeface="B Nazanin" pitchFamily="2" charset="-78"/>
              </a:rPr>
              <a:t>کل اشتغال در اقتصاد مرجع</a:t>
            </a:r>
            <a:endParaRPr lang="en-US" sz="2000">
              <a:cs typeface="B Nazanin" pitchFamily="2" charset="-78"/>
            </a:endParaRPr>
          </a:p>
          <a:p>
            <a:pPr algn="just" eaLnBrk="1" hangingPunct="1">
              <a:lnSpc>
                <a:spcPct val="200000"/>
              </a:lnSpc>
            </a:pPr>
            <a:endParaRPr lang="en-US" sz="2000">
              <a:solidFill>
                <a:srgbClr val="00FF00"/>
              </a:solidFill>
              <a:latin typeface="Century Gothic" pitchFamily="34" charset="0"/>
              <a:cs typeface="B Nazanin" pitchFamily="2" charset="-78"/>
            </a:endParaRPr>
          </a:p>
        </p:txBody>
      </p:sp>
      <p:sp>
        <p:nvSpPr>
          <p:cNvPr id="143363"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3364" name="Object 4" descr="White marble"/>
          <p:cNvGraphicFramePr>
            <a:graphicFrameLocks noChangeAspect="1"/>
          </p:cNvGraphicFramePr>
          <p:nvPr/>
        </p:nvGraphicFramePr>
        <p:xfrm>
          <a:off x="1714500" y="3857625"/>
          <a:ext cx="1357313" cy="1071563"/>
        </p:xfrm>
        <a:graphic>
          <a:graphicData uri="http://schemas.openxmlformats.org/presentationml/2006/ole">
            <mc:AlternateContent xmlns:mc="http://schemas.openxmlformats.org/markup-compatibility/2006">
              <mc:Choice xmlns:v="urn:schemas-microsoft-com:vml" Requires="v">
                <p:oleObj spid="_x0000_s143371" name="Equation" r:id="rId3" imgW="634725" imgH="444307" progId="Equation.3">
                  <p:embed/>
                </p:oleObj>
              </mc:Choice>
              <mc:Fallback>
                <p:oleObj name="Equation" r:id="rId3" imgW="634725" imgH="444307"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0" y="3857625"/>
                        <a:ext cx="1357313" cy="107156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365" name="Rectangle 6"/>
          <p:cNvSpPr>
            <a:spLocks noChangeArrowheads="1"/>
          </p:cNvSpPr>
          <p:nvPr/>
        </p:nvSpPr>
        <p:spPr bwMode="auto">
          <a:xfrm>
            <a:off x="0" y="447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3366" name="Object 7" descr="White marble"/>
          <p:cNvGraphicFramePr>
            <a:graphicFrameLocks noChangeAspect="1"/>
          </p:cNvGraphicFramePr>
          <p:nvPr/>
        </p:nvGraphicFramePr>
        <p:xfrm>
          <a:off x="7880350" y="4470400"/>
          <a:ext cx="406400" cy="458788"/>
        </p:xfrm>
        <a:graphic>
          <a:graphicData uri="http://schemas.openxmlformats.org/presentationml/2006/ole">
            <mc:AlternateContent xmlns:mc="http://schemas.openxmlformats.org/markup-compatibility/2006">
              <mc:Choice xmlns:v="urn:schemas-microsoft-com:vml" Requires="v">
                <p:oleObj spid="_x0000_s143372" name="Equation" r:id="rId6" imgW="190417" imgH="190417" progId="Equation.3">
                  <p:embed/>
                </p:oleObj>
              </mc:Choice>
              <mc:Fallback>
                <p:oleObj name="Equation" r:id="rId6" imgW="190417" imgH="190417" progId="Equation.3">
                  <p:embed/>
                  <p:pic>
                    <p:nvPicPr>
                      <p:cNvPr id="0" name="Object 7"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80350" y="4470400"/>
                        <a:ext cx="406400" cy="45878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367" name="Object 8" descr="White marble"/>
          <p:cNvGraphicFramePr>
            <a:graphicFrameLocks noChangeAspect="1"/>
          </p:cNvGraphicFramePr>
          <p:nvPr/>
        </p:nvGraphicFramePr>
        <p:xfrm>
          <a:off x="7858125" y="3929063"/>
          <a:ext cx="428625" cy="477837"/>
        </p:xfrm>
        <a:graphic>
          <a:graphicData uri="http://schemas.openxmlformats.org/presentationml/2006/ole">
            <mc:AlternateContent xmlns:mc="http://schemas.openxmlformats.org/markup-compatibility/2006">
              <mc:Choice xmlns:v="urn:schemas-microsoft-com:vml" Requires="v">
                <p:oleObj spid="_x0000_s143373" name="Equation" r:id="rId8" imgW="139700" imgH="139700" progId="Equation.3">
                  <p:embed/>
                </p:oleObj>
              </mc:Choice>
              <mc:Fallback>
                <p:oleObj name="Equation" r:id="rId8" imgW="139700" imgH="139700" progId="Equation.3">
                  <p:embed/>
                  <p:pic>
                    <p:nvPicPr>
                      <p:cNvPr id="0" name="Object 8"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58125" y="3929063"/>
                        <a:ext cx="428625" cy="47783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Box 1"/>
          <p:cNvSpPr txBox="1">
            <a:spLocks noChangeArrowheads="1"/>
          </p:cNvSpPr>
          <p:nvPr/>
        </p:nvSpPr>
        <p:spPr bwMode="auto">
          <a:xfrm>
            <a:off x="857250" y="714375"/>
            <a:ext cx="7572375"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2- عنصر رشد نسبی بخش های اقتصادی در کل اقتصاد مرجع</a:t>
            </a:r>
          </a:p>
          <a:p>
            <a:pPr algn="just" eaLnBrk="1" hangingPunct="1">
              <a:lnSpc>
                <a:spcPct val="150000"/>
              </a:lnSpc>
            </a:pPr>
            <a:endParaRPr lang="fa-IR" sz="2000">
              <a:solidFill>
                <a:srgbClr val="00FF00"/>
              </a:solidFill>
              <a:latin typeface="Century Gothic" pitchFamily="34" charset="0"/>
              <a:cs typeface="B Nazanin" pitchFamily="2" charset="-78"/>
            </a:endParaRPr>
          </a:p>
          <a:p>
            <a:pPr algn="just" eaLnBrk="1" hangingPunct="1">
              <a:lnSpc>
                <a:spcPct val="150000"/>
              </a:lnSpc>
            </a:pPr>
            <a:r>
              <a:rPr lang="fa-IR" sz="2000">
                <a:solidFill>
                  <a:srgbClr val="00FF00"/>
                </a:solidFill>
                <a:latin typeface="Century Gothic" pitchFamily="34" charset="0"/>
                <a:cs typeface="B Nazanin" pitchFamily="2" charset="-78"/>
              </a:rPr>
              <a:t>           </a:t>
            </a:r>
            <a:r>
              <a:rPr lang="fa-IR" sz="2400">
                <a:latin typeface="Century Gothic" pitchFamily="34" charset="0"/>
                <a:cs typeface="B Nazanin" pitchFamily="2" charset="-78"/>
              </a:rPr>
              <a:t>=</a:t>
            </a:r>
            <a:r>
              <a:rPr lang="fa-IR" sz="2000">
                <a:latin typeface="Century Gothic" pitchFamily="34" charset="0"/>
                <a:cs typeface="B Nazanin" pitchFamily="2" charset="-78"/>
              </a:rPr>
              <a:t> </a:t>
            </a:r>
            <a:r>
              <a:rPr lang="fa-IR" sz="1600">
                <a:latin typeface="Century Gothic" pitchFamily="34" charset="0"/>
                <a:cs typeface="B Nazanin" pitchFamily="2" charset="-78"/>
              </a:rPr>
              <a:t>میزان رشد یا نزول نسبی هربخش اقتصاد را در کل اقتصاد مرجع</a:t>
            </a:r>
            <a:endParaRPr lang="fa-IR" sz="2000">
              <a:solidFill>
                <a:srgbClr val="00FF00"/>
              </a:solidFill>
              <a:latin typeface="Century Gothic" pitchFamily="34" charset="0"/>
              <a:cs typeface="B Nazanin" pitchFamily="2" charset="-78"/>
            </a:endParaRPr>
          </a:p>
          <a:p>
            <a:pPr algn="just" eaLnBrk="1" hangingPunct="1">
              <a:lnSpc>
                <a:spcPct val="150000"/>
              </a:lnSpc>
            </a:pPr>
            <a:r>
              <a:rPr lang="fa-IR" sz="2000">
                <a:solidFill>
                  <a:srgbClr val="00FF00"/>
                </a:solidFill>
                <a:latin typeface="Century Gothic" pitchFamily="34" charset="0"/>
                <a:cs typeface="B Nazanin" pitchFamily="2" charset="-78"/>
              </a:rPr>
              <a:t>           </a:t>
            </a:r>
            <a:r>
              <a:rPr lang="fa-IR" sz="2400">
                <a:latin typeface="Century Gothic" pitchFamily="34" charset="0"/>
                <a:cs typeface="B Nazanin" pitchFamily="2" charset="-78"/>
              </a:rPr>
              <a:t>= </a:t>
            </a:r>
            <a:r>
              <a:rPr lang="fa-IR" sz="1600">
                <a:latin typeface="Century Gothic" pitchFamily="34" charset="0"/>
                <a:cs typeface="B Nazanin" pitchFamily="2" charset="-78"/>
              </a:rPr>
              <a:t>اشتغال در بخش </a:t>
            </a:r>
            <a:r>
              <a:rPr lang="en-US">
                <a:latin typeface="Century" pitchFamily="18" charset="0"/>
                <a:cs typeface="B Nazanin" pitchFamily="2" charset="-78"/>
              </a:rPr>
              <a:t>I</a:t>
            </a:r>
            <a:r>
              <a:rPr lang="fa-IR">
                <a:latin typeface="Century Gothic" pitchFamily="34" charset="0"/>
                <a:cs typeface="B Nazanin" pitchFamily="2" charset="-78"/>
              </a:rPr>
              <a:t> </a:t>
            </a:r>
            <a:r>
              <a:rPr lang="fa-IR" sz="1600">
                <a:latin typeface="Century Gothic" pitchFamily="34" charset="0"/>
                <a:cs typeface="B Nazanin" pitchFamily="2" charset="-78"/>
              </a:rPr>
              <a:t>در اقتصاد مرجع</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3- عنصر عملکرد هر بخش در شهر نسبت به عملکرد همان بخش در سطح مرجع</a:t>
            </a:r>
          </a:p>
          <a:p>
            <a:pPr algn="just" eaLnBrk="1" hangingPunct="1">
              <a:lnSpc>
                <a:spcPct val="200000"/>
              </a:lnSpc>
            </a:pPr>
            <a:r>
              <a:rPr lang="fa-IR" sz="2000">
                <a:solidFill>
                  <a:srgbClr val="00FF00"/>
                </a:solidFill>
                <a:latin typeface="Century Gothic" pitchFamily="34" charset="0"/>
                <a:cs typeface="B Nazanin" pitchFamily="2" charset="-78"/>
              </a:rPr>
              <a:t>              </a:t>
            </a:r>
            <a:r>
              <a:rPr lang="fa-IR" sz="2000">
                <a:latin typeface="Century Gothic" pitchFamily="34" charset="0"/>
                <a:cs typeface="B Nazanin" pitchFamily="2" charset="-78"/>
              </a:rPr>
              <a:t>= </a:t>
            </a:r>
            <a:r>
              <a:rPr lang="fa-IR" sz="1600">
                <a:latin typeface="Century Gothic" pitchFamily="34" charset="0"/>
                <a:cs typeface="B Nazanin" pitchFamily="2" charset="-78"/>
              </a:rPr>
              <a:t>موقعیت رقابتی هربخش اقتصادی را درمقایسه با اقتصاد مرجع</a:t>
            </a:r>
            <a:endParaRPr lang="fa-IR" sz="2000">
              <a:solidFill>
                <a:srgbClr val="00FF00"/>
              </a:solidFill>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              </a:t>
            </a:r>
            <a:r>
              <a:rPr lang="fa-IR" sz="2000">
                <a:latin typeface="Century Gothic" pitchFamily="34" charset="0"/>
                <a:cs typeface="B Nazanin" pitchFamily="2" charset="-78"/>
              </a:rPr>
              <a:t>= </a:t>
            </a:r>
            <a:r>
              <a:rPr lang="fa-IR" sz="1600">
                <a:cs typeface="B Nazanin" pitchFamily="2" charset="-78"/>
              </a:rPr>
              <a:t>اشتغال بخش </a:t>
            </a:r>
            <a:r>
              <a:rPr lang="en-US" sz="1600">
                <a:latin typeface="Century" pitchFamily="18" charset="0"/>
                <a:cs typeface="B Nazanin" pitchFamily="2" charset="-78"/>
              </a:rPr>
              <a:t>I</a:t>
            </a:r>
            <a:r>
              <a:rPr lang="fa-IR" sz="1600">
                <a:cs typeface="B Nazanin" pitchFamily="2" charset="-78"/>
              </a:rPr>
              <a:t> در سطح شهرستان یا استان</a:t>
            </a:r>
            <a:endParaRPr lang="en-US" sz="200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              </a:t>
            </a:r>
            <a:r>
              <a:rPr lang="fa-IR" sz="2000">
                <a:latin typeface="Century Gothic" pitchFamily="34" charset="0"/>
                <a:cs typeface="B Nazanin" pitchFamily="2" charset="-78"/>
              </a:rPr>
              <a:t>= </a:t>
            </a:r>
            <a:r>
              <a:rPr lang="fa-IR" sz="1600">
                <a:cs typeface="B Nazanin" pitchFamily="2" charset="-78"/>
              </a:rPr>
              <a:t>اشتغال بخش </a:t>
            </a:r>
            <a:r>
              <a:rPr lang="en-US" sz="1600">
                <a:latin typeface="Century" pitchFamily="18" charset="0"/>
                <a:cs typeface="B Nazanin" pitchFamily="2" charset="-78"/>
              </a:rPr>
              <a:t>I</a:t>
            </a:r>
            <a:r>
              <a:rPr lang="fa-IR" sz="1600">
                <a:cs typeface="B Nazanin" pitchFamily="2" charset="-78"/>
              </a:rPr>
              <a:t> در سطح مرجع یا کشور</a:t>
            </a:r>
            <a:endParaRPr lang="fa-IR" sz="2000">
              <a:solidFill>
                <a:srgbClr val="00FF00"/>
              </a:solidFill>
              <a:latin typeface="Century Gothic" pitchFamily="34" charset="0"/>
              <a:cs typeface="B Nazanin" pitchFamily="2" charset="-78"/>
            </a:endParaRPr>
          </a:p>
          <a:p>
            <a:pPr algn="just" eaLnBrk="1" hangingPunct="1">
              <a:lnSpc>
                <a:spcPct val="200000"/>
              </a:lnSpc>
            </a:pPr>
            <a:endParaRPr lang="en-US" sz="2000">
              <a:solidFill>
                <a:srgbClr val="00FF00"/>
              </a:solidFill>
              <a:latin typeface="Century Gothic" pitchFamily="34" charset="0"/>
              <a:cs typeface="B Nazanin" pitchFamily="2" charset="-78"/>
            </a:endParaRPr>
          </a:p>
        </p:txBody>
      </p:sp>
      <p:sp>
        <p:nvSpPr>
          <p:cNvPr id="14438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4388" name="Object 1" descr="White marble"/>
          <p:cNvGraphicFramePr>
            <a:graphicFrameLocks noChangeAspect="1"/>
          </p:cNvGraphicFramePr>
          <p:nvPr/>
        </p:nvGraphicFramePr>
        <p:xfrm>
          <a:off x="1071563" y="1785938"/>
          <a:ext cx="1798637" cy="928687"/>
        </p:xfrm>
        <a:graphic>
          <a:graphicData uri="http://schemas.openxmlformats.org/presentationml/2006/ole">
            <mc:AlternateContent xmlns:mc="http://schemas.openxmlformats.org/markup-compatibility/2006">
              <mc:Choice xmlns:v="urn:schemas-microsoft-com:vml" Requires="v">
                <p:oleObj spid="_x0000_s144409" name="Equation" r:id="rId3" imgW="863225" imgH="444307" progId="Equation.3">
                  <p:embed/>
                </p:oleObj>
              </mc:Choice>
              <mc:Fallback>
                <p:oleObj name="Equation" r:id="rId3" imgW="863225" imgH="444307"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563" y="1785938"/>
                        <a:ext cx="1798637" cy="92868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4389" name="Rectangle 3"/>
          <p:cNvSpPr>
            <a:spLocks noChangeArrowheads="1"/>
          </p:cNvSpPr>
          <p:nvPr/>
        </p:nvSpPr>
        <p:spPr bwMode="auto">
          <a:xfrm>
            <a:off x="0" y="447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4390" name="Object 4" descr="White marble"/>
          <p:cNvGraphicFramePr>
            <a:graphicFrameLocks noChangeAspect="1"/>
          </p:cNvGraphicFramePr>
          <p:nvPr/>
        </p:nvGraphicFramePr>
        <p:xfrm>
          <a:off x="7742238" y="2470150"/>
          <a:ext cx="401637" cy="458788"/>
        </p:xfrm>
        <a:graphic>
          <a:graphicData uri="http://schemas.openxmlformats.org/presentationml/2006/ole">
            <mc:AlternateContent xmlns:mc="http://schemas.openxmlformats.org/markup-compatibility/2006">
              <mc:Choice xmlns:v="urn:schemas-microsoft-com:vml" Requires="v">
                <p:oleObj spid="_x0000_s144410" name="Equation" r:id="rId6" imgW="164957" imgH="190335" progId="Equation.3">
                  <p:embed/>
                </p:oleObj>
              </mc:Choice>
              <mc:Fallback>
                <p:oleObj name="Equation" r:id="rId6" imgW="164957" imgH="190335" progId="Equation.3">
                  <p:embed/>
                  <p:pic>
                    <p:nvPicPr>
                      <p:cNvPr id="0" name="Object 4"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42238" y="2470150"/>
                        <a:ext cx="401637" cy="45878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4391" name="Object 5" descr="White marble"/>
          <p:cNvGraphicFramePr>
            <a:graphicFrameLocks noChangeAspect="1"/>
          </p:cNvGraphicFramePr>
          <p:nvPr/>
        </p:nvGraphicFramePr>
        <p:xfrm>
          <a:off x="7777163" y="1928813"/>
          <a:ext cx="366712" cy="428625"/>
        </p:xfrm>
        <a:graphic>
          <a:graphicData uri="http://schemas.openxmlformats.org/presentationml/2006/ole">
            <mc:AlternateContent xmlns:mc="http://schemas.openxmlformats.org/markup-compatibility/2006">
              <mc:Choice xmlns:v="urn:schemas-microsoft-com:vml" Requires="v">
                <p:oleObj spid="_x0000_s144411" name="Equation" r:id="rId8" imgW="139700" imgH="139700" progId="Equation.3">
                  <p:embed/>
                </p:oleObj>
              </mc:Choice>
              <mc:Fallback>
                <p:oleObj name="Equation" r:id="rId8" imgW="139700" imgH="139700" progId="Equation.3">
                  <p:embed/>
                  <p:pic>
                    <p:nvPicPr>
                      <p:cNvPr id="0" name="Object 5"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77163" y="1928813"/>
                        <a:ext cx="366712" cy="4286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4392"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4393" name="Object 6" descr="White marble"/>
          <p:cNvGraphicFramePr>
            <a:graphicFrameLocks noChangeAspect="1"/>
          </p:cNvGraphicFramePr>
          <p:nvPr/>
        </p:nvGraphicFramePr>
        <p:xfrm>
          <a:off x="1143000" y="4000500"/>
          <a:ext cx="1738313" cy="928688"/>
        </p:xfrm>
        <a:graphic>
          <a:graphicData uri="http://schemas.openxmlformats.org/presentationml/2006/ole">
            <mc:AlternateContent xmlns:mc="http://schemas.openxmlformats.org/markup-compatibility/2006">
              <mc:Choice xmlns:v="urn:schemas-microsoft-com:vml" Requires="v">
                <p:oleObj spid="_x0000_s144412" name="Equation" r:id="rId10" imgW="837836" imgH="444307" progId="Equation.3">
                  <p:embed/>
                </p:oleObj>
              </mc:Choice>
              <mc:Fallback>
                <p:oleObj name="Equation" r:id="rId10" imgW="837836" imgH="444307" progId="Equation.3">
                  <p:embed/>
                  <p:pic>
                    <p:nvPicPr>
                      <p:cNvPr id="0" name="Object 6"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43000" y="4000500"/>
                        <a:ext cx="1738313" cy="92868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4394" name="Rectangle 8"/>
          <p:cNvSpPr>
            <a:spLocks noChangeArrowheads="1"/>
          </p:cNvSpPr>
          <p:nvPr/>
        </p:nvSpPr>
        <p:spPr bwMode="auto">
          <a:xfrm>
            <a:off x="0" y="447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4395" name="Object 9" descr="White marble"/>
          <p:cNvGraphicFramePr>
            <a:graphicFrameLocks noChangeAspect="1"/>
          </p:cNvGraphicFramePr>
          <p:nvPr/>
        </p:nvGraphicFramePr>
        <p:xfrm>
          <a:off x="7572375" y="4256088"/>
          <a:ext cx="525463" cy="458787"/>
        </p:xfrm>
        <a:graphic>
          <a:graphicData uri="http://schemas.openxmlformats.org/presentationml/2006/ole">
            <mc:AlternateContent xmlns:mc="http://schemas.openxmlformats.org/markup-compatibility/2006">
              <mc:Choice xmlns:v="urn:schemas-microsoft-com:vml" Requires="v">
                <p:oleObj spid="_x0000_s144413" name="Equation" r:id="rId12" imgW="215713" imgH="190335" progId="Equation.3">
                  <p:embed/>
                </p:oleObj>
              </mc:Choice>
              <mc:Fallback>
                <p:oleObj name="Equation" r:id="rId12" imgW="215713" imgH="190335" progId="Equation.3">
                  <p:embed/>
                  <p:pic>
                    <p:nvPicPr>
                      <p:cNvPr id="0" name="Object 9" descr="White marbl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72375" y="4256088"/>
                        <a:ext cx="525463" cy="45878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4396" name="Object 10" descr="White marble"/>
          <p:cNvGraphicFramePr>
            <a:graphicFrameLocks noChangeAspect="1"/>
          </p:cNvGraphicFramePr>
          <p:nvPr/>
        </p:nvGraphicFramePr>
        <p:xfrm>
          <a:off x="7572375" y="3643313"/>
          <a:ext cx="500063" cy="468312"/>
        </p:xfrm>
        <a:graphic>
          <a:graphicData uri="http://schemas.openxmlformats.org/presentationml/2006/ole">
            <mc:AlternateContent xmlns:mc="http://schemas.openxmlformats.org/markup-compatibility/2006">
              <mc:Choice xmlns:v="urn:schemas-microsoft-com:vml" Requires="v">
                <p:oleObj spid="_x0000_s144414" name="Equation" r:id="rId14" imgW="139639" imgH="152334" progId="Equation.3">
                  <p:embed/>
                </p:oleObj>
              </mc:Choice>
              <mc:Fallback>
                <p:oleObj name="Equation" r:id="rId14" imgW="139639" imgH="152334" progId="Equation.3">
                  <p:embed/>
                  <p:pic>
                    <p:nvPicPr>
                      <p:cNvPr id="0" name="Object 10" descr="White marbl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572375" y="3643313"/>
                        <a:ext cx="500063" cy="46831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4397" name="Object 11" descr="White marble"/>
          <p:cNvGraphicFramePr>
            <a:graphicFrameLocks noChangeAspect="1"/>
          </p:cNvGraphicFramePr>
          <p:nvPr/>
        </p:nvGraphicFramePr>
        <p:xfrm>
          <a:off x="7572375" y="4857750"/>
          <a:ext cx="525463" cy="458788"/>
        </p:xfrm>
        <a:graphic>
          <a:graphicData uri="http://schemas.openxmlformats.org/presentationml/2006/ole">
            <mc:AlternateContent xmlns:mc="http://schemas.openxmlformats.org/markup-compatibility/2006">
              <mc:Choice xmlns:v="urn:schemas-microsoft-com:vml" Requires="v">
                <p:oleObj spid="_x0000_s144415" name="Equation" r:id="rId16" imgW="215713" imgH="190335" progId="Equation.3">
                  <p:embed/>
                </p:oleObj>
              </mc:Choice>
              <mc:Fallback>
                <p:oleObj name="Equation" r:id="rId16" imgW="215713" imgH="190335" progId="Equation.3">
                  <p:embed/>
                  <p:pic>
                    <p:nvPicPr>
                      <p:cNvPr id="0" name="Object 11" descr="White marbl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572375" y="4857750"/>
                        <a:ext cx="525463" cy="458788"/>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4398"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4399" name="Object 12" descr="White marble"/>
          <p:cNvGraphicFramePr>
            <a:graphicFrameLocks noChangeAspect="1"/>
          </p:cNvGraphicFramePr>
          <p:nvPr/>
        </p:nvGraphicFramePr>
        <p:xfrm>
          <a:off x="1143000" y="5357813"/>
          <a:ext cx="2500313" cy="571500"/>
        </p:xfrm>
        <a:graphic>
          <a:graphicData uri="http://schemas.openxmlformats.org/presentationml/2006/ole">
            <mc:AlternateContent xmlns:mc="http://schemas.openxmlformats.org/markup-compatibility/2006">
              <mc:Choice xmlns:v="urn:schemas-microsoft-com:vml" Requires="v">
                <p:oleObj spid="_x0000_s144416" name="Equation" r:id="rId18" imgW="1002865" imgH="228501" progId="Equation.3">
                  <p:embed/>
                </p:oleObj>
              </mc:Choice>
              <mc:Fallback>
                <p:oleObj name="Equation" r:id="rId18" imgW="1002865" imgH="228501" progId="Equation.3">
                  <p:embed/>
                  <p:pic>
                    <p:nvPicPr>
                      <p:cNvPr id="0" name="Object 12" descr="White marbl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143000" y="5357813"/>
                        <a:ext cx="2500313" cy="57150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4400" name="Rectangle 14"/>
          <p:cNvSpPr>
            <a:spLocks noChangeArrowheads="1"/>
          </p:cNvSpPr>
          <p:nvPr/>
        </p:nvSpPr>
        <p:spPr bwMode="auto">
          <a:xfrm>
            <a:off x="0" y="2286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000125" y="3571875"/>
            <a:ext cx="7215188" cy="10001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p>
        </p:txBody>
      </p:sp>
      <p:sp>
        <p:nvSpPr>
          <p:cNvPr id="145411"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5412" name="Rectangle 6"/>
          <p:cNvSpPr>
            <a:spLocks noChangeArrowheads="1"/>
          </p:cNvSpPr>
          <p:nvPr/>
        </p:nvSpPr>
        <p:spPr bwMode="auto">
          <a:xfrm>
            <a:off x="0" y="4476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5413" name="Object 5" descr="White marble"/>
          <p:cNvGraphicFramePr>
            <a:graphicFrameLocks noChangeAspect="1"/>
          </p:cNvGraphicFramePr>
          <p:nvPr/>
        </p:nvGraphicFramePr>
        <p:xfrm>
          <a:off x="1285875" y="1000125"/>
          <a:ext cx="2500313" cy="571500"/>
        </p:xfrm>
        <a:graphic>
          <a:graphicData uri="http://schemas.openxmlformats.org/presentationml/2006/ole">
            <mc:AlternateContent xmlns:mc="http://schemas.openxmlformats.org/markup-compatibility/2006">
              <mc:Choice xmlns:v="urn:schemas-microsoft-com:vml" Requires="v">
                <p:oleObj spid="_x0000_s145416" name="Equation" r:id="rId3" imgW="1002865" imgH="228501" progId="Equation.3">
                  <p:embed/>
                </p:oleObj>
              </mc:Choice>
              <mc:Fallback>
                <p:oleObj name="Equation" r:id="rId3" imgW="1002865" imgH="228501" progId="Equation.3">
                  <p:embed/>
                  <p:pic>
                    <p:nvPicPr>
                      <p:cNvPr id="0" name="Object 5"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5875" y="1000125"/>
                        <a:ext cx="2500313" cy="57150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5414" name="TextBox 1"/>
          <p:cNvSpPr txBox="1">
            <a:spLocks noChangeArrowheads="1"/>
          </p:cNvSpPr>
          <p:nvPr/>
        </p:nvSpPr>
        <p:spPr bwMode="auto">
          <a:xfrm>
            <a:off x="785813" y="1820863"/>
            <a:ext cx="7572375"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پس ازاینکه ضرایب </a:t>
            </a:r>
            <a:r>
              <a:rPr lang="en-US" sz="2000">
                <a:latin typeface="Century" pitchFamily="18" charset="0"/>
                <a:cs typeface="B Nazanin" pitchFamily="2" charset="-78"/>
              </a:rPr>
              <a:t>A</a:t>
            </a:r>
            <a:r>
              <a:rPr lang="fa-IR" sz="2000">
                <a:latin typeface="Century Gothic" pitchFamily="34" charset="0"/>
                <a:cs typeface="B Nazanin" pitchFamily="2" charset="-78"/>
              </a:rPr>
              <a:t>و</a:t>
            </a:r>
            <a:r>
              <a:rPr lang="en-US" sz="2000">
                <a:latin typeface="Century" pitchFamily="18" charset="0"/>
                <a:cs typeface="B Nazanin" pitchFamily="2" charset="-78"/>
              </a:rPr>
              <a:t>B</a:t>
            </a:r>
            <a:r>
              <a:rPr lang="fa-IR" sz="2000">
                <a:latin typeface="Century Gothic" pitchFamily="34" charset="0"/>
                <a:cs typeface="B Nazanin" pitchFamily="2" charset="-78"/>
              </a:rPr>
              <a:t>و</a:t>
            </a:r>
            <a:r>
              <a:rPr lang="en-US" sz="2000">
                <a:latin typeface="Century" pitchFamily="18" charset="0"/>
                <a:cs typeface="B Nazanin" pitchFamily="2" charset="-78"/>
              </a:rPr>
              <a:t>C</a:t>
            </a:r>
            <a:r>
              <a:rPr lang="fa-IR" sz="2000">
                <a:latin typeface="Century Gothic" pitchFamily="34" charset="0"/>
                <a:cs typeface="B Nazanin" pitchFamily="2" charset="-78"/>
              </a:rPr>
              <a:t>مشخص شد ، می توان با استفاده از رابطه زیر به پیش بینی اشتغال اقدام نمود:</a:t>
            </a:r>
          </a:p>
          <a:p>
            <a:pPr algn="just" eaLnBrk="1" hangingPunct="1">
              <a:lnSpc>
                <a:spcPct val="200000"/>
              </a:lnSpc>
            </a:pPr>
            <a:endParaRPr lang="fa-IR" sz="2000">
              <a:latin typeface="Century Gothic" pitchFamily="34" charset="0"/>
              <a:cs typeface="B Nazanin" pitchFamily="2" charset="-78"/>
            </a:endParaRPr>
          </a:p>
          <a:p>
            <a:pPr algn="ctr" eaLnBrk="1" hangingPunct="1">
              <a:lnSpc>
                <a:spcPct val="200000"/>
              </a:lnSpc>
            </a:pPr>
            <a:r>
              <a:rPr lang="fa-IR">
                <a:latin typeface="Century Gothic" pitchFamily="34" charset="0"/>
                <a:cs typeface="B Nazanin" pitchFamily="2" charset="-78"/>
              </a:rPr>
              <a:t>(</a:t>
            </a:r>
            <a:r>
              <a:rPr lang="en-US">
                <a:latin typeface="Century" pitchFamily="18" charset="0"/>
                <a:cs typeface="B Nazanin" pitchFamily="2" charset="-78"/>
              </a:rPr>
              <a:t>C</a:t>
            </a:r>
            <a:r>
              <a:rPr lang="fa-IR">
                <a:latin typeface="Century" pitchFamily="18" charset="0"/>
                <a:cs typeface="B Nazanin" pitchFamily="2" charset="-78"/>
              </a:rPr>
              <a:t>+</a:t>
            </a:r>
            <a:r>
              <a:rPr lang="en-US">
                <a:latin typeface="Century" pitchFamily="18" charset="0"/>
                <a:cs typeface="B Nazanin" pitchFamily="2" charset="-78"/>
              </a:rPr>
              <a:t>B</a:t>
            </a:r>
            <a:r>
              <a:rPr lang="fa-IR">
                <a:latin typeface="Century" pitchFamily="18" charset="0"/>
                <a:cs typeface="B Nazanin" pitchFamily="2" charset="-78"/>
              </a:rPr>
              <a:t>+</a:t>
            </a:r>
            <a:r>
              <a:rPr lang="en-US">
                <a:latin typeface="Century" pitchFamily="18" charset="0"/>
                <a:cs typeface="B Nazanin" pitchFamily="2" charset="-78"/>
              </a:rPr>
              <a:t>A</a:t>
            </a:r>
            <a:r>
              <a:rPr lang="fa-IR">
                <a:latin typeface="Century Gothic" pitchFamily="34" charset="0"/>
                <a:cs typeface="B Nazanin" pitchFamily="2" charset="-78"/>
              </a:rPr>
              <a:t>)× اشتغال سال پایه در بخش </a:t>
            </a:r>
            <a:r>
              <a:rPr lang="en-US">
                <a:latin typeface="Century" pitchFamily="18" charset="0"/>
                <a:cs typeface="B Nazanin" pitchFamily="2" charset="-78"/>
              </a:rPr>
              <a:t>i</a:t>
            </a:r>
            <a:r>
              <a:rPr lang="fa-IR">
                <a:latin typeface="Century Gothic" pitchFamily="34" charset="0"/>
                <a:cs typeface="B Nazanin" pitchFamily="2" charset="-78"/>
              </a:rPr>
              <a:t> +اشتغال سال پایه در بخش </a:t>
            </a:r>
            <a:r>
              <a:rPr lang="en-US">
                <a:latin typeface="Century Gothic" pitchFamily="34" charset="0"/>
                <a:cs typeface="B Nazanin" pitchFamily="2" charset="-78"/>
              </a:rPr>
              <a:t> </a:t>
            </a:r>
            <a:r>
              <a:rPr lang="en-US">
                <a:latin typeface="Century" pitchFamily="18" charset="0"/>
                <a:cs typeface="B Nazanin" pitchFamily="2" charset="-78"/>
              </a:rPr>
              <a:t>i </a:t>
            </a:r>
            <a:r>
              <a:rPr lang="fa-IR">
                <a:latin typeface="Century Gothic" pitchFamily="34" charset="0"/>
                <a:cs typeface="B Nazanin" pitchFamily="2" charset="-78"/>
              </a:rPr>
              <a:t>= اشتغال دوره بعد دربخش  </a:t>
            </a:r>
            <a:r>
              <a:rPr lang="en-US">
                <a:latin typeface="Century" pitchFamily="18" charset="0"/>
                <a:cs typeface="B Nazanin" pitchFamily="2" charset="-78"/>
              </a:rPr>
              <a:t>i</a:t>
            </a:r>
            <a:r>
              <a:rPr lang="fa-IR">
                <a:latin typeface="Century" pitchFamily="18" charset="0"/>
                <a:cs typeface="B Nazanin" pitchFamily="2" charset="-78"/>
              </a:rPr>
              <a:t> </a:t>
            </a:r>
          </a:p>
          <a:p>
            <a:pPr algn="just" eaLnBrk="1" hangingPunct="1">
              <a:lnSpc>
                <a:spcPct val="200000"/>
              </a:lnSpc>
            </a:pPr>
            <a:endParaRPr lang="en-US" sz="2000">
              <a:solidFill>
                <a:srgbClr val="00FF00"/>
              </a:solidFill>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Box 1"/>
          <p:cNvSpPr txBox="1">
            <a:spLocks noChangeArrowheads="1"/>
          </p:cNvSpPr>
          <p:nvPr/>
        </p:nvSpPr>
        <p:spPr bwMode="auto">
          <a:xfrm>
            <a:off x="857250" y="714375"/>
            <a:ext cx="757237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روش تعیین اشتغال در شهر با استفاده از ضریب تکاثر</a:t>
            </a:r>
          </a:p>
          <a:p>
            <a:pPr algn="just" eaLnBrk="1" hangingPunct="1">
              <a:lnSpc>
                <a:spcPct val="200000"/>
              </a:lnSpc>
            </a:pPr>
            <a:r>
              <a:rPr lang="fa-IR" sz="2000">
                <a:latin typeface="Century Gothic" pitchFamily="34" charset="0"/>
                <a:cs typeface="B Nazanin" pitchFamily="2" charset="-78"/>
              </a:rPr>
              <a:t>          با استفاده از این روش می توان ، تعداد کل شاغلان ، جمعیت و شاغلان خدماتی که در یک منطقه از طریق ایجاد یک شغل تولیدی به وجود می آیند محاسبه نمود . هر شغل تولیدی که در شهری ایجاد شود، نیاز به یک سری کارگر دارد. این کارگرها دارای خانواده هستند. این خانواده ها و کارگرها نیاز به خدمات دارند (خرید و حمل و نقل، خدمات، مسکن و غیره).</a:t>
            </a:r>
            <a:endParaRPr lang="en-US" sz="2000">
              <a:latin typeface="Century Gothic" pitchFamily="34" charset="0"/>
              <a:cs typeface="B Nazanin" pitchFamily="2" charset="-78"/>
            </a:endParaRPr>
          </a:p>
          <a:p>
            <a:pPr eaLnBrk="1" hangingPunct="1"/>
            <a:endParaRPr lang="en-US" sz="2000">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extBox 1"/>
          <p:cNvSpPr txBox="1">
            <a:spLocks noChangeArrowheads="1"/>
          </p:cNvSpPr>
          <p:nvPr/>
        </p:nvSpPr>
        <p:spPr bwMode="auto">
          <a:xfrm>
            <a:off x="857250" y="714375"/>
            <a:ext cx="757237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چنانچه هر شغلی در بخش تولیدی، نیاز به </a:t>
            </a:r>
            <a:r>
              <a:rPr lang="en-US" sz="2000">
                <a:latin typeface="Century" pitchFamily="18" charset="0"/>
                <a:cs typeface="B Nazanin" pitchFamily="2" charset="-78"/>
              </a:rPr>
              <a:t>a</a:t>
            </a:r>
            <a:r>
              <a:rPr lang="fa-IR" sz="2000">
                <a:latin typeface="Century Gothic" pitchFamily="34" charset="0"/>
                <a:cs typeface="B Nazanin" pitchFamily="2" charset="-78"/>
              </a:rPr>
              <a:t> شغل در بخش خدمات داشته باشد و اگر شغل های تولید را با </a:t>
            </a:r>
            <a:r>
              <a:rPr lang="en-US" sz="2000">
                <a:latin typeface="Century" pitchFamily="18" charset="0"/>
                <a:cs typeface="B Nazanin" pitchFamily="2" charset="-78"/>
              </a:rPr>
              <a:t>Ep</a:t>
            </a:r>
            <a:r>
              <a:rPr lang="fa-IR" sz="2000">
                <a:latin typeface="Century Gothic" pitchFamily="34" charset="0"/>
                <a:cs typeface="B Nazanin" pitchFamily="2" charset="-78"/>
              </a:rPr>
              <a:t> و کل اشتغال را با </a:t>
            </a:r>
            <a:r>
              <a:rPr lang="en-US" sz="2000">
                <a:latin typeface="Century" pitchFamily="18" charset="0"/>
                <a:cs typeface="B Nazanin" pitchFamily="2" charset="-78"/>
              </a:rPr>
              <a:t>E</a:t>
            </a:r>
            <a:r>
              <a:rPr lang="en-US" sz="2000">
                <a:latin typeface="Century Gothic" pitchFamily="34" charset="0"/>
                <a:cs typeface="B Nazanin" pitchFamily="2" charset="-78"/>
              </a:rPr>
              <a:t> </a:t>
            </a:r>
            <a:r>
              <a:rPr lang="fa-IR" sz="2000">
                <a:latin typeface="Century Gothic" pitchFamily="34" charset="0"/>
                <a:cs typeface="B Nazanin" pitchFamily="2" charset="-78"/>
              </a:rPr>
              <a:t>مشخص کنیم؛ فرمول کلی به شرح زیر خواهد بود:</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در واقع           ضریب تکاثر است.</a:t>
            </a:r>
            <a:endParaRPr lang="en-US" sz="2000">
              <a:latin typeface="Century Gothic" pitchFamily="34" charset="0"/>
              <a:cs typeface="B Nazanin" pitchFamily="2" charset="-78"/>
            </a:endParaRPr>
          </a:p>
        </p:txBody>
      </p:sp>
      <p:sp>
        <p:nvSpPr>
          <p:cNvPr id="147459" name="Rectangle 1"/>
          <p:cNvSpPr>
            <a:spLocks noChangeArrowheads="1"/>
          </p:cNvSpPr>
          <p:nvPr/>
        </p:nvSpPr>
        <p:spPr bwMode="auto">
          <a:xfrm>
            <a:off x="3643313" y="2455863"/>
            <a:ext cx="3000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lnSpc>
                <a:spcPct val="150000"/>
              </a:lnSpc>
            </a:pPr>
            <a:r>
              <a:rPr lang="fa-IR" sz="1600">
                <a:latin typeface="B Lotus" pitchFamily="2" charset="-78"/>
                <a:ea typeface="Times New Roman" pitchFamily="18" charset="0"/>
                <a:cs typeface="B Nazanin" pitchFamily="2" charset="-78"/>
              </a:rPr>
              <a:t>کل اشتغال در بخش خدمات</a:t>
            </a:r>
            <a:endParaRPr lang="en-US" sz="900">
              <a:ea typeface="Times New Roman" pitchFamily="18" charset="0"/>
              <a:cs typeface="B Nazanin" pitchFamily="2" charset="-78"/>
            </a:endParaRPr>
          </a:p>
          <a:p>
            <a:pPr algn="ctr" eaLnBrk="0" hangingPunct="0">
              <a:lnSpc>
                <a:spcPct val="150000"/>
              </a:lnSpc>
            </a:pPr>
            <a:r>
              <a:rPr lang="fa-IR" sz="1600">
                <a:latin typeface="B Lotus" pitchFamily="2" charset="-78"/>
                <a:ea typeface="Times New Roman" pitchFamily="18" charset="0"/>
                <a:cs typeface="B Nazanin" pitchFamily="2" charset="-78"/>
              </a:rPr>
              <a:t>کل اشتغال در منطقه</a:t>
            </a:r>
            <a:endParaRPr lang="fa-IR">
              <a:cs typeface="B Nazanin" pitchFamily="2" charset="-78"/>
            </a:endParaRPr>
          </a:p>
        </p:txBody>
      </p:sp>
      <p:cxnSp>
        <p:nvCxnSpPr>
          <p:cNvPr id="5" name="Straight Connector 4"/>
          <p:cNvCxnSpPr/>
          <p:nvPr/>
        </p:nvCxnSpPr>
        <p:spPr>
          <a:xfrm>
            <a:off x="4000500" y="2884488"/>
            <a:ext cx="2214563" cy="1587"/>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47461" name="Object 4" descr="White marble"/>
          <p:cNvGraphicFramePr>
            <a:graphicFrameLocks noChangeAspect="1"/>
          </p:cNvGraphicFramePr>
          <p:nvPr/>
        </p:nvGraphicFramePr>
        <p:xfrm>
          <a:off x="2000250" y="2571750"/>
          <a:ext cx="812800" cy="714375"/>
        </p:xfrm>
        <a:graphic>
          <a:graphicData uri="http://schemas.openxmlformats.org/presentationml/2006/ole">
            <mc:AlternateContent xmlns:mc="http://schemas.openxmlformats.org/markup-compatibility/2006">
              <mc:Choice xmlns:v="urn:schemas-microsoft-com:vml" Requires="v">
                <p:oleObj spid="_x0000_s147478" name="Equation" r:id="rId3" imgW="393529" imgH="342751" progId="Equation.3">
                  <p:embed/>
                </p:oleObj>
              </mc:Choice>
              <mc:Fallback>
                <p:oleObj name="Equation" r:id="rId3" imgW="393529" imgH="342751"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0250" y="2571750"/>
                        <a:ext cx="812800" cy="7143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7462" name="Object 3" descr="White marble"/>
          <p:cNvGraphicFramePr>
            <a:graphicFrameLocks noChangeAspect="1"/>
          </p:cNvGraphicFramePr>
          <p:nvPr/>
        </p:nvGraphicFramePr>
        <p:xfrm>
          <a:off x="2000250" y="3357563"/>
          <a:ext cx="1585913" cy="528637"/>
        </p:xfrm>
        <a:graphic>
          <a:graphicData uri="http://schemas.openxmlformats.org/presentationml/2006/ole">
            <mc:AlternateContent xmlns:mc="http://schemas.openxmlformats.org/markup-compatibility/2006">
              <mc:Choice xmlns:v="urn:schemas-microsoft-com:vml" Requires="v">
                <p:oleObj spid="_x0000_s147479" name="Equation" r:id="rId6" imgW="660113" imgH="215806" progId="Equation.3">
                  <p:embed/>
                </p:oleObj>
              </mc:Choice>
              <mc:Fallback>
                <p:oleObj name="Equation" r:id="rId6" imgW="660113" imgH="215806" progId="Equation.3">
                  <p:embed/>
                  <p:pic>
                    <p:nvPicPr>
                      <p:cNvPr id="0" name="Object 3"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0250" y="3357563"/>
                        <a:ext cx="1585913" cy="52863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7463" name="Object 2" descr="White marble"/>
          <p:cNvGraphicFramePr>
            <a:graphicFrameLocks noChangeAspect="1"/>
          </p:cNvGraphicFramePr>
          <p:nvPr/>
        </p:nvGraphicFramePr>
        <p:xfrm>
          <a:off x="2000250" y="4000500"/>
          <a:ext cx="1214438" cy="517525"/>
        </p:xfrm>
        <a:graphic>
          <a:graphicData uri="http://schemas.openxmlformats.org/presentationml/2006/ole">
            <mc:AlternateContent xmlns:mc="http://schemas.openxmlformats.org/markup-compatibility/2006">
              <mc:Choice xmlns:v="urn:schemas-microsoft-com:vml" Requires="v">
                <p:oleObj spid="_x0000_s147480" name="Equation" r:id="rId8" imgW="444307" imgH="190417" progId="Equation.3">
                  <p:embed/>
                </p:oleObj>
              </mc:Choice>
              <mc:Fallback>
                <p:oleObj name="Equation" r:id="rId8" imgW="444307" imgH="190417" progId="Equation.3">
                  <p:embed/>
                  <p:pic>
                    <p:nvPicPr>
                      <p:cNvPr id="0" name="Object 2"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00250" y="4000500"/>
                        <a:ext cx="1214438" cy="5175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7464" name="Rectangle 5"/>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7465" name="Rectangle 6"/>
          <p:cNvSpPr>
            <a:spLocks noChangeArrowheads="1"/>
          </p:cNvSpPr>
          <p:nvPr/>
        </p:nvSpPr>
        <p:spPr bwMode="auto">
          <a:xfrm>
            <a:off x="0" y="8001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7466" name="Rectangle 7"/>
          <p:cNvSpPr>
            <a:spLocks noChangeArrowheads="1"/>
          </p:cNvSpPr>
          <p:nvPr/>
        </p:nvSpPr>
        <p:spPr bwMode="auto">
          <a:xfrm>
            <a:off x="0" y="147637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746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7468" name="Object 8" descr="White marble"/>
          <p:cNvGraphicFramePr>
            <a:graphicFrameLocks noChangeAspect="1"/>
          </p:cNvGraphicFramePr>
          <p:nvPr/>
        </p:nvGraphicFramePr>
        <p:xfrm>
          <a:off x="2019300" y="4643438"/>
          <a:ext cx="1981200" cy="844550"/>
        </p:xfrm>
        <a:graphic>
          <a:graphicData uri="http://schemas.openxmlformats.org/presentationml/2006/ole">
            <mc:AlternateContent xmlns:mc="http://schemas.openxmlformats.org/markup-compatibility/2006">
              <mc:Choice xmlns:v="urn:schemas-microsoft-com:vml" Requires="v">
                <p:oleObj spid="_x0000_s147481" name="Equation" r:id="rId10" imgW="837836" imgH="355446" progId="Equation.3">
                  <p:embed/>
                </p:oleObj>
              </mc:Choice>
              <mc:Fallback>
                <p:oleObj name="Equation" r:id="rId10" imgW="837836" imgH="355446" progId="Equation.3">
                  <p:embed/>
                  <p:pic>
                    <p:nvPicPr>
                      <p:cNvPr id="0" name="Object 8"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19300" y="4643438"/>
                        <a:ext cx="1981200" cy="8445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7469" name="Rectangle 10"/>
          <p:cNvSpPr>
            <a:spLocks noChangeArrowheads="1"/>
          </p:cNvSpPr>
          <p:nvPr/>
        </p:nvSpPr>
        <p:spPr bwMode="auto">
          <a:xfrm>
            <a:off x="0" y="3714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7470"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7471" name="Object 12"/>
          <p:cNvGraphicFramePr>
            <a:graphicFrameLocks noChangeAspect="1"/>
          </p:cNvGraphicFramePr>
          <p:nvPr/>
        </p:nvGraphicFramePr>
        <p:xfrm>
          <a:off x="7143750" y="3881438"/>
          <a:ext cx="611188" cy="690562"/>
        </p:xfrm>
        <a:graphic>
          <a:graphicData uri="http://schemas.openxmlformats.org/presentationml/2006/ole">
            <mc:AlternateContent xmlns:mc="http://schemas.openxmlformats.org/markup-compatibility/2006">
              <mc:Choice xmlns:v="urn:schemas-microsoft-com:vml" Requires="v">
                <p:oleObj spid="_x0000_s147482" name="Equation" r:id="rId12" imgW="317225" imgH="355292" progId="Equation.3">
                  <p:embed/>
                </p:oleObj>
              </mc:Choice>
              <mc:Fallback>
                <p:oleObj name="Equation" r:id="rId12" imgW="317225" imgH="355292" progId="Equation.3">
                  <p:embed/>
                  <p:pic>
                    <p:nvPicPr>
                      <p:cNvPr id="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43750" y="3881438"/>
                        <a:ext cx="611188"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7472" name="Rectangle 14"/>
          <p:cNvSpPr>
            <a:spLocks noChangeArrowheads="1"/>
          </p:cNvSpPr>
          <p:nvPr/>
        </p:nvSpPr>
        <p:spPr bwMode="auto">
          <a:xfrm>
            <a:off x="0" y="3714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Box 1"/>
          <p:cNvSpPr txBox="1">
            <a:spLocks noChangeArrowheads="1"/>
          </p:cNvSpPr>
          <p:nvPr/>
        </p:nvSpPr>
        <p:spPr bwMode="auto">
          <a:xfrm>
            <a:off x="857250" y="714375"/>
            <a:ext cx="7572375"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برای محاسبه نیازهای خدماتی افراد ساکن درناحیه براساس کل جمعیت ساکن در ناحیه</a:t>
            </a:r>
          </a:p>
          <a:p>
            <a:pPr algn="just" eaLnBrk="1" hangingPunct="1">
              <a:lnSpc>
                <a:spcPct val="200000"/>
              </a:lnSpc>
            </a:pPr>
            <a:endParaRPr lang="fa-IR" sz="2000">
              <a:solidFill>
                <a:srgbClr val="00FF00"/>
              </a:solidFill>
              <a:latin typeface="Century Gothic" pitchFamily="34" charset="0"/>
              <a:cs typeface="B Nazanin" pitchFamily="2" charset="-78"/>
            </a:endParaRPr>
          </a:p>
          <a:p>
            <a:pPr algn="just" eaLnBrk="1" hangingPunct="1">
              <a:lnSpc>
                <a:spcPct val="200000"/>
              </a:lnSpc>
            </a:pPr>
            <a:endParaRPr lang="fa-IR" sz="2000">
              <a:solidFill>
                <a:srgbClr val="00FF00"/>
              </a:solidFill>
              <a:latin typeface="Century Gothic" pitchFamily="34" charset="0"/>
              <a:cs typeface="B Nazanin" pitchFamily="2" charset="-78"/>
            </a:endParaRPr>
          </a:p>
          <a:p>
            <a:pPr algn="just" eaLnBrk="1" hangingPunct="1">
              <a:lnSpc>
                <a:spcPct val="200000"/>
              </a:lnSpc>
            </a:pPr>
            <a:endParaRPr lang="fa-IR" sz="1600">
              <a:solidFill>
                <a:srgbClr val="00FF00"/>
              </a:solidFill>
              <a:latin typeface="Century Gothic" pitchFamily="34" charset="0"/>
              <a:cs typeface="B Nazanin" pitchFamily="2" charset="-78"/>
            </a:endParaRPr>
          </a:p>
          <a:p>
            <a:pPr algn="just" eaLnBrk="1" hangingPunct="1">
              <a:lnSpc>
                <a:spcPct val="200000"/>
              </a:lnSpc>
            </a:pPr>
            <a:endParaRPr lang="fa-IR" sz="1600">
              <a:solidFill>
                <a:srgbClr val="00FF00"/>
              </a:solidFill>
              <a:latin typeface="Century Gothic" pitchFamily="34" charset="0"/>
              <a:cs typeface="B Nazanin" pitchFamily="2" charset="-78"/>
            </a:endParaRPr>
          </a:p>
          <a:p>
            <a:pPr eaLnBrk="1" hangingPunct="1"/>
            <a:r>
              <a:rPr lang="fa-IR" sz="1600">
                <a:cs typeface="B Nazanin" pitchFamily="2" charset="-78"/>
              </a:rPr>
              <a:t>در فرمول بالا: </a:t>
            </a:r>
            <a:endParaRPr lang="en-US" sz="1600">
              <a:cs typeface="B Nazanin" pitchFamily="2" charset="-78"/>
            </a:endParaRPr>
          </a:p>
          <a:p>
            <a:pPr eaLnBrk="1" hangingPunct="1">
              <a:lnSpc>
                <a:spcPct val="150000"/>
              </a:lnSpc>
            </a:pPr>
            <a:r>
              <a:rPr lang="el-GR" sz="1600">
                <a:cs typeface="B Nazanin" pitchFamily="2" charset="-78"/>
              </a:rPr>
              <a:t>β </a:t>
            </a:r>
            <a:r>
              <a:rPr lang="fa-IR" sz="1600">
                <a:cs typeface="B Nazanin" pitchFamily="2" charset="-78"/>
              </a:rPr>
              <a:t>:  نیازهای خدماتی کل جمعیت</a:t>
            </a:r>
            <a:endParaRPr lang="en-US" sz="1600">
              <a:cs typeface="B Nazanin" pitchFamily="2" charset="-78"/>
            </a:endParaRPr>
          </a:p>
          <a:p>
            <a:pPr eaLnBrk="1" hangingPunct="1">
              <a:lnSpc>
                <a:spcPct val="150000"/>
              </a:lnSpc>
            </a:pPr>
            <a:r>
              <a:rPr lang="fa-IR" sz="1600">
                <a:cs typeface="B Nazanin" pitchFamily="2" charset="-78"/>
              </a:rPr>
              <a:t>    : ضریب تکفل</a:t>
            </a:r>
            <a:endParaRPr lang="en-US" sz="1600">
              <a:cs typeface="B Nazanin" pitchFamily="2" charset="-78"/>
            </a:endParaRPr>
          </a:p>
          <a:p>
            <a:pPr eaLnBrk="1" hangingPunct="1">
              <a:lnSpc>
                <a:spcPct val="150000"/>
              </a:lnSpc>
            </a:pPr>
            <a:r>
              <a:rPr lang="en-US" sz="1600">
                <a:latin typeface="Century" pitchFamily="18" charset="0"/>
                <a:cs typeface="B Nazanin" pitchFamily="2" charset="-78"/>
              </a:rPr>
              <a:t>P </a:t>
            </a:r>
            <a:r>
              <a:rPr lang="fa-IR" sz="1600">
                <a:cs typeface="B Nazanin" pitchFamily="2" charset="-78"/>
              </a:rPr>
              <a:t>: جمعیت </a:t>
            </a:r>
            <a:endParaRPr lang="en-US" sz="1600">
              <a:cs typeface="B Nazanin" pitchFamily="2" charset="-78"/>
            </a:endParaRPr>
          </a:p>
          <a:p>
            <a:pPr eaLnBrk="1" hangingPunct="1">
              <a:lnSpc>
                <a:spcPct val="150000"/>
              </a:lnSpc>
            </a:pPr>
            <a:r>
              <a:rPr lang="en-US" sz="1600">
                <a:latin typeface="Century" pitchFamily="18" charset="0"/>
                <a:cs typeface="B Nazanin" pitchFamily="2" charset="-78"/>
              </a:rPr>
              <a:t>E</a:t>
            </a:r>
            <a:r>
              <a:rPr lang="en-US" sz="1600" baseline="-25000">
                <a:latin typeface="Century" pitchFamily="18" charset="0"/>
                <a:cs typeface="B Nazanin" pitchFamily="2" charset="-78"/>
              </a:rPr>
              <a:t>p</a:t>
            </a:r>
            <a:r>
              <a:rPr lang="fa-IR" sz="1600">
                <a:cs typeface="B Nazanin" pitchFamily="2" charset="-78"/>
              </a:rPr>
              <a:t>: اشتغال تولیدی (اشتغال پایه ای)</a:t>
            </a:r>
            <a:endParaRPr lang="en-US" sz="1600">
              <a:cs typeface="B Nazanin" pitchFamily="2" charset="-78"/>
            </a:endParaRPr>
          </a:p>
          <a:p>
            <a:pPr eaLnBrk="1" hangingPunct="1">
              <a:lnSpc>
                <a:spcPct val="150000"/>
              </a:lnSpc>
            </a:pPr>
            <a:r>
              <a:rPr lang="en-US" sz="1600">
                <a:latin typeface="Century" pitchFamily="18" charset="0"/>
                <a:cs typeface="B Nazanin" pitchFamily="2" charset="-78"/>
              </a:rPr>
              <a:t>E</a:t>
            </a:r>
            <a:r>
              <a:rPr lang="en-US" sz="1600" baseline="-25000">
                <a:latin typeface="Century" pitchFamily="18" charset="0"/>
                <a:cs typeface="B Nazanin" pitchFamily="2" charset="-78"/>
              </a:rPr>
              <a:t>s</a:t>
            </a:r>
            <a:r>
              <a:rPr lang="fa-IR" sz="1600">
                <a:cs typeface="B Nazanin" pitchFamily="2" charset="-78"/>
              </a:rPr>
              <a:t>: اشتغال خدماتی</a:t>
            </a:r>
            <a:endParaRPr lang="en-US" sz="1600">
              <a:solidFill>
                <a:srgbClr val="00FF00"/>
              </a:solidFill>
              <a:latin typeface="Century Gothic" pitchFamily="34" charset="0"/>
              <a:cs typeface="B Nazanin" pitchFamily="2" charset="-78"/>
            </a:endParaRPr>
          </a:p>
          <a:p>
            <a:pPr eaLnBrk="1" hangingPunct="1"/>
            <a:endParaRPr lang="en-US" sz="2000">
              <a:solidFill>
                <a:srgbClr val="00FF00"/>
              </a:solidFill>
              <a:latin typeface="Century Gothic" pitchFamily="34" charset="0"/>
              <a:cs typeface="Tahoma" pitchFamily="34" charset="0"/>
            </a:endParaRPr>
          </a:p>
        </p:txBody>
      </p:sp>
      <p:sp>
        <p:nvSpPr>
          <p:cNvPr id="14848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484" name="Object 1" descr="White marble"/>
          <p:cNvGraphicFramePr>
            <a:graphicFrameLocks noChangeAspect="1"/>
          </p:cNvGraphicFramePr>
          <p:nvPr/>
        </p:nvGraphicFramePr>
        <p:xfrm>
          <a:off x="1214438" y="1928813"/>
          <a:ext cx="863600" cy="785812"/>
        </p:xfrm>
        <a:graphic>
          <a:graphicData uri="http://schemas.openxmlformats.org/presentationml/2006/ole">
            <mc:AlternateContent xmlns:mc="http://schemas.openxmlformats.org/markup-compatibility/2006">
              <mc:Choice xmlns:v="urn:schemas-microsoft-com:vml" Requires="v">
                <p:oleObj spid="_x0000_s148511" name="Equation" r:id="rId3" imgW="418918" imgH="380835" progId="Equation.3">
                  <p:embed/>
                </p:oleObj>
              </mc:Choice>
              <mc:Fallback>
                <p:oleObj name="Equation" r:id="rId3" imgW="418918" imgH="380835"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4438" y="1928813"/>
                        <a:ext cx="863600" cy="78581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485" name="Rectangle 3"/>
          <p:cNvSpPr>
            <a:spLocks noChangeArrowheads="1"/>
          </p:cNvSpPr>
          <p:nvPr/>
        </p:nvSpPr>
        <p:spPr bwMode="auto">
          <a:xfrm>
            <a:off x="0" y="3810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8486"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487" name="Object 4" descr="White marble"/>
          <p:cNvGraphicFramePr>
            <a:graphicFrameLocks noChangeAspect="1"/>
          </p:cNvGraphicFramePr>
          <p:nvPr/>
        </p:nvGraphicFramePr>
        <p:xfrm>
          <a:off x="2786063" y="1928813"/>
          <a:ext cx="808037" cy="785812"/>
        </p:xfrm>
        <a:graphic>
          <a:graphicData uri="http://schemas.openxmlformats.org/presentationml/2006/ole">
            <mc:AlternateContent xmlns:mc="http://schemas.openxmlformats.org/markup-compatibility/2006">
              <mc:Choice xmlns:v="urn:schemas-microsoft-com:vml" Requires="v">
                <p:oleObj spid="_x0000_s148512" name="Equation" r:id="rId6" imgW="342751" imgH="330057" progId="Equation.3">
                  <p:embed/>
                </p:oleObj>
              </mc:Choice>
              <mc:Fallback>
                <p:oleObj name="Equation" r:id="rId6" imgW="342751" imgH="330057" progId="Equation.3">
                  <p:embed/>
                  <p:pic>
                    <p:nvPicPr>
                      <p:cNvPr id="0" name="Object 4"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86063" y="1928813"/>
                        <a:ext cx="808037" cy="785812"/>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488" name="Rectangle 6"/>
          <p:cNvSpPr>
            <a:spLocks noChangeArrowheads="1"/>
          </p:cNvSpPr>
          <p:nvPr/>
        </p:nvSpPr>
        <p:spPr bwMode="auto">
          <a:xfrm>
            <a:off x="0" y="333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8489"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490" name="Object 7" descr="White marble"/>
          <p:cNvGraphicFramePr>
            <a:graphicFrameLocks noChangeAspect="1"/>
          </p:cNvGraphicFramePr>
          <p:nvPr/>
        </p:nvGraphicFramePr>
        <p:xfrm>
          <a:off x="4286250" y="1928813"/>
          <a:ext cx="1285875" cy="555625"/>
        </p:xfrm>
        <a:graphic>
          <a:graphicData uri="http://schemas.openxmlformats.org/presentationml/2006/ole">
            <mc:AlternateContent xmlns:mc="http://schemas.openxmlformats.org/markup-compatibility/2006">
              <mc:Choice xmlns:v="urn:schemas-microsoft-com:vml" Requires="v">
                <p:oleObj spid="_x0000_s148513" name="Equation" r:id="rId8" imgW="418918" imgH="177723" progId="Equation.3">
                  <p:embed/>
                </p:oleObj>
              </mc:Choice>
              <mc:Fallback>
                <p:oleObj name="Equation" r:id="rId8" imgW="418918" imgH="177723" progId="Equation.3">
                  <p:embed/>
                  <p:pic>
                    <p:nvPicPr>
                      <p:cNvPr id="0" name="Object 7"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86250" y="1928813"/>
                        <a:ext cx="1285875" cy="5556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491" name="Rectangle 9"/>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8492"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493" name="Object 10" descr="White marble"/>
          <p:cNvGraphicFramePr>
            <a:graphicFrameLocks noChangeAspect="1"/>
          </p:cNvGraphicFramePr>
          <p:nvPr/>
        </p:nvGraphicFramePr>
        <p:xfrm>
          <a:off x="6215063" y="1857375"/>
          <a:ext cx="1063625" cy="714375"/>
        </p:xfrm>
        <a:graphic>
          <a:graphicData uri="http://schemas.openxmlformats.org/presentationml/2006/ole">
            <mc:AlternateContent xmlns:mc="http://schemas.openxmlformats.org/markup-compatibility/2006">
              <mc:Choice xmlns:v="urn:schemas-microsoft-com:vml" Requires="v">
                <p:oleObj spid="_x0000_s148514" name="Equation" r:id="rId10" imgW="583947" imgH="393529" progId="Equation.3">
                  <p:embed/>
                </p:oleObj>
              </mc:Choice>
              <mc:Fallback>
                <p:oleObj name="Equation" r:id="rId10" imgW="583947" imgH="393529" progId="Equation.3">
                  <p:embed/>
                  <p:pic>
                    <p:nvPicPr>
                      <p:cNvPr id="0" name="Object 10" descr="White marbl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15063" y="1857375"/>
                        <a:ext cx="1063625" cy="7143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494" name="Rectangle 12"/>
          <p:cNvSpPr>
            <a:spLocks noChangeArrowheads="1"/>
          </p:cNvSpPr>
          <p:nvPr/>
        </p:nvSpPr>
        <p:spPr bwMode="auto">
          <a:xfrm>
            <a:off x="0" y="390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8495"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496" name="Object 13" descr="White marble"/>
          <p:cNvGraphicFramePr>
            <a:graphicFrameLocks noChangeAspect="1"/>
          </p:cNvGraphicFramePr>
          <p:nvPr/>
        </p:nvGraphicFramePr>
        <p:xfrm>
          <a:off x="1214438" y="3071813"/>
          <a:ext cx="1381125" cy="928687"/>
        </p:xfrm>
        <a:graphic>
          <a:graphicData uri="http://schemas.openxmlformats.org/presentationml/2006/ole">
            <mc:AlternateContent xmlns:mc="http://schemas.openxmlformats.org/markup-compatibility/2006">
              <mc:Choice xmlns:v="urn:schemas-microsoft-com:vml" Requires="v">
                <p:oleObj spid="_x0000_s148515" name="Equation" r:id="rId12" imgW="583947" imgH="393529" progId="Equation.3">
                  <p:embed/>
                </p:oleObj>
              </mc:Choice>
              <mc:Fallback>
                <p:oleObj name="Equation" r:id="rId12" imgW="583947" imgH="393529" progId="Equation.3">
                  <p:embed/>
                  <p:pic>
                    <p:nvPicPr>
                      <p:cNvPr id="0" name="Object 13" descr="White marbl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14438" y="3071813"/>
                        <a:ext cx="1381125" cy="92868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497" name="Rectangle 15"/>
          <p:cNvSpPr>
            <a:spLocks noChangeArrowheads="1"/>
          </p:cNvSpPr>
          <p:nvPr/>
        </p:nvSpPr>
        <p:spPr bwMode="auto">
          <a:xfrm>
            <a:off x="0" y="390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8498" name="Rectangle 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499" name="Object 16" descr="White marble"/>
          <p:cNvGraphicFramePr>
            <a:graphicFrameLocks noChangeAspect="1"/>
          </p:cNvGraphicFramePr>
          <p:nvPr/>
        </p:nvGraphicFramePr>
        <p:xfrm>
          <a:off x="3071813" y="3071813"/>
          <a:ext cx="1643062" cy="968375"/>
        </p:xfrm>
        <a:graphic>
          <a:graphicData uri="http://schemas.openxmlformats.org/presentationml/2006/ole">
            <mc:AlternateContent xmlns:mc="http://schemas.openxmlformats.org/markup-compatibility/2006">
              <mc:Choice xmlns:v="urn:schemas-microsoft-com:vml" Requires="v">
                <p:oleObj spid="_x0000_s148516" name="Equation" r:id="rId14" imgW="698197" imgH="406224" progId="Equation.3">
                  <p:embed/>
                </p:oleObj>
              </mc:Choice>
              <mc:Fallback>
                <p:oleObj name="Equation" r:id="rId14" imgW="698197" imgH="406224" progId="Equation.3">
                  <p:embed/>
                  <p:pic>
                    <p:nvPicPr>
                      <p:cNvPr id="0" name="Object 16" descr="White marbl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71813" y="3071813"/>
                        <a:ext cx="1643062" cy="9683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500" name="Rectangle 18"/>
          <p:cNvSpPr>
            <a:spLocks noChangeArrowheads="1"/>
          </p:cNvSpPr>
          <p:nvPr/>
        </p:nvSpPr>
        <p:spPr bwMode="auto">
          <a:xfrm>
            <a:off x="0" y="409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8501" name="Rectangle 2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8502" name="Object 20"/>
          <p:cNvGraphicFramePr>
            <a:graphicFrameLocks noChangeAspect="1"/>
          </p:cNvGraphicFramePr>
          <p:nvPr/>
        </p:nvGraphicFramePr>
        <p:xfrm>
          <a:off x="8143875" y="4214813"/>
          <a:ext cx="327025" cy="339725"/>
        </p:xfrm>
        <a:graphic>
          <a:graphicData uri="http://schemas.openxmlformats.org/presentationml/2006/ole">
            <mc:AlternateContent xmlns:mc="http://schemas.openxmlformats.org/markup-compatibility/2006">
              <mc:Choice xmlns:v="urn:schemas-microsoft-com:vml" Requires="v">
                <p:oleObj spid="_x0000_s148517" name="Equation" r:id="rId16" imgW="139639" imgH="152334" progId="Equation.3">
                  <p:embed/>
                </p:oleObj>
              </mc:Choice>
              <mc:Fallback>
                <p:oleObj name="Equation" r:id="rId16" imgW="139639" imgH="152334" progId="Equation.3">
                  <p:embed/>
                  <p:pic>
                    <p:nvPicPr>
                      <p:cNvPr id="0" name="Object 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143875" y="4214813"/>
                        <a:ext cx="327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8503" name="Rectangle 22"/>
          <p:cNvSpPr>
            <a:spLocks noChangeArrowheads="1"/>
          </p:cNvSpPr>
          <p:nvPr/>
        </p:nvSpPr>
        <p:spPr bwMode="auto">
          <a:xfrm>
            <a:off x="0" y="333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extBox 1"/>
          <p:cNvSpPr txBox="1">
            <a:spLocks noChangeArrowheads="1"/>
          </p:cNvSpPr>
          <p:nvPr/>
        </p:nvSpPr>
        <p:spPr bwMode="auto">
          <a:xfrm>
            <a:off x="857250" y="714375"/>
            <a:ext cx="7572375"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پیش بینی اشتغال با استفاده از ضرایب تغییرات</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یکی از روش هایی که برای پیش بینی اشتغال در شهر به کار می رود روش استفاده از ضریب مکانی است. مکانیسم کار بدین صورت است که در دوره متوالی در اقتصاد مرجع مطالعه اشتغال پایه و غیر پایه صورت می گیرد. سپس نرخ تغییرات برای دو دوره مذکور در اقتصاد مرجع محاسبه می شود.</a:t>
            </a:r>
          </a:p>
          <a:p>
            <a:pPr eaLnBrk="1" hangingPunct="1">
              <a:lnSpc>
                <a:spcPct val="150000"/>
              </a:lnSpc>
            </a:pPr>
            <a:r>
              <a:rPr lang="en-US" sz="1600">
                <a:latin typeface="Century" pitchFamily="18" charset="0"/>
              </a:rPr>
              <a:t>K</a:t>
            </a:r>
            <a:r>
              <a:rPr lang="fa-IR" sz="1600"/>
              <a:t>= ضریب تکاثر</a:t>
            </a:r>
            <a:endParaRPr lang="en-US" sz="1600"/>
          </a:p>
          <a:p>
            <a:pPr eaLnBrk="1" hangingPunct="1">
              <a:lnSpc>
                <a:spcPct val="150000"/>
              </a:lnSpc>
            </a:pPr>
            <a:r>
              <a:rPr lang="en-US" sz="1600">
                <a:latin typeface="Century" pitchFamily="18" charset="0"/>
              </a:rPr>
              <a:t>X</a:t>
            </a:r>
            <a:r>
              <a:rPr lang="fa-IR" sz="1600"/>
              <a:t>= اشتغال پایه </a:t>
            </a:r>
            <a:endParaRPr lang="en-US" sz="1600"/>
          </a:p>
          <a:p>
            <a:pPr eaLnBrk="1" hangingPunct="1">
              <a:lnSpc>
                <a:spcPct val="150000"/>
              </a:lnSpc>
            </a:pPr>
            <a:r>
              <a:rPr lang="en-US" sz="1600">
                <a:latin typeface="Century" pitchFamily="18" charset="0"/>
              </a:rPr>
              <a:t>D</a:t>
            </a:r>
            <a:r>
              <a:rPr lang="fa-IR" sz="1600"/>
              <a:t>= اشتغال غیر پایه </a:t>
            </a:r>
            <a:endParaRPr lang="en-US" sz="1600"/>
          </a:p>
          <a:p>
            <a:pPr eaLnBrk="1" hangingPunct="1">
              <a:lnSpc>
                <a:spcPct val="150000"/>
              </a:lnSpc>
            </a:pPr>
            <a:r>
              <a:rPr lang="en-US" sz="1600">
                <a:latin typeface="Century" pitchFamily="18" charset="0"/>
              </a:rPr>
              <a:t>Y</a:t>
            </a:r>
            <a:r>
              <a:rPr lang="fa-IR" sz="1600"/>
              <a:t>= کل اشتغال</a:t>
            </a:r>
            <a:endParaRPr lang="fa-IR" sz="1600">
              <a:latin typeface="Century Gothic" pitchFamily="34" charset="0"/>
              <a:cs typeface="B Nazanin" pitchFamily="2" charset="-78"/>
            </a:endParaRPr>
          </a:p>
          <a:p>
            <a:pPr eaLnBrk="1" hangingPunct="1">
              <a:lnSpc>
                <a:spcPct val="200000"/>
              </a:lnSpc>
            </a:pPr>
            <a:endParaRPr lang="en-US" sz="2000">
              <a:latin typeface="Century Gothic" pitchFamily="34" charset="0"/>
              <a:cs typeface="B Nazanin" pitchFamily="2" charset="-78"/>
            </a:endParaRPr>
          </a:p>
        </p:txBody>
      </p:sp>
      <p:sp>
        <p:nvSpPr>
          <p:cNvPr id="149507"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9508" name="Object 4" descr="White marble"/>
          <p:cNvGraphicFramePr>
            <a:graphicFrameLocks noChangeAspect="1"/>
          </p:cNvGraphicFramePr>
          <p:nvPr/>
        </p:nvGraphicFramePr>
        <p:xfrm>
          <a:off x="1571625" y="3714750"/>
          <a:ext cx="920750" cy="785813"/>
        </p:xfrm>
        <a:graphic>
          <a:graphicData uri="http://schemas.openxmlformats.org/presentationml/2006/ole">
            <mc:AlternateContent xmlns:mc="http://schemas.openxmlformats.org/markup-compatibility/2006">
              <mc:Choice xmlns:v="urn:schemas-microsoft-com:vml" Requires="v">
                <p:oleObj spid="_x0000_s149525" name="Equation" r:id="rId3" imgW="393529" imgH="330057" progId="Equation.3">
                  <p:embed/>
                </p:oleObj>
              </mc:Choice>
              <mc:Fallback>
                <p:oleObj name="Equation" r:id="rId3" imgW="393529" imgH="330057"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1625" y="3714750"/>
                        <a:ext cx="920750" cy="78581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9509" name="Rectangle 6"/>
          <p:cNvSpPr>
            <a:spLocks noChangeArrowheads="1"/>
          </p:cNvSpPr>
          <p:nvPr/>
        </p:nvSpPr>
        <p:spPr bwMode="auto">
          <a:xfrm>
            <a:off x="0" y="333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0"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1" name="Rectangle 12"/>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2"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3" name="Rectangle 15"/>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4" name="Rectangle 1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5" name="Rectangle 18"/>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6" name="Rectangle 2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7" name="Rectangle 21"/>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8" name="Rectangle 2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19" name="Rectangle 24"/>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49520" name="Rectangle 2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49521" name="Object 25" descr="White marble"/>
          <p:cNvGraphicFramePr>
            <a:graphicFrameLocks noChangeAspect="1"/>
          </p:cNvGraphicFramePr>
          <p:nvPr/>
        </p:nvGraphicFramePr>
        <p:xfrm>
          <a:off x="1571625" y="4714875"/>
          <a:ext cx="1285875" cy="428625"/>
        </p:xfrm>
        <a:graphic>
          <a:graphicData uri="http://schemas.openxmlformats.org/presentationml/2006/ole">
            <mc:AlternateContent xmlns:mc="http://schemas.openxmlformats.org/markup-compatibility/2006">
              <mc:Choice xmlns:v="urn:schemas-microsoft-com:vml" Requires="v">
                <p:oleObj spid="_x0000_s149526" name="Equation" r:id="rId6" imgW="545626" imgH="177646" progId="Equation.3">
                  <p:embed/>
                </p:oleObj>
              </mc:Choice>
              <mc:Fallback>
                <p:oleObj name="Equation" r:id="rId6" imgW="545626" imgH="177646" progId="Equation.3">
                  <p:embed/>
                  <p:pic>
                    <p:nvPicPr>
                      <p:cNvPr id="0" name="Object 25"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1625" y="4714875"/>
                        <a:ext cx="1285875" cy="42862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9522" name="Rectangle 27"/>
          <p:cNvSpPr>
            <a:spLocks noChangeArrowheads="1"/>
          </p:cNvSpPr>
          <p:nvPr/>
        </p:nvSpPr>
        <p:spPr bwMode="auto">
          <a:xfrm>
            <a:off x="0" y="180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714375" y="500063"/>
            <a:ext cx="771525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نقش طبیعی زمین</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به جهت نقش زمین در تأمین رفاه و آسایش عمومی و به عنوان یک ثروت عمومی و از طرف دیگر افزایش جمعیت ضروری است، ضوابط و مقررات ومعیارهایی از آن در راستای منافع عمومی و حفاظت بهینه و در خور پایدار آن در نظر گرفته شود. </a:t>
            </a:r>
          </a:p>
          <a:p>
            <a:pPr algn="just" eaLnBrk="1" hangingPunct="1">
              <a:lnSpc>
                <a:spcPct val="200000"/>
              </a:lnSpc>
            </a:pPr>
            <a:r>
              <a:rPr lang="fa-IR" sz="2200">
                <a:latin typeface="Century Gothic" pitchFamily="34" charset="0"/>
                <a:cs typeface="B Nazanin" pitchFamily="2" charset="-78"/>
              </a:rPr>
              <a:t>تخصیص عاقلانه زمین بر اساس نقش زمین از جمله مباحث برنامه ریزی کاربری 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extBox 1"/>
          <p:cNvSpPr txBox="1">
            <a:spLocks noChangeArrowheads="1"/>
          </p:cNvSpPr>
          <p:nvPr/>
        </p:nvSpPr>
        <p:spPr bwMode="auto">
          <a:xfrm>
            <a:off x="857250" y="714375"/>
            <a:ext cx="7572375"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lnSpc>
                <a:spcPct val="200000"/>
              </a:lnSpc>
            </a:pPr>
            <a:r>
              <a:rPr lang="fa-IR" sz="2000">
                <a:solidFill>
                  <a:srgbClr val="00FF00"/>
                </a:solidFill>
                <a:latin typeface="Century Gothic" pitchFamily="34" charset="0"/>
                <a:cs typeface="B Nazanin" pitchFamily="2" charset="-78"/>
              </a:rPr>
              <a:t>مدل های دسترسی</a:t>
            </a:r>
            <a:endParaRPr lang="en-US" sz="2000">
              <a:solidFill>
                <a:srgbClr val="00FF00"/>
              </a:solidFill>
              <a:latin typeface="Century Gothic" pitchFamily="34" charset="0"/>
              <a:cs typeface="B Nazanin" pitchFamily="2" charset="-78"/>
            </a:endParaRPr>
          </a:p>
          <a:p>
            <a:pPr eaLnBrk="1" hangingPunct="1">
              <a:lnSpc>
                <a:spcPct val="200000"/>
              </a:lnSpc>
            </a:pPr>
            <a:r>
              <a:rPr lang="fa-IR" sz="2000">
                <a:latin typeface="Century Gothic" pitchFamily="34" charset="0"/>
                <a:cs typeface="B Nazanin" pitchFamily="2" charset="-78"/>
              </a:rPr>
              <a:t>       مدلهای دسترسی تقریبا شکل تکامل یافته مدل جاذبه اند که به وسیله دانشمندان مختلف اصلاح ، توسعه و تکامل یافته اند . جفرافیدانان و برنامه ریزان از دسترسی به عنوان یک شاخص نام می برند . سیمونز و اشنایدر در سال (1971) شاخص فرصت دسترسی را به شرح ذیل مطرح می کنند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extBox 1"/>
          <p:cNvSpPr txBox="1">
            <a:spLocks noChangeArrowheads="1"/>
          </p:cNvSpPr>
          <p:nvPr/>
        </p:nvSpPr>
        <p:spPr bwMode="auto">
          <a:xfrm>
            <a:off x="857250" y="714375"/>
            <a:ext cx="75723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تغییر مراکز خرید</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سیاست هماهنگ کاربری زمین در رابطه با خرده فروشی می باشد ، بنابراین برنامه ریزان برای دستیابی به برنامه ریزی خرده فروشی، روز به روز مدل های دقیق تری را به کار می برند. یکی از مدل های معروف مدل جاذبه است.</a:t>
            </a:r>
          </a:p>
          <a:p>
            <a:pPr eaLnBrk="1" hangingPunct="1">
              <a:lnSpc>
                <a:spcPct val="150000"/>
              </a:lnSpc>
            </a:pPr>
            <a:r>
              <a:rPr lang="fa-IR" sz="1600">
                <a:latin typeface="Century" pitchFamily="18" charset="0"/>
                <a:cs typeface="B Nazanin" pitchFamily="2" charset="-78"/>
              </a:rPr>
              <a:t>       </a:t>
            </a:r>
            <a:r>
              <a:rPr lang="en-US" sz="1600">
                <a:latin typeface="Century" pitchFamily="18" charset="0"/>
                <a:cs typeface="B Nazanin" pitchFamily="2" charset="-78"/>
              </a:rPr>
              <a:t>IAB</a:t>
            </a:r>
            <a:r>
              <a:rPr lang="fa-IR" sz="1600">
                <a:latin typeface="Century" pitchFamily="18" charset="0"/>
                <a:cs typeface="B Nazanin" pitchFamily="2" charset="-78"/>
              </a:rPr>
              <a:t> </a:t>
            </a:r>
            <a:r>
              <a:rPr lang="fa-IR" sz="1600">
                <a:cs typeface="B Nazanin" pitchFamily="2" charset="-78"/>
              </a:rPr>
              <a:t>= واکنش متقابل بین نواحی</a:t>
            </a:r>
            <a:endParaRPr lang="en-US" sz="1600">
              <a:cs typeface="B Nazanin" pitchFamily="2" charset="-78"/>
            </a:endParaRPr>
          </a:p>
          <a:p>
            <a:pPr eaLnBrk="1" hangingPunct="1">
              <a:lnSpc>
                <a:spcPct val="150000"/>
              </a:lnSpc>
            </a:pPr>
            <a:r>
              <a:rPr lang="en-US" sz="1600">
                <a:latin typeface="Century" pitchFamily="18" charset="0"/>
                <a:cs typeface="B Nazanin" pitchFamily="2" charset="-78"/>
              </a:rPr>
              <a:t>PB</a:t>
            </a:r>
            <a:r>
              <a:rPr lang="fa-IR" sz="1600">
                <a:latin typeface="Century" pitchFamily="18" charset="0"/>
                <a:cs typeface="B Nazanin" pitchFamily="2" charset="-78"/>
              </a:rPr>
              <a:t> و </a:t>
            </a:r>
            <a:r>
              <a:rPr lang="en-US" sz="1600">
                <a:latin typeface="Century" pitchFamily="18" charset="0"/>
                <a:cs typeface="B Nazanin" pitchFamily="2" charset="-78"/>
              </a:rPr>
              <a:t>PA</a:t>
            </a:r>
            <a:r>
              <a:rPr lang="fa-IR" sz="1600">
                <a:latin typeface="Century" pitchFamily="18" charset="0"/>
                <a:cs typeface="B Nazanin" pitchFamily="2" charset="-78"/>
              </a:rPr>
              <a:t> </a:t>
            </a:r>
            <a:r>
              <a:rPr lang="fa-IR" sz="1600">
                <a:cs typeface="B Nazanin" pitchFamily="2" charset="-78"/>
              </a:rPr>
              <a:t>= اندازه های مربوط به نواحی </a:t>
            </a:r>
            <a:r>
              <a:rPr lang="en-US" sz="1600">
                <a:latin typeface="Century" pitchFamily="18" charset="0"/>
                <a:cs typeface="B Nazanin" pitchFamily="2" charset="-78"/>
              </a:rPr>
              <a:t>A</a:t>
            </a:r>
            <a:r>
              <a:rPr lang="fa-IR" sz="1600">
                <a:cs typeface="B Nazanin" pitchFamily="2" charset="-78"/>
              </a:rPr>
              <a:t> و </a:t>
            </a:r>
            <a:r>
              <a:rPr lang="en-US" sz="1600">
                <a:latin typeface="Century" pitchFamily="18" charset="0"/>
                <a:cs typeface="B Nazanin" pitchFamily="2" charset="-78"/>
              </a:rPr>
              <a:t>B</a:t>
            </a:r>
            <a:r>
              <a:rPr lang="fa-IR" sz="1600">
                <a:cs typeface="B Nazanin" pitchFamily="2" charset="-78"/>
              </a:rPr>
              <a:t> (جمعیت)</a:t>
            </a:r>
            <a:endParaRPr lang="en-US" sz="1600">
              <a:cs typeface="B Nazanin" pitchFamily="2" charset="-78"/>
            </a:endParaRPr>
          </a:p>
          <a:p>
            <a:pPr eaLnBrk="1" hangingPunct="1">
              <a:lnSpc>
                <a:spcPct val="150000"/>
              </a:lnSpc>
            </a:pPr>
            <a:r>
              <a:rPr lang="fa-IR" sz="1600">
                <a:latin typeface="Century" pitchFamily="18" charset="0"/>
                <a:cs typeface="B Nazanin" pitchFamily="2" charset="-78"/>
              </a:rPr>
              <a:t>      </a:t>
            </a:r>
            <a:r>
              <a:rPr lang="en-US" sz="1600">
                <a:latin typeface="Century" pitchFamily="18" charset="0"/>
                <a:cs typeface="B Nazanin" pitchFamily="2" charset="-78"/>
              </a:rPr>
              <a:t>dAB</a:t>
            </a:r>
            <a:r>
              <a:rPr lang="fa-IR" sz="1600">
                <a:cs typeface="B Nazanin" pitchFamily="2" charset="-78"/>
              </a:rPr>
              <a:t>= فاصله بین ناحیه </a:t>
            </a:r>
            <a:r>
              <a:rPr lang="en-US" sz="1600">
                <a:latin typeface="Century" pitchFamily="18" charset="0"/>
                <a:cs typeface="B Nazanin" pitchFamily="2" charset="-78"/>
              </a:rPr>
              <a:t>A</a:t>
            </a:r>
            <a:r>
              <a:rPr lang="fa-IR" sz="1600">
                <a:latin typeface="Century" pitchFamily="18" charset="0"/>
                <a:cs typeface="B Nazanin" pitchFamily="2" charset="-78"/>
              </a:rPr>
              <a:t> </a:t>
            </a:r>
            <a:r>
              <a:rPr lang="fa-IR" sz="1600">
                <a:cs typeface="B Nazanin" pitchFamily="2" charset="-78"/>
              </a:rPr>
              <a:t>و </a:t>
            </a:r>
            <a:r>
              <a:rPr lang="en-US" sz="1600">
                <a:latin typeface="Century" pitchFamily="18" charset="0"/>
                <a:cs typeface="B Nazanin" pitchFamily="2" charset="-78"/>
              </a:rPr>
              <a:t>B</a:t>
            </a:r>
          </a:p>
          <a:p>
            <a:pPr eaLnBrk="1" hangingPunct="1">
              <a:lnSpc>
                <a:spcPct val="150000"/>
              </a:lnSpc>
            </a:pPr>
            <a:r>
              <a:rPr lang="fa-IR" sz="1600">
                <a:cs typeface="B Nazanin" pitchFamily="2" charset="-78"/>
              </a:rPr>
              <a:t>            </a:t>
            </a:r>
            <a:r>
              <a:rPr lang="el-GR" sz="1600">
                <a:cs typeface="B Nazanin" pitchFamily="2" charset="-78"/>
              </a:rPr>
              <a:t>λ</a:t>
            </a:r>
            <a:r>
              <a:rPr lang="fa-IR" sz="1600">
                <a:cs typeface="B Nazanin" pitchFamily="2" charset="-78"/>
              </a:rPr>
              <a:t>= توان مربوط به متغیر فاصله</a:t>
            </a:r>
            <a:endParaRPr lang="en-US" sz="1600">
              <a:cs typeface="B Nazanin" pitchFamily="2" charset="-78"/>
            </a:endParaRPr>
          </a:p>
          <a:p>
            <a:pPr eaLnBrk="1" hangingPunct="1">
              <a:lnSpc>
                <a:spcPct val="150000"/>
              </a:lnSpc>
            </a:pPr>
            <a:r>
              <a:rPr lang="fa-IR" sz="1600">
                <a:latin typeface="Century" pitchFamily="18" charset="0"/>
                <a:cs typeface="B Nazanin" pitchFamily="2" charset="-78"/>
              </a:rPr>
              <a:t>           </a:t>
            </a:r>
            <a:r>
              <a:rPr lang="en-US" sz="1600">
                <a:latin typeface="Century" pitchFamily="18" charset="0"/>
                <a:cs typeface="B Nazanin" pitchFamily="2" charset="-78"/>
              </a:rPr>
              <a:t>K</a:t>
            </a:r>
            <a:r>
              <a:rPr lang="fa-IR" sz="1600">
                <a:cs typeface="B Nazanin" pitchFamily="2" charset="-78"/>
              </a:rPr>
              <a:t>= ضریب ثابتی که با تجربه تعیین می شود. </a:t>
            </a:r>
            <a:endParaRPr lang="en-US" sz="1600">
              <a:cs typeface="B Nazanin" pitchFamily="2" charset="-78"/>
            </a:endParaRPr>
          </a:p>
          <a:p>
            <a:pPr algn="just" eaLnBrk="1" hangingPunct="1">
              <a:lnSpc>
                <a:spcPct val="200000"/>
              </a:lnSpc>
            </a:pPr>
            <a:endParaRPr lang="en-US" sz="2000">
              <a:latin typeface="Century Gothic" pitchFamily="34" charset="0"/>
              <a:cs typeface="B Nazanin" pitchFamily="2" charset="-78"/>
            </a:endParaRPr>
          </a:p>
        </p:txBody>
      </p:sp>
      <p:sp>
        <p:nvSpPr>
          <p:cNvPr id="151555"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1556" name="Object 4" descr="White marble"/>
          <p:cNvGraphicFramePr>
            <a:graphicFrameLocks noChangeAspect="1"/>
          </p:cNvGraphicFramePr>
          <p:nvPr/>
        </p:nvGraphicFramePr>
        <p:xfrm>
          <a:off x="1214438" y="3143250"/>
          <a:ext cx="2143125" cy="1071563"/>
        </p:xfrm>
        <a:graphic>
          <a:graphicData uri="http://schemas.openxmlformats.org/presentationml/2006/ole">
            <mc:AlternateContent xmlns:mc="http://schemas.openxmlformats.org/markup-compatibility/2006">
              <mc:Choice xmlns:v="urn:schemas-microsoft-com:vml" Requires="v">
                <p:oleObj spid="_x0000_s151559" name="Equation" r:id="rId3" imgW="838200" imgH="419100" progId="Equation.3">
                  <p:embed/>
                </p:oleObj>
              </mc:Choice>
              <mc:Fallback>
                <p:oleObj name="Equation" r:id="rId3" imgW="838200" imgH="419100" progId="Equation.3">
                  <p:embed/>
                  <p:pic>
                    <p:nvPicPr>
                      <p:cNvPr id="0" name="Object 4"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4438" y="3143250"/>
                        <a:ext cx="2143125" cy="1071563"/>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1557" name="Rectangle 6"/>
          <p:cNvSpPr>
            <a:spLocks noChangeArrowheads="1"/>
          </p:cNvSpPr>
          <p:nvPr/>
        </p:nvSpPr>
        <p:spPr bwMode="auto">
          <a:xfrm>
            <a:off x="0" y="419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Box 1"/>
          <p:cNvSpPr txBox="1">
            <a:spLocks noChangeArrowheads="1"/>
          </p:cNvSpPr>
          <p:nvPr/>
        </p:nvSpPr>
        <p:spPr bwMode="auto">
          <a:xfrm>
            <a:off x="857250" y="714375"/>
            <a:ext cx="7572375"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رایلی برای تعیین محل خرده فروشی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رایلی برای تعیین محدوده بازار در مورد مراکز خرده فروشی، اساساً از جاذبه نسبی دو مرکز خرید برای مردم استفاده نمود. شکل کلی مدل به شرح زیر است:</a:t>
            </a:r>
          </a:p>
          <a:p>
            <a:pPr algn="just" eaLnBrk="1" hangingPunct="1">
              <a:lnSpc>
                <a:spcPct val="200000"/>
              </a:lnSpc>
            </a:pPr>
            <a:r>
              <a:rPr lang="fa-IR" sz="1600">
                <a:latin typeface="Century Gothic" pitchFamily="34" charset="0"/>
                <a:cs typeface="B Nazanin" pitchFamily="2" charset="-78"/>
              </a:rPr>
              <a:t>	: جمعیت شهر بزرگتر</a:t>
            </a:r>
          </a:p>
          <a:p>
            <a:pPr algn="just" eaLnBrk="1" hangingPunct="1">
              <a:lnSpc>
                <a:spcPct val="200000"/>
              </a:lnSpc>
            </a:pPr>
            <a:r>
              <a:rPr lang="fa-IR" sz="1600">
                <a:latin typeface="Century Gothic" pitchFamily="34" charset="0"/>
                <a:cs typeface="B Nazanin" pitchFamily="2" charset="-78"/>
              </a:rPr>
              <a:t>	: جمعیت شهر کوچکتر</a:t>
            </a:r>
          </a:p>
          <a:p>
            <a:pPr algn="just" eaLnBrk="1" hangingPunct="1">
              <a:lnSpc>
                <a:spcPct val="200000"/>
              </a:lnSpc>
            </a:pPr>
            <a:r>
              <a:rPr lang="fa-IR" sz="1600">
                <a:latin typeface="Century Gothic" pitchFamily="34" charset="0"/>
                <a:cs typeface="B Nazanin" pitchFamily="2" charset="-78"/>
              </a:rPr>
              <a:t>	: فاصله بین دوشهر</a:t>
            </a:r>
          </a:p>
          <a:p>
            <a:pPr algn="just" eaLnBrk="1" hangingPunct="1">
              <a:lnSpc>
                <a:spcPct val="200000"/>
              </a:lnSpc>
            </a:pPr>
            <a:r>
              <a:rPr lang="fa-IR" sz="2000">
                <a:latin typeface="Century Gothic" pitchFamily="34" charset="0"/>
                <a:cs typeface="B Nazanin" pitchFamily="2" charset="-78"/>
              </a:rPr>
              <a:t>        مشکلی که در مورد کاربرد قانون رایلی برای تعیین مرز حوزه نفوذ مراکز خرده فروشی وجود دارد نواحی تجاری را به صورت ناپیوسته در نظر گرفته است. </a:t>
            </a:r>
            <a:endParaRPr lang="en-US" sz="2000">
              <a:latin typeface="Century Gothic" pitchFamily="34" charset="0"/>
              <a:cs typeface="B Nazanin" pitchFamily="2" charset="-78"/>
            </a:endParaRPr>
          </a:p>
        </p:txBody>
      </p:sp>
      <p:sp>
        <p:nvSpPr>
          <p:cNvPr id="15257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52580" name="Object 1" descr="White marble"/>
          <p:cNvGraphicFramePr>
            <a:graphicFrameLocks noChangeAspect="1"/>
          </p:cNvGraphicFramePr>
          <p:nvPr/>
        </p:nvGraphicFramePr>
        <p:xfrm>
          <a:off x="1428750" y="2643188"/>
          <a:ext cx="1857375" cy="1409700"/>
        </p:xfrm>
        <a:graphic>
          <a:graphicData uri="http://schemas.openxmlformats.org/presentationml/2006/ole">
            <mc:AlternateContent xmlns:mc="http://schemas.openxmlformats.org/markup-compatibility/2006">
              <mc:Choice xmlns:v="urn:schemas-microsoft-com:vml" Requires="v">
                <p:oleObj spid="_x0000_s152591" name="Equation" r:id="rId3" imgW="787400" imgH="596900" progId="Equation.3">
                  <p:embed/>
                </p:oleObj>
              </mc:Choice>
              <mc:Fallback>
                <p:oleObj name="Equation" r:id="rId3" imgW="787400" imgH="59690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0" y="2643188"/>
                        <a:ext cx="1857375" cy="140970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2581" name="Rectangle 3"/>
          <p:cNvSpPr>
            <a:spLocks noChangeArrowheads="1"/>
          </p:cNvSpPr>
          <p:nvPr/>
        </p:nvSpPr>
        <p:spPr bwMode="auto">
          <a:xfrm>
            <a:off x="0" y="600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52582"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2583" name="Object 11"/>
          <p:cNvGraphicFramePr>
            <a:graphicFrameLocks noChangeAspect="1"/>
          </p:cNvGraphicFramePr>
          <p:nvPr/>
        </p:nvGraphicFramePr>
        <p:xfrm>
          <a:off x="7429500" y="2714625"/>
          <a:ext cx="411163" cy="439738"/>
        </p:xfrm>
        <a:graphic>
          <a:graphicData uri="http://schemas.openxmlformats.org/presentationml/2006/ole">
            <mc:AlternateContent xmlns:mc="http://schemas.openxmlformats.org/markup-compatibility/2006">
              <mc:Choice xmlns:v="urn:schemas-microsoft-com:vml" Requires="v">
                <p:oleObj spid="_x0000_s152592" name="Equation" r:id="rId6" imgW="177646" imgH="190335" progId="Equation.3">
                  <p:embed/>
                </p:oleObj>
              </mc:Choice>
              <mc:Fallback>
                <p:oleObj name="Equation" r:id="rId6" imgW="177646" imgH="190335"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29500" y="2714625"/>
                        <a:ext cx="411163"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2584" name="Rectangle 13"/>
          <p:cNvSpPr>
            <a:spLocks noChangeArrowheads="1"/>
          </p:cNvSpPr>
          <p:nvPr/>
        </p:nvSpPr>
        <p:spPr bwMode="auto">
          <a:xfrm>
            <a:off x="0" y="600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2585" name="Object 14"/>
          <p:cNvGraphicFramePr>
            <a:graphicFrameLocks noChangeAspect="1"/>
          </p:cNvGraphicFramePr>
          <p:nvPr/>
        </p:nvGraphicFramePr>
        <p:xfrm>
          <a:off x="7446963" y="3203575"/>
          <a:ext cx="411162" cy="439738"/>
        </p:xfrm>
        <a:graphic>
          <a:graphicData uri="http://schemas.openxmlformats.org/presentationml/2006/ole">
            <mc:AlternateContent xmlns:mc="http://schemas.openxmlformats.org/markup-compatibility/2006">
              <mc:Choice xmlns:v="urn:schemas-microsoft-com:vml" Requires="v">
                <p:oleObj spid="_x0000_s152593" name="Equation" r:id="rId8" imgW="177646" imgH="190335" progId="Equation.3">
                  <p:embed/>
                </p:oleObj>
              </mc:Choice>
              <mc:Fallback>
                <p:oleObj name="Equation" r:id="rId8" imgW="177646" imgH="190335"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46963" y="3203575"/>
                        <a:ext cx="411162"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2586" name="Object 15"/>
          <p:cNvGraphicFramePr>
            <a:graphicFrameLocks noChangeAspect="1"/>
          </p:cNvGraphicFramePr>
          <p:nvPr/>
        </p:nvGraphicFramePr>
        <p:xfrm>
          <a:off x="7429500" y="3643313"/>
          <a:ext cx="557213" cy="439737"/>
        </p:xfrm>
        <a:graphic>
          <a:graphicData uri="http://schemas.openxmlformats.org/presentationml/2006/ole">
            <mc:AlternateContent xmlns:mc="http://schemas.openxmlformats.org/markup-compatibility/2006">
              <mc:Choice xmlns:v="urn:schemas-microsoft-com:vml" Requires="v">
                <p:oleObj spid="_x0000_s152594" name="Equation" r:id="rId10" imgW="241195" imgH="190417" progId="Equation.3">
                  <p:embed/>
                </p:oleObj>
              </mc:Choice>
              <mc:Fallback>
                <p:oleObj name="Equation" r:id="rId10" imgW="241195" imgH="190417" progId="Equation.3">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29500" y="3643313"/>
                        <a:ext cx="557213"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Box 1"/>
          <p:cNvSpPr txBox="1">
            <a:spLocks noChangeArrowheads="1"/>
          </p:cNvSpPr>
          <p:nvPr/>
        </p:nvSpPr>
        <p:spPr bwMode="auto">
          <a:xfrm>
            <a:off x="857250" y="714375"/>
            <a:ext cx="757237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مکان یابی مرکز خرید</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برای مکان یابی یا پیش بینی فضاهای مورد نیاز جمعیت کاربری های خرده فروشی در سطح یک شهر مورد استفاده قرار می گیرد وبر پایه مدل جاذبه نیوتن به شرح ذیل پایه ریزی شده است :</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r>
              <a:rPr lang="fa-IR" sz="2000">
                <a:cs typeface="B Nazanin" pitchFamily="2" charset="-78"/>
              </a:rPr>
              <a:t>از فرمول بالا در یک فاصله زمانی مشخص، تعداد سفرها یا </a:t>
            </a:r>
            <a:r>
              <a:rPr lang="en-US" sz="2000">
                <a:latin typeface="Century" pitchFamily="18" charset="0"/>
                <a:cs typeface="B Nazanin" pitchFamily="2" charset="-78"/>
              </a:rPr>
              <a:t>T</a:t>
            </a:r>
            <a:r>
              <a:rPr lang="fa-IR" sz="2000">
                <a:cs typeface="B Nazanin" pitchFamily="2" charset="-78"/>
              </a:rPr>
              <a:t> که توسط افراد ساکن در ناحیه</a:t>
            </a:r>
            <a:r>
              <a:rPr lang="fa-IR" sz="2000">
                <a:latin typeface="Century" pitchFamily="18" charset="0"/>
                <a:cs typeface="B Nazanin" pitchFamily="2" charset="-78"/>
              </a:rPr>
              <a:t> </a:t>
            </a:r>
            <a:r>
              <a:rPr lang="en-US" sz="2000">
                <a:latin typeface="Century" pitchFamily="18" charset="0"/>
                <a:cs typeface="B Nazanin" pitchFamily="2" charset="-78"/>
              </a:rPr>
              <a:t>I</a:t>
            </a:r>
            <a:r>
              <a:rPr lang="fa-IR" sz="2000">
                <a:cs typeface="B Nazanin" pitchFamily="2" charset="-78"/>
              </a:rPr>
              <a:t> به طرف فعالیت های ناحیه </a:t>
            </a:r>
            <a:r>
              <a:rPr lang="en-US" sz="2000">
                <a:latin typeface="Century" pitchFamily="18" charset="0"/>
                <a:cs typeface="B Nazanin" pitchFamily="2" charset="-78"/>
              </a:rPr>
              <a:t>j</a:t>
            </a:r>
            <a:r>
              <a:rPr lang="fa-IR" sz="2000">
                <a:cs typeface="B Nazanin" pitchFamily="2" charset="-78"/>
              </a:rPr>
              <a:t> صورت می گیرد، به نسبت جمعیت (</a:t>
            </a:r>
            <a:r>
              <a:rPr lang="en-US" sz="2000">
                <a:latin typeface="Century" pitchFamily="18" charset="0"/>
                <a:cs typeface="B Nazanin" pitchFamily="2" charset="-78"/>
              </a:rPr>
              <a:t>p</a:t>
            </a:r>
            <a:r>
              <a:rPr lang="fa-IR" sz="2000">
                <a:cs typeface="B Nazanin" pitchFamily="2" charset="-78"/>
              </a:rPr>
              <a:t>) ساکن </a:t>
            </a:r>
            <a:r>
              <a:rPr lang="en-US" sz="2000">
                <a:cs typeface="B Nazanin" pitchFamily="2" charset="-78"/>
              </a:rPr>
              <a:t>I</a:t>
            </a:r>
            <a:r>
              <a:rPr lang="fa-IR" sz="2000">
                <a:cs typeface="B Nazanin" pitchFamily="2" charset="-78"/>
              </a:rPr>
              <a:t> و با تعداد فرصت های </a:t>
            </a:r>
            <a:r>
              <a:rPr lang="en-US" sz="2000">
                <a:latin typeface="Century" pitchFamily="18" charset="0"/>
                <a:cs typeface="B Nazanin" pitchFamily="2" charset="-78"/>
              </a:rPr>
              <a:t>H</a:t>
            </a:r>
            <a:r>
              <a:rPr lang="fa-IR" sz="2000">
                <a:cs typeface="B Nazanin" pitchFamily="2" charset="-78"/>
              </a:rPr>
              <a:t> در </a:t>
            </a:r>
            <a:r>
              <a:rPr lang="en-US" sz="2000">
                <a:latin typeface="Century" pitchFamily="18" charset="0"/>
                <a:cs typeface="B Nazanin" pitchFamily="2" charset="-78"/>
              </a:rPr>
              <a:t>j</a:t>
            </a:r>
            <a:r>
              <a:rPr lang="fa-IR" sz="2000">
                <a:cs typeface="B Nazanin" pitchFamily="2" charset="-78"/>
              </a:rPr>
              <a:t> افزایش و با فاصله </a:t>
            </a:r>
            <a:r>
              <a:rPr lang="en-US" sz="2000">
                <a:latin typeface="Century" pitchFamily="18" charset="0"/>
                <a:cs typeface="B Nazanin" pitchFamily="2" charset="-78"/>
              </a:rPr>
              <a:t>d</a:t>
            </a:r>
            <a:r>
              <a:rPr lang="fa-IR" sz="2000">
                <a:latin typeface="Century" pitchFamily="18" charset="0"/>
                <a:cs typeface="B Nazanin" pitchFamily="2" charset="-78"/>
              </a:rPr>
              <a:t> </a:t>
            </a:r>
            <a:r>
              <a:rPr lang="fa-IR" sz="2000">
                <a:cs typeface="B Nazanin" pitchFamily="2" charset="-78"/>
              </a:rPr>
              <a:t>بین دو نقطه </a:t>
            </a:r>
            <a:r>
              <a:rPr lang="en-US" sz="2000">
                <a:latin typeface="Century" pitchFamily="18" charset="0"/>
                <a:cs typeface="B Nazanin" pitchFamily="2" charset="-78"/>
              </a:rPr>
              <a:t>I</a:t>
            </a:r>
            <a:r>
              <a:rPr lang="fa-IR" sz="2000">
                <a:cs typeface="B Nazanin" pitchFamily="2" charset="-78"/>
              </a:rPr>
              <a:t> و </a:t>
            </a:r>
            <a:r>
              <a:rPr lang="en-US" sz="2000">
                <a:latin typeface="Century" pitchFamily="18" charset="0"/>
                <a:cs typeface="B Nazanin" pitchFamily="2" charset="-78"/>
              </a:rPr>
              <a:t>j</a:t>
            </a:r>
            <a:r>
              <a:rPr lang="fa-IR" sz="2000">
                <a:cs typeface="B Nazanin" pitchFamily="2" charset="-78"/>
              </a:rPr>
              <a:t> کاهش می یابد. </a:t>
            </a:r>
            <a:endParaRPr lang="en-US" sz="2000">
              <a:cs typeface="B Nazanin" pitchFamily="2" charset="-78"/>
            </a:endParaRPr>
          </a:p>
          <a:p>
            <a:pPr algn="just" eaLnBrk="1" hangingPunct="1">
              <a:lnSpc>
                <a:spcPct val="200000"/>
              </a:lnSpc>
            </a:pPr>
            <a:r>
              <a:rPr lang="en-US" sz="2000">
                <a:latin typeface="Century" pitchFamily="18" charset="0"/>
                <a:cs typeface="B Nazanin" pitchFamily="2" charset="-78"/>
              </a:rPr>
              <a:t>a</a:t>
            </a:r>
            <a:r>
              <a:rPr lang="fa-IR" sz="2000">
                <a:latin typeface="Century" pitchFamily="18" charset="0"/>
                <a:cs typeface="B Nazanin" pitchFamily="2" charset="-78"/>
              </a:rPr>
              <a:t>، </a:t>
            </a:r>
            <a:r>
              <a:rPr lang="en-US" sz="2000">
                <a:latin typeface="Century" pitchFamily="18" charset="0"/>
                <a:cs typeface="B Nazanin" pitchFamily="2" charset="-78"/>
              </a:rPr>
              <a:t>b</a:t>
            </a:r>
            <a:r>
              <a:rPr lang="fa-IR" sz="2000">
                <a:latin typeface="Century" pitchFamily="18" charset="0"/>
                <a:cs typeface="B Nazanin" pitchFamily="2" charset="-78"/>
              </a:rPr>
              <a:t> و </a:t>
            </a:r>
            <a:r>
              <a:rPr lang="en-US" sz="2000">
                <a:latin typeface="Century" pitchFamily="18" charset="0"/>
                <a:cs typeface="B Nazanin" pitchFamily="2" charset="-78"/>
              </a:rPr>
              <a:t>c</a:t>
            </a:r>
            <a:r>
              <a:rPr lang="fa-IR" sz="2000">
                <a:cs typeface="B Nazanin" pitchFamily="2" charset="-78"/>
              </a:rPr>
              <a:t> متغیرهایی هستند که به صورت تجربی به دست می آیند.</a:t>
            </a:r>
            <a:endParaRPr lang="fa-IR" sz="2000">
              <a:latin typeface="Century Gothic" pitchFamily="34" charset="0"/>
              <a:cs typeface="B Nazanin" pitchFamily="2" charset="-78"/>
            </a:endParaRPr>
          </a:p>
        </p:txBody>
      </p:sp>
      <p:sp>
        <p:nvSpPr>
          <p:cNvPr id="15360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53604" name="Object 1" descr="White marble"/>
          <p:cNvGraphicFramePr>
            <a:graphicFrameLocks noChangeAspect="1"/>
          </p:cNvGraphicFramePr>
          <p:nvPr/>
        </p:nvGraphicFramePr>
        <p:xfrm>
          <a:off x="1214438" y="2643188"/>
          <a:ext cx="2143125" cy="1296987"/>
        </p:xfrm>
        <a:graphic>
          <a:graphicData uri="http://schemas.openxmlformats.org/presentationml/2006/ole">
            <mc:AlternateContent xmlns:mc="http://schemas.openxmlformats.org/markup-compatibility/2006">
              <mc:Choice xmlns:v="urn:schemas-microsoft-com:vml" Requires="v">
                <p:oleObj spid="_x0000_s153607" name="Equation" r:id="rId3" imgW="774364" imgH="469696" progId="Equation.3">
                  <p:embed/>
                </p:oleObj>
              </mc:Choice>
              <mc:Fallback>
                <p:oleObj name="Equation" r:id="rId3" imgW="774364" imgH="469696"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4438" y="2643188"/>
                        <a:ext cx="2143125" cy="129698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05" name="Rectangle 3"/>
          <p:cNvSpPr>
            <a:spLocks noChangeArrowheads="1"/>
          </p:cNvSpPr>
          <p:nvPr/>
        </p:nvSpPr>
        <p:spPr bwMode="auto">
          <a:xfrm>
            <a:off x="0" y="4667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Box 1"/>
          <p:cNvSpPr txBox="1">
            <a:spLocks noChangeArrowheads="1"/>
          </p:cNvSpPr>
          <p:nvPr/>
        </p:nvSpPr>
        <p:spPr bwMode="auto">
          <a:xfrm>
            <a:off x="857250" y="714375"/>
            <a:ext cx="7572375"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پیش بینی فضاهای گذران اوقات فراغت</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ازکاربرد های دیگر مدل جاذبه ، پیش بینی مراکز اوقات فراغت است . در این روش نرخ  مشارکت از نسبت افرادی که در یک فعالیت شرکت می نمایند برای پیش بینی استفاده می شود: </a:t>
            </a:r>
            <a:endParaRPr lang="fa-IR" sz="2000">
              <a:latin typeface="Century Gothic" pitchFamily="34" charset="0"/>
              <a:cs typeface="Tahoma" pitchFamily="34" charset="0"/>
            </a:endParaRPr>
          </a:p>
          <a:p>
            <a:pPr eaLnBrk="1" hangingPunct="1">
              <a:lnSpc>
                <a:spcPct val="150000"/>
              </a:lnSpc>
            </a:pPr>
            <a:r>
              <a:rPr lang="en-US" sz="1600">
                <a:latin typeface="Century" pitchFamily="18" charset="0"/>
                <a:cs typeface="Tahoma" pitchFamily="34" charset="0"/>
              </a:rPr>
              <a:t>r </a:t>
            </a:r>
            <a:r>
              <a:rPr lang="en-US" sz="1600">
                <a:latin typeface="Century Gothic" pitchFamily="34" charset="0"/>
                <a:cs typeface="Tahoma" pitchFamily="34" charset="0"/>
              </a:rPr>
              <a:t> </a:t>
            </a:r>
            <a:r>
              <a:rPr lang="fa-IR" sz="1600">
                <a:latin typeface="Century Gothic" pitchFamily="34" charset="0"/>
                <a:cs typeface="Tahoma" pitchFamily="34" charset="0"/>
              </a:rPr>
              <a:t> </a:t>
            </a:r>
            <a:r>
              <a:rPr lang="fa-IR" sz="2000">
                <a:latin typeface="Century Gothic" pitchFamily="34" charset="0"/>
                <a:cs typeface="B Nazanin" pitchFamily="2" charset="-78"/>
              </a:rPr>
              <a:t>: </a:t>
            </a:r>
            <a:r>
              <a:rPr lang="en-US" sz="2000">
                <a:latin typeface="Century Gothic" pitchFamily="34" charset="0"/>
                <a:cs typeface="B Nazanin" pitchFamily="2" charset="-78"/>
              </a:rPr>
              <a:t> </a:t>
            </a:r>
            <a:r>
              <a:rPr lang="fa-IR" sz="1600">
                <a:latin typeface="Century Gothic" pitchFamily="34" charset="0"/>
                <a:cs typeface="B Nazanin" pitchFamily="2" charset="-78"/>
              </a:rPr>
              <a:t>نرخ مشارکت</a:t>
            </a:r>
            <a:endParaRPr lang="en-US" sz="2000">
              <a:latin typeface="Century Gothic" pitchFamily="34" charset="0"/>
              <a:cs typeface="B Nazanin" pitchFamily="2" charset="-78"/>
            </a:endParaRPr>
          </a:p>
          <a:p>
            <a:pPr eaLnBrk="1" hangingPunct="1">
              <a:lnSpc>
                <a:spcPct val="150000"/>
              </a:lnSpc>
            </a:pPr>
            <a:r>
              <a:rPr lang="en-US" sz="1600">
                <a:latin typeface="Century" pitchFamily="18" charset="0"/>
                <a:cs typeface="Tahoma" pitchFamily="34" charset="0"/>
              </a:rPr>
              <a:t>P </a:t>
            </a:r>
            <a:r>
              <a:rPr lang="fa-IR" sz="1600">
                <a:latin typeface="Century Gothic" pitchFamily="34" charset="0"/>
                <a:cs typeface="B Nazanin" pitchFamily="2" charset="-78"/>
              </a:rPr>
              <a:t>  </a:t>
            </a:r>
            <a:r>
              <a:rPr lang="fa-IR" sz="2000">
                <a:latin typeface="Century Gothic" pitchFamily="34" charset="0"/>
                <a:cs typeface="B Nazanin" pitchFamily="2" charset="-78"/>
              </a:rPr>
              <a:t>: </a:t>
            </a:r>
            <a:r>
              <a:rPr lang="fa-IR" sz="1600">
                <a:latin typeface="Century Gothic" pitchFamily="34" charset="0"/>
                <a:cs typeface="B Nazanin" pitchFamily="2" charset="-78"/>
              </a:rPr>
              <a:t>جمعیت</a:t>
            </a:r>
            <a:r>
              <a:rPr lang="fa-IR" sz="2000">
                <a:latin typeface="Century Gothic" pitchFamily="34" charset="0"/>
                <a:cs typeface="B Nazanin" pitchFamily="2" charset="-78"/>
              </a:rPr>
              <a:t> </a:t>
            </a:r>
            <a:endParaRPr lang="en-US" sz="2000">
              <a:latin typeface="Century Gothic" pitchFamily="34" charset="0"/>
              <a:cs typeface="B Nazanin" pitchFamily="2" charset="-78"/>
            </a:endParaRPr>
          </a:p>
          <a:p>
            <a:pPr eaLnBrk="1" hangingPunct="1">
              <a:lnSpc>
                <a:spcPct val="150000"/>
              </a:lnSpc>
            </a:pPr>
            <a:r>
              <a:rPr lang="en-US" sz="1600">
                <a:latin typeface="Century" pitchFamily="18" charset="0"/>
                <a:cs typeface="Tahoma" pitchFamily="34" charset="0"/>
              </a:rPr>
              <a:t>N</a:t>
            </a:r>
            <a:r>
              <a:rPr lang="en-US" sz="2000">
                <a:latin typeface="Century" pitchFamily="18" charset="0"/>
                <a:cs typeface="Tahoma" pitchFamily="34" charset="0"/>
              </a:rPr>
              <a:t> </a:t>
            </a:r>
            <a:r>
              <a:rPr lang="fa-IR" sz="2000">
                <a:latin typeface="Century Gothic" pitchFamily="34" charset="0"/>
                <a:cs typeface="B Nazanin" pitchFamily="2" charset="-78"/>
              </a:rPr>
              <a:t> : </a:t>
            </a:r>
            <a:r>
              <a:rPr lang="fa-IR" sz="1600">
                <a:latin typeface="Century Gothic" pitchFamily="34" charset="0"/>
                <a:cs typeface="B Nazanin" pitchFamily="2" charset="-78"/>
              </a:rPr>
              <a:t>تعداد مشارکت کنندگان </a:t>
            </a:r>
          </a:p>
          <a:p>
            <a:pPr eaLnBrk="1" hangingPunct="1">
              <a:lnSpc>
                <a:spcPct val="150000"/>
              </a:lnSpc>
            </a:pPr>
            <a:r>
              <a:rPr lang="fa-IR" sz="1600">
                <a:cs typeface="B Nazanin" pitchFamily="2" charset="-78"/>
              </a:rPr>
              <a:t>       = تعداد بازدید کنندگان از ناحیه به تسهیلات</a:t>
            </a:r>
            <a:r>
              <a:rPr lang="fa-IR" sz="1600">
                <a:latin typeface="Century" pitchFamily="18" charset="0"/>
                <a:cs typeface="B Nazanin" pitchFamily="2" charset="-78"/>
              </a:rPr>
              <a:t> </a:t>
            </a:r>
            <a:r>
              <a:rPr lang="en-US" sz="1600">
                <a:latin typeface="Century" pitchFamily="18" charset="0"/>
                <a:cs typeface="B Nazanin" pitchFamily="2" charset="-78"/>
              </a:rPr>
              <a:t>j</a:t>
            </a:r>
          </a:p>
          <a:p>
            <a:pPr eaLnBrk="1" hangingPunct="1">
              <a:lnSpc>
                <a:spcPct val="150000"/>
              </a:lnSpc>
            </a:pPr>
            <a:r>
              <a:rPr lang="fa-IR" sz="1600">
                <a:latin typeface="Century" pitchFamily="18" charset="0"/>
                <a:cs typeface="B Nazanin" pitchFamily="2" charset="-78"/>
              </a:rPr>
              <a:t>  </a:t>
            </a:r>
            <a:r>
              <a:rPr lang="en-US" sz="1600">
                <a:latin typeface="Century" pitchFamily="18" charset="0"/>
                <a:cs typeface="B Nazanin" pitchFamily="2" charset="-78"/>
              </a:rPr>
              <a:t>Pi</a:t>
            </a:r>
            <a:r>
              <a:rPr lang="fa-IR" sz="1600">
                <a:latin typeface="Century" pitchFamily="18" charset="0"/>
                <a:cs typeface="B Nazanin" pitchFamily="2" charset="-78"/>
              </a:rPr>
              <a:t> </a:t>
            </a:r>
            <a:r>
              <a:rPr lang="fa-IR" sz="1600">
                <a:cs typeface="B Nazanin" pitchFamily="2" charset="-78"/>
              </a:rPr>
              <a:t>= جمعیت ناحیه</a:t>
            </a:r>
            <a:r>
              <a:rPr lang="fa-IR" sz="1600">
                <a:latin typeface="Century" pitchFamily="18" charset="0"/>
                <a:cs typeface="B Nazanin" pitchFamily="2" charset="-78"/>
              </a:rPr>
              <a:t> </a:t>
            </a:r>
            <a:r>
              <a:rPr lang="en-US" sz="1600">
                <a:latin typeface="Century" pitchFamily="18" charset="0"/>
                <a:cs typeface="B Nazanin" pitchFamily="2" charset="-78"/>
              </a:rPr>
              <a:t>i</a:t>
            </a:r>
          </a:p>
          <a:p>
            <a:pPr eaLnBrk="1" hangingPunct="1">
              <a:lnSpc>
                <a:spcPct val="150000"/>
              </a:lnSpc>
            </a:pPr>
            <a:r>
              <a:rPr lang="fa-IR" sz="1600">
                <a:latin typeface="Century" pitchFamily="18" charset="0"/>
                <a:cs typeface="B Nazanin" pitchFamily="2" charset="-78"/>
              </a:rPr>
              <a:t>  </a:t>
            </a:r>
            <a:r>
              <a:rPr lang="en-US" sz="1600">
                <a:latin typeface="Century" pitchFamily="18" charset="0"/>
                <a:cs typeface="B Nazanin" pitchFamily="2" charset="-78"/>
              </a:rPr>
              <a:t>Aj</a:t>
            </a:r>
            <a:r>
              <a:rPr lang="fa-IR" sz="1600">
                <a:latin typeface="Century" pitchFamily="18" charset="0"/>
                <a:cs typeface="B Nazanin" pitchFamily="2" charset="-78"/>
              </a:rPr>
              <a:t> </a:t>
            </a:r>
            <a:r>
              <a:rPr lang="fa-IR" sz="1600">
                <a:cs typeface="B Nazanin" pitchFamily="2" charset="-78"/>
              </a:rPr>
              <a:t>= جمعیت ناحیه </a:t>
            </a:r>
            <a:r>
              <a:rPr lang="en-US" sz="1600">
                <a:latin typeface="Century" pitchFamily="18" charset="0"/>
                <a:cs typeface="B Nazanin" pitchFamily="2" charset="-78"/>
              </a:rPr>
              <a:t>j</a:t>
            </a:r>
          </a:p>
          <a:p>
            <a:pPr eaLnBrk="1" hangingPunct="1">
              <a:lnSpc>
                <a:spcPct val="150000"/>
              </a:lnSpc>
            </a:pPr>
            <a:r>
              <a:rPr lang="en-US" sz="1600">
                <a:latin typeface="Century" pitchFamily="18" charset="0"/>
                <a:cs typeface="B Nazanin" pitchFamily="2" charset="-78"/>
              </a:rPr>
              <a:t>Dij</a:t>
            </a:r>
            <a:r>
              <a:rPr lang="fa-IR" sz="1600">
                <a:latin typeface="Century" pitchFamily="18" charset="0"/>
                <a:cs typeface="B Nazanin" pitchFamily="2" charset="-78"/>
              </a:rPr>
              <a:t> </a:t>
            </a:r>
            <a:r>
              <a:rPr lang="fa-IR" sz="1600">
                <a:cs typeface="B Nazanin" pitchFamily="2" charset="-78"/>
              </a:rPr>
              <a:t>=  فاصله بین </a:t>
            </a:r>
            <a:r>
              <a:rPr lang="en-US" sz="1600">
                <a:latin typeface="Century" pitchFamily="18" charset="0"/>
                <a:cs typeface="B Nazanin" pitchFamily="2" charset="-78"/>
              </a:rPr>
              <a:t>I</a:t>
            </a:r>
            <a:r>
              <a:rPr lang="fa-IR" sz="1600">
                <a:latin typeface="Century" pitchFamily="18" charset="0"/>
                <a:cs typeface="B Nazanin" pitchFamily="2" charset="-78"/>
              </a:rPr>
              <a:t> و </a:t>
            </a:r>
            <a:r>
              <a:rPr lang="en-US" sz="1600">
                <a:latin typeface="Century" pitchFamily="18" charset="0"/>
                <a:cs typeface="B Nazanin" pitchFamily="2" charset="-78"/>
              </a:rPr>
              <a:t>j</a:t>
            </a:r>
          </a:p>
          <a:p>
            <a:pPr eaLnBrk="1" hangingPunct="1">
              <a:lnSpc>
                <a:spcPct val="150000"/>
              </a:lnSpc>
            </a:pPr>
            <a:r>
              <a:rPr lang="en-US" sz="1600">
                <a:latin typeface="Century" pitchFamily="18" charset="0"/>
                <a:cs typeface="B Nazanin" pitchFamily="2" charset="-78"/>
              </a:rPr>
              <a:t>G,B</a:t>
            </a:r>
            <a:r>
              <a:rPr lang="fa-IR" sz="1600">
                <a:cs typeface="B Nazanin" pitchFamily="2" charset="-78"/>
              </a:rPr>
              <a:t>=  ضرایب ثابت </a:t>
            </a:r>
            <a:endParaRPr lang="en-US" sz="1600">
              <a:latin typeface="Century Gothic" pitchFamily="34" charset="0"/>
              <a:cs typeface="B Nazanin" pitchFamily="2" charset="-78"/>
            </a:endParaRPr>
          </a:p>
        </p:txBody>
      </p:sp>
      <p:sp>
        <p:nvSpPr>
          <p:cNvPr id="15462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54628" name="Object 1" descr="White marble"/>
          <p:cNvGraphicFramePr>
            <a:graphicFrameLocks noChangeAspect="1"/>
          </p:cNvGraphicFramePr>
          <p:nvPr/>
        </p:nvGraphicFramePr>
        <p:xfrm>
          <a:off x="1785938" y="2643188"/>
          <a:ext cx="857250" cy="928687"/>
        </p:xfrm>
        <a:graphic>
          <a:graphicData uri="http://schemas.openxmlformats.org/presentationml/2006/ole">
            <mc:AlternateContent xmlns:mc="http://schemas.openxmlformats.org/markup-compatibility/2006">
              <mc:Choice xmlns:v="urn:schemas-microsoft-com:vml" Requires="v">
                <p:oleObj spid="_x0000_s154643" name="Equation" r:id="rId3" imgW="342751" imgH="368140" progId="Equation.3">
                  <p:embed/>
                </p:oleObj>
              </mc:Choice>
              <mc:Fallback>
                <p:oleObj name="Equation" r:id="rId3" imgW="342751" imgH="36814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38" y="2643188"/>
                        <a:ext cx="857250" cy="928687"/>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4629" name="Rectangle 3"/>
          <p:cNvSpPr>
            <a:spLocks noChangeArrowheads="1"/>
          </p:cNvSpPr>
          <p:nvPr/>
        </p:nvSpPr>
        <p:spPr bwMode="auto">
          <a:xfrm>
            <a:off x="0" y="3714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54630"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4631" name="Object 7" descr="White marble"/>
          <p:cNvGraphicFramePr>
            <a:graphicFrameLocks noChangeAspect="1"/>
          </p:cNvGraphicFramePr>
          <p:nvPr/>
        </p:nvGraphicFramePr>
        <p:xfrm>
          <a:off x="1776413" y="3857625"/>
          <a:ext cx="938212" cy="412750"/>
        </p:xfrm>
        <a:graphic>
          <a:graphicData uri="http://schemas.openxmlformats.org/presentationml/2006/ole">
            <mc:AlternateContent xmlns:mc="http://schemas.openxmlformats.org/markup-compatibility/2006">
              <mc:Choice xmlns:v="urn:schemas-microsoft-com:vml" Requires="v">
                <p:oleObj spid="_x0000_s154644" name="Equation" r:id="rId6" imgW="405872" imgH="177569" progId="Equation.3">
                  <p:embed/>
                </p:oleObj>
              </mc:Choice>
              <mc:Fallback>
                <p:oleObj name="Equation" r:id="rId6" imgW="405872" imgH="177569" progId="Equation.3">
                  <p:embed/>
                  <p:pic>
                    <p:nvPicPr>
                      <p:cNvPr id="0" name="Object 7"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76413" y="3857625"/>
                        <a:ext cx="938212" cy="4127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4632" name="Rectangle 9"/>
          <p:cNvSpPr>
            <a:spLocks noChangeArrowheads="1"/>
          </p:cNvSpPr>
          <p:nvPr/>
        </p:nvSpPr>
        <p:spPr bwMode="auto">
          <a:xfrm>
            <a:off x="0" y="3714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54633"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4634" name="Object 10" descr="White marble"/>
          <p:cNvGraphicFramePr>
            <a:graphicFrameLocks noChangeAspect="1"/>
          </p:cNvGraphicFramePr>
          <p:nvPr/>
        </p:nvGraphicFramePr>
        <p:xfrm>
          <a:off x="1752600" y="4572000"/>
          <a:ext cx="1390650" cy="857250"/>
        </p:xfrm>
        <a:graphic>
          <a:graphicData uri="http://schemas.openxmlformats.org/presentationml/2006/ole">
            <mc:AlternateContent xmlns:mc="http://schemas.openxmlformats.org/markup-compatibility/2006">
              <mc:Choice xmlns:v="urn:schemas-microsoft-com:vml" Requires="v">
                <p:oleObj spid="_x0000_s154645" name="Equation" r:id="rId8" imgW="698197" imgH="431613" progId="Equation.3">
                  <p:embed/>
                </p:oleObj>
              </mc:Choice>
              <mc:Fallback>
                <p:oleObj name="Equation" r:id="rId8" imgW="698197" imgH="431613" progId="Equation.3">
                  <p:embed/>
                  <p:pic>
                    <p:nvPicPr>
                      <p:cNvPr id="0" name="Object 10" descr="White marbl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2600" y="4572000"/>
                        <a:ext cx="1390650" cy="8572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4635" name="Rectangle 12"/>
          <p:cNvSpPr>
            <a:spLocks noChangeArrowheads="1"/>
          </p:cNvSpPr>
          <p:nvPr/>
        </p:nvSpPr>
        <p:spPr bwMode="auto">
          <a:xfrm>
            <a:off x="0" y="428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
        <p:nvSpPr>
          <p:cNvPr id="154636"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4637" name="Object 13"/>
          <p:cNvGraphicFramePr>
            <a:graphicFrameLocks noChangeAspect="1"/>
          </p:cNvGraphicFramePr>
          <p:nvPr/>
        </p:nvGraphicFramePr>
        <p:xfrm>
          <a:off x="8001000" y="4006850"/>
          <a:ext cx="396875" cy="422275"/>
        </p:xfrm>
        <a:graphic>
          <a:graphicData uri="http://schemas.openxmlformats.org/presentationml/2006/ole">
            <mc:AlternateContent xmlns:mc="http://schemas.openxmlformats.org/markup-compatibility/2006">
              <mc:Choice xmlns:v="urn:schemas-microsoft-com:vml" Requires="v">
                <p:oleObj spid="_x0000_s154646" name="Equation" r:id="rId10" imgW="203024" imgH="215713" progId="Equation.3">
                  <p:embed/>
                </p:oleObj>
              </mc:Choice>
              <mc:Fallback>
                <p:oleObj name="Equation" r:id="rId10" imgW="203024" imgH="215713"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01000" y="4006850"/>
                        <a:ext cx="396875"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4638" name="Rectangle 15"/>
          <p:cNvSpPr>
            <a:spLocks noChangeArrowheads="1"/>
          </p:cNvSpPr>
          <p:nvPr/>
        </p:nvSpPr>
        <p:spPr bwMode="auto">
          <a:xfrm>
            <a:off x="0" y="428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extBox 1"/>
          <p:cNvSpPr txBox="1">
            <a:spLocks noChangeArrowheads="1"/>
          </p:cNvSpPr>
          <p:nvPr/>
        </p:nvSpPr>
        <p:spPr bwMode="auto">
          <a:xfrm>
            <a:off x="857250" y="714375"/>
            <a:ext cx="7572375"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دسترسی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هنسن (1959) مدلی را برای پیش بینی مکان جمعیت ارائه نمود. در مدل وی، دسترسی به مراکز اشتغال عامل اصلی در تعیین مکان جمعیت تلقی می شود.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این مدل شاخص دسترسی به اشتغال برای هر منطقه مشخص می شود. شکل کلی مدل هنسن را به شرح زیر می توان ارائه نمود:</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150000"/>
              </a:lnSpc>
            </a:pPr>
            <a:r>
              <a:rPr lang="fa-IR" sz="1600">
                <a:latin typeface="Century Gothic" pitchFamily="34" charset="0"/>
                <a:cs typeface="B Nazanin" pitchFamily="2" charset="-78"/>
              </a:rPr>
              <a:t>در این مدل: </a:t>
            </a:r>
            <a:r>
              <a:rPr lang="en-US" sz="1600">
                <a:latin typeface="Century" pitchFamily="18" charset="0"/>
                <a:cs typeface="B Nazanin" pitchFamily="2" charset="-78"/>
              </a:rPr>
              <a:t>Aij</a:t>
            </a:r>
            <a:r>
              <a:rPr lang="fa-IR" sz="1600">
                <a:latin typeface="Century Gothic" pitchFamily="34" charset="0"/>
                <a:cs typeface="B Nazanin" pitchFamily="2" charset="-78"/>
              </a:rPr>
              <a:t> = شاخص دسترسی منطقه </a:t>
            </a:r>
            <a:r>
              <a:rPr lang="en-US" sz="1600">
                <a:latin typeface="Century Gothic" pitchFamily="34" charset="0"/>
                <a:cs typeface="B Nazanin" pitchFamily="2" charset="-78"/>
              </a:rPr>
              <a:t>I</a:t>
            </a:r>
            <a:r>
              <a:rPr lang="fa-IR" sz="1600">
                <a:latin typeface="Century Gothic" pitchFamily="34" charset="0"/>
                <a:cs typeface="B Nazanin" pitchFamily="2" charset="-78"/>
              </a:rPr>
              <a:t> در ارتباط با منطقه</a:t>
            </a:r>
            <a:r>
              <a:rPr lang="fa-IR" sz="1600">
                <a:latin typeface="Century" pitchFamily="18" charset="0"/>
                <a:cs typeface="B Nazanin" pitchFamily="2" charset="-78"/>
              </a:rPr>
              <a:t> </a:t>
            </a:r>
            <a:r>
              <a:rPr lang="en-US" sz="1600">
                <a:latin typeface="Century" pitchFamily="18" charset="0"/>
                <a:cs typeface="B Nazanin" pitchFamily="2" charset="-78"/>
              </a:rPr>
              <a:t>j</a:t>
            </a:r>
          </a:p>
          <a:p>
            <a:pPr algn="just" eaLnBrk="1" hangingPunct="1">
              <a:lnSpc>
                <a:spcPct val="150000"/>
              </a:lnSpc>
            </a:pPr>
            <a:r>
              <a:rPr lang="en-US" sz="1600">
                <a:latin typeface="Century" pitchFamily="18" charset="0"/>
                <a:cs typeface="B Nazanin" pitchFamily="2" charset="-78"/>
              </a:rPr>
              <a:t>Ej</a:t>
            </a:r>
            <a:r>
              <a:rPr lang="fa-IR" sz="1600">
                <a:latin typeface="Century Gothic" pitchFamily="34" charset="0"/>
                <a:cs typeface="B Nazanin" pitchFamily="2" charset="-78"/>
              </a:rPr>
              <a:t>= کل اشتغال در منطقه </a:t>
            </a:r>
            <a:r>
              <a:rPr lang="en-US" sz="1600">
                <a:latin typeface="Century" pitchFamily="18" charset="0"/>
                <a:cs typeface="B Nazanin" pitchFamily="2" charset="-78"/>
              </a:rPr>
              <a:t>j</a:t>
            </a:r>
          </a:p>
          <a:p>
            <a:pPr algn="just" eaLnBrk="1" hangingPunct="1">
              <a:lnSpc>
                <a:spcPct val="150000"/>
              </a:lnSpc>
            </a:pPr>
            <a:r>
              <a:rPr lang="en-US" sz="1600">
                <a:latin typeface="Century" pitchFamily="18" charset="0"/>
                <a:cs typeface="B Nazanin" pitchFamily="2" charset="-78"/>
              </a:rPr>
              <a:t>Dij</a:t>
            </a:r>
            <a:r>
              <a:rPr lang="fa-IR" sz="1600">
                <a:latin typeface="Century Gothic" pitchFamily="34" charset="0"/>
                <a:cs typeface="B Nazanin" pitchFamily="2" charset="-78"/>
              </a:rPr>
              <a:t>= مسافت میان </a:t>
            </a:r>
            <a:r>
              <a:rPr lang="en-US" sz="1600">
                <a:latin typeface="Century" pitchFamily="18" charset="0"/>
                <a:cs typeface="B Nazanin" pitchFamily="2" charset="-78"/>
              </a:rPr>
              <a:t>I</a:t>
            </a:r>
            <a:r>
              <a:rPr lang="fa-IR" sz="1600">
                <a:latin typeface="Century" pitchFamily="18" charset="0"/>
                <a:cs typeface="B Nazanin" pitchFamily="2" charset="-78"/>
              </a:rPr>
              <a:t> و </a:t>
            </a:r>
            <a:r>
              <a:rPr lang="en-US" sz="1600">
                <a:latin typeface="Century" pitchFamily="18" charset="0"/>
                <a:cs typeface="B Nazanin" pitchFamily="2" charset="-78"/>
              </a:rPr>
              <a:t>j</a:t>
            </a:r>
          </a:p>
          <a:p>
            <a:pPr algn="just" eaLnBrk="1" hangingPunct="1">
              <a:lnSpc>
                <a:spcPct val="150000"/>
              </a:lnSpc>
            </a:pPr>
            <a:r>
              <a:rPr lang="en-US" sz="1600">
                <a:latin typeface="Century" pitchFamily="18" charset="0"/>
                <a:cs typeface="B Nazanin" pitchFamily="2" charset="-78"/>
              </a:rPr>
              <a:t>b</a:t>
            </a:r>
            <a:r>
              <a:rPr lang="fa-IR" sz="1600">
                <a:latin typeface="Century" pitchFamily="18" charset="0"/>
                <a:cs typeface="B Nazanin" pitchFamily="2" charset="-78"/>
              </a:rPr>
              <a:t>= </a:t>
            </a:r>
            <a:r>
              <a:rPr lang="fa-IR" sz="1600">
                <a:latin typeface="Century Gothic" pitchFamily="34" charset="0"/>
                <a:cs typeface="B Nazanin" pitchFamily="2" charset="-78"/>
              </a:rPr>
              <a:t>ضریب یا توان </a:t>
            </a:r>
            <a:endParaRPr lang="en-US" sz="1600">
              <a:latin typeface="Century Gothic" pitchFamily="34" charset="0"/>
              <a:cs typeface="B Nazanin" pitchFamily="2" charset="-78"/>
            </a:endParaRPr>
          </a:p>
          <a:p>
            <a:pPr algn="just" eaLnBrk="1" hangingPunct="1">
              <a:lnSpc>
                <a:spcPct val="150000"/>
              </a:lnSpc>
            </a:pPr>
            <a:r>
              <a:rPr lang="fa-IR" sz="1600">
                <a:latin typeface="Century Gothic" pitchFamily="34" charset="0"/>
                <a:cs typeface="B Nazanin" pitchFamily="2" charset="-78"/>
              </a:rPr>
              <a:t>شاخص کلی جهت منطقه </a:t>
            </a:r>
            <a:r>
              <a:rPr lang="en-US" sz="1600">
                <a:latin typeface="Century" pitchFamily="18" charset="0"/>
                <a:cs typeface="B Nazanin" pitchFamily="2" charset="-78"/>
              </a:rPr>
              <a:t>I</a:t>
            </a:r>
            <a:r>
              <a:rPr lang="fa-IR" sz="1600">
                <a:latin typeface="Century Gothic" pitchFamily="34" charset="0"/>
                <a:cs typeface="B Nazanin" pitchFamily="2" charset="-78"/>
              </a:rPr>
              <a:t> مجموع تمام تک شاخص هاست: </a:t>
            </a:r>
            <a:endParaRPr lang="en-US" sz="1600">
              <a:latin typeface="Century Gothic" pitchFamily="34" charset="0"/>
              <a:cs typeface="B Nazanin" pitchFamily="2" charset="-78"/>
            </a:endParaRPr>
          </a:p>
          <a:p>
            <a:pPr eaLnBrk="1" hangingPunct="1"/>
            <a:endParaRPr lang="en-US" sz="2000">
              <a:latin typeface="Century Gothic" pitchFamily="34" charset="0"/>
              <a:cs typeface="Tahoma" pitchFamily="34" charset="0"/>
            </a:endParaRPr>
          </a:p>
        </p:txBody>
      </p:sp>
      <p:sp>
        <p:nvSpPr>
          <p:cNvPr id="15565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55652" name="Object 1" descr="White marble"/>
          <p:cNvGraphicFramePr>
            <a:graphicFrameLocks noChangeAspect="1"/>
          </p:cNvGraphicFramePr>
          <p:nvPr/>
        </p:nvGraphicFramePr>
        <p:xfrm>
          <a:off x="1071563" y="5143500"/>
          <a:ext cx="1614487" cy="857250"/>
        </p:xfrm>
        <a:graphic>
          <a:graphicData uri="http://schemas.openxmlformats.org/presentationml/2006/ole">
            <mc:AlternateContent xmlns:mc="http://schemas.openxmlformats.org/markup-compatibility/2006">
              <mc:Choice xmlns:v="urn:schemas-microsoft-com:vml" Requires="v">
                <p:oleObj spid="_x0000_s155663" name="Equation" r:id="rId3" imgW="774364" imgH="406224" progId="Equation.3">
                  <p:embed/>
                </p:oleObj>
              </mc:Choice>
              <mc:Fallback>
                <p:oleObj name="Equation" r:id="rId3" imgW="774364" imgH="406224"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563" y="5143500"/>
                        <a:ext cx="1614487" cy="8572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653" name="Rectangle 3"/>
          <p:cNvSpPr>
            <a:spLocks noChangeArrowheads="1"/>
          </p:cNvSpPr>
          <p:nvPr/>
        </p:nvSpPr>
        <p:spPr bwMode="auto">
          <a:xfrm>
            <a:off x="0" y="409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55654"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55655" name="Object 4" descr="White marble"/>
          <p:cNvGraphicFramePr>
            <a:graphicFrameLocks noChangeAspect="1"/>
          </p:cNvGraphicFramePr>
          <p:nvPr/>
        </p:nvGraphicFramePr>
        <p:xfrm>
          <a:off x="1171575" y="3443288"/>
          <a:ext cx="1096963" cy="971550"/>
        </p:xfrm>
        <a:graphic>
          <a:graphicData uri="http://schemas.openxmlformats.org/presentationml/2006/ole">
            <mc:AlternateContent xmlns:mc="http://schemas.openxmlformats.org/markup-compatibility/2006">
              <mc:Choice xmlns:v="urn:schemas-microsoft-com:vml" Requires="v">
                <p:oleObj spid="_x0000_s155664" name="Equation" r:id="rId6" imgW="469900" imgH="419100" progId="Equation.3">
                  <p:embed/>
                </p:oleObj>
              </mc:Choice>
              <mc:Fallback>
                <p:oleObj name="Equation" r:id="rId6" imgW="469900" imgH="419100" progId="Equation.3">
                  <p:embed/>
                  <p:pic>
                    <p:nvPicPr>
                      <p:cNvPr id="0" name="Object 4" descr="White marbl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1575" y="3443288"/>
                        <a:ext cx="1096963" cy="9715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656" name="Rectangle 6"/>
          <p:cNvSpPr>
            <a:spLocks noChangeArrowheads="1"/>
          </p:cNvSpPr>
          <p:nvPr/>
        </p:nvSpPr>
        <p:spPr bwMode="auto">
          <a:xfrm>
            <a:off x="0" y="428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55657"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graphicFrame>
        <p:nvGraphicFramePr>
          <p:cNvPr id="155658" name="Object 10"/>
          <p:cNvGraphicFramePr>
            <a:graphicFrameLocks noChangeAspect="1"/>
          </p:cNvGraphicFramePr>
          <p:nvPr/>
        </p:nvGraphicFramePr>
        <p:xfrm>
          <a:off x="6954838" y="5572125"/>
          <a:ext cx="309562" cy="373063"/>
        </p:xfrm>
        <a:graphic>
          <a:graphicData uri="http://schemas.openxmlformats.org/presentationml/2006/ole">
            <mc:AlternateContent xmlns:mc="http://schemas.openxmlformats.org/markup-compatibility/2006">
              <mc:Choice xmlns:v="urn:schemas-microsoft-com:vml" Requires="v">
                <p:oleObj spid="_x0000_s155665" name="Equation" r:id="rId8" imgW="177569" imgH="215619" progId="Equation.3">
                  <p:embed/>
                </p:oleObj>
              </mc:Choice>
              <mc:Fallback>
                <p:oleObj name="Equation" r:id="rId8" imgW="177569" imgH="215619"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54838" y="5572125"/>
                        <a:ext cx="30956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5659" name="Rectangle 12"/>
          <p:cNvSpPr>
            <a:spLocks noChangeArrowheads="1"/>
          </p:cNvSpPr>
          <p:nvPr/>
        </p:nvSpPr>
        <p:spPr bwMode="auto">
          <a:xfrm>
            <a:off x="0" y="4286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p>
        </p:txBody>
      </p:sp>
    </p:spTree>
  </p:cSld>
  <p:clrMapOvr>
    <a:masterClrMapping/>
  </p:clrMapOvr>
  <p:transition>
    <p:dissolv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Box 1"/>
          <p:cNvSpPr txBox="1">
            <a:spLocks noChangeArrowheads="1"/>
          </p:cNvSpPr>
          <p:nvPr/>
        </p:nvSpPr>
        <p:spPr bwMode="auto">
          <a:xfrm>
            <a:off x="857250" y="714375"/>
            <a:ext cx="7572375"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حجم سفر</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از مدل جاذبه جهت تعیین حجم یا تعداد سفر بین مناطق می توان استفاده نمود. معمولاً حجم سفر تابعی از مؤلفه های جمعیت نواحی مختلف شهر و فاصله بین آنهاست. شکل کلی مدل را به شرح زیر می توان ارائه نمود:</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150000"/>
              </a:lnSpc>
            </a:pPr>
            <a:r>
              <a:rPr lang="fa-IR" sz="1600">
                <a:latin typeface="Century Gothic" pitchFamily="34" charset="0"/>
                <a:cs typeface="B Nazanin" pitchFamily="2" charset="-78"/>
              </a:rPr>
              <a:t>	در فرمول بالا: </a:t>
            </a:r>
            <a:endParaRPr lang="en-US" sz="1600">
              <a:latin typeface="Century Gothic" pitchFamily="34" charset="0"/>
              <a:cs typeface="B Nazanin" pitchFamily="2" charset="-78"/>
            </a:endParaRPr>
          </a:p>
          <a:p>
            <a:pPr algn="just" eaLnBrk="1" hangingPunct="1">
              <a:lnSpc>
                <a:spcPct val="150000"/>
              </a:lnSpc>
            </a:pPr>
            <a:r>
              <a:rPr lang="fa-IR" sz="1600">
                <a:latin typeface="Century Gothic" pitchFamily="34" charset="0"/>
                <a:cs typeface="B Nazanin" pitchFamily="2" charset="-78"/>
              </a:rPr>
              <a:t>	</a:t>
            </a:r>
            <a:r>
              <a:rPr lang="en-US" sz="1600">
                <a:latin typeface="Century" pitchFamily="18" charset="0"/>
                <a:cs typeface="B Nazanin" pitchFamily="2" charset="-78"/>
              </a:rPr>
              <a:t>Tij</a:t>
            </a:r>
            <a:r>
              <a:rPr lang="fa-IR" sz="1600">
                <a:latin typeface="Century Gothic" pitchFamily="34" charset="0"/>
                <a:cs typeface="B Nazanin" pitchFamily="2" charset="-78"/>
              </a:rPr>
              <a:t>= تعداد سفر بین مناطق </a:t>
            </a:r>
            <a:r>
              <a:rPr lang="en-US" sz="1600">
                <a:latin typeface="Century" pitchFamily="18" charset="0"/>
                <a:cs typeface="B Nazanin" pitchFamily="2" charset="-78"/>
              </a:rPr>
              <a:t>I</a:t>
            </a:r>
            <a:r>
              <a:rPr lang="fa-IR" sz="1600">
                <a:latin typeface="Century" pitchFamily="18" charset="0"/>
                <a:cs typeface="B Nazanin" pitchFamily="2" charset="-78"/>
              </a:rPr>
              <a:t> و </a:t>
            </a:r>
            <a:r>
              <a:rPr lang="en-US" sz="1600">
                <a:latin typeface="Century" pitchFamily="18" charset="0"/>
                <a:cs typeface="B Nazanin" pitchFamily="2" charset="-78"/>
              </a:rPr>
              <a:t>j</a:t>
            </a:r>
          </a:p>
          <a:p>
            <a:pPr algn="just" eaLnBrk="1" hangingPunct="1">
              <a:lnSpc>
                <a:spcPct val="150000"/>
              </a:lnSpc>
            </a:pPr>
            <a:r>
              <a:rPr lang="fa-IR" sz="1600">
                <a:latin typeface="Century Gothic" pitchFamily="34" charset="0"/>
                <a:cs typeface="B Nazanin" pitchFamily="2" charset="-78"/>
              </a:rPr>
              <a:t>	</a:t>
            </a:r>
            <a:r>
              <a:rPr lang="en-US" sz="1600">
                <a:latin typeface="Century" pitchFamily="18" charset="0"/>
                <a:cs typeface="B Nazanin" pitchFamily="2" charset="-78"/>
              </a:rPr>
              <a:t>Pj</a:t>
            </a:r>
            <a:r>
              <a:rPr lang="fa-IR" sz="1600">
                <a:latin typeface="Century" pitchFamily="18" charset="0"/>
                <a:cs typeface="B Nazanin" pitchFamily="2" charset="-78"/>
              </a:rPr>
              <a:t>، </a:t>
            </a:r>
            <a:r>
              <a:rPr lang="en-US" sz="1600">
                <a:latin typeface="Century" pitchFamily="18" charset="0"/>
                <a:cs typeface="B Nazanin" pitchFamily="2" charset="-78"/>
              </a:rPr>
              <a:t>Pi</a:t>
            </a:r>
            <a:r>
              <a:rPr lang="fa-IR" sz="1600">
                <a:latin typeface="Century" pitchFamily="18" charset="0"/>
                <a:cs typeface="B Nazanin" pitchFamily="2" charset="-78"/>
              </a:rPr>
              <a:t>= </a:t>
            </a:r>
            <a:r>
              <a:rPr lang="fa-IR" sz="1600">
                <a:latin typeface="Century Gothic" pitchFamily="34" charset="0"/>
                <a:cs typeface="B Nazanin" pitchFamily="2" charset="-78"/>
              </a:rPr>
              <a:t>تعداد جمعیت مناطق</a:t>
            </a:r>
            <a:r>
              <a:rPr lang="fa-IR" sz="1600">
                <a:latin typeface="Century" pitchFamily="18" charset="0"/>
                <a:cs typeface="B Nazanin" pitchFamily="2" charset="-78"/>
              </a:rPr>
              <a:t> </a:t>
            </a:r>
            <a:r>
              <a:rPr lang="en-US" sz="1600">
                <a:latin typeface="Century" pitchFamily="18" charset="0"/>
                <a:cs typeface="B Nazanin" pitchFamily="2" charset="-78"/>
              </a:rPr>
              <a:t>I</a:t>
            </a:r>
            <a:r>
              <a:rPr lang="fa-IR" sz="1600">
                <a:latin typeface="Century" pitchFamily="18" charset="0"/>
                <a:cs typeface="B Nazanin" pitchFamily="2" charset="-78"/>
              </a:rPr>
              <a:t> و </a:t>
            </a:r>
            <a:r>
              <a:rPr lang="en-US" sz="1600">
                <a:latin typeface="Century" pitchFamily="18" charset="0"/>
                <a:cs typeface="B Nazanin" pitchFamily="2" charset="-78"/>
              </a:rPr>
              <a:t>j</a:t>
            </a:r>
          </a:p>
          <a:p>
            <a:pPr algn="just" eaLnBrk="1" hangingPunct="1">
              <a:lnSpc>
                <a:spcPct val="150000"/>
              </a:lnSpc>
            </a:pPr>
            <a:r>
              <a:rPr lang="fa-IR" sz="1600">
                <a:latin typeface="Century Gothic" pitchFamily="34" charset="0"/>
                <a:cs typeface="B Nazanin" pitchFamily="2" charset="-78"/>
              </a:rPr>
              <a:t>	</a:t>
            </a:r>
            <a:r>
              <a:rPr lang="en-US" sz="1600">
                <a:latin typeface="Century" pitchFamily="18" charset="0"/>
                <a:cs typeface="B Nazanin" pitchFamily="2" charset="-78"/>
              </a:rPr>
              <a:t>Dij</a:t>
            </a:r>
            <a:r>
              <a:rPr lang="fa-IR" sz="1600">
                <a:latin typeface="Century" pitchFamily="18" charset="0"/>
                <a:cs typeface="B Nazanin" pitchFamily="2" charset="-78"/>
              </a:rPr>
              <a:t> </a:t>
            </a:r>
            <a:r>
              <a:rPr lang="fa-IR" sz="1600">
                <a:latin typeface="Century Gothic" pitchFamily="34" charset="0"/>
                <a:cs typeface="B Nazanin" pitchFamily="2" charset="-78"/>
              </a:rPr>
              <a:t>= فاصله میان مناطق</a:t>
            </a:r>
            <a:r>
              <a:rPr lang="fa-IR" sz="1600">
                <a:latin typeface="Century" pitchFamily="18" charset="0"/>
                <a:cs typeface="B Nazanin" pitchFamily="2" charset="-78"/>
              </a:rPr>
              <a:t> </a:t>
            </a:r>
            <a:r>
              <a:rPr lang="en-US" sz="1600">
                <a:latin typeface="Century" pitchFamily="18" charset="0"/>
                <a:cs typeface="B Nazanin" pitchFamily="2" charset="-78"/>
              </a:rPr>
              <a:t>I</a:t>
            </a:r>
            <a:r>
              <a:rPr lang="fa-IR" sz="1600">
                <a:latin typeface="Century" pitchFamily="18" charset="0"/>
                <a:cs typeface="B Nazanin" pitchFamily="2" charset="-78"/>
              </a:rPr>
              <a:t> و </a:t>
            </a:r>
            <a:r>
              <a:rPr lang="en-US" sz="1600">
                <a:latin typeface="Century" pitchFamily="18" charset="0"/>
                <a:cs typeface="B Nazanin" pitchFamily="2" charset="-78"/>
              </a:rPr>
              <a:t>j</a:t>
            </a:r>
          </a:p>
          <a:p>
            <a:pPr algn="just" eaLnBrk="1" hangingPunct="1">
              <a:lnSpc>
                <a:spcPct val="150000"/>
              </a:lnSpc>
            </a:pPr>
            <a:r>
              <a:rPr lang="fa-IR" sz="1600">
                <a:latin typeface="Century Gothic" pitchFamily="34" charset="0"/>
                <a:cs typeface="B Nazanin" pitchFamily="2" charset="-78"/>
              </a:rPr>
              <a:t>	</a:t>
            </a:r>
            <a:r>
              <a:rPr lang="en-US" sz="1600">
                <a:latin typeface="Century" pitchFamily="18" charset="0"/>
                <a:cs typeface="B Nazanin" pitchFamily="2" charset="-78"/>
              </a:rPr>
              <a:t>b</a:t>
            </a:r>
            <a:r>
              <a:rPr lang="fa-IR" sz="1600">
                <a:latin typeface="Century" pitchFamily="18" charset="0"/>
                <a:cs typeface="B Nazanin" pitchFamily="2" charset="-78"/>
              </a:rPr>
              <a:t>= </a:t>
            </a:r>
            <a:r>
              <a:rPr lang="fa-IR" sz="1600">
                <a:latin typeface="Century Gothic" pitchFamily="34" charset="0"/>
                <a:cs typeface="B Nazanin" pitchFamily="2" charset="-78"/>
              </a:rPr>
              <a:t>ضریب با توانی که برای فواصل میان مناطق استفاده می شود. </a:t>
            </a:r>
            <a:endParaRPr lang="en-US" sz="1600">
              <a:latin typeface="Century Gothic" pitchFamily="34" charset="0"/>
              <a:cs typeface="B Nazanin" pitchFamily="2" charset="-78"/>
            </a:endParaRPr>
          </a:p>
          <a:p>
            <a:pPr algn="just" eaLnBrk="1" hangingPunct="1">
              <a:lnSpc>
                <a:spcPct val="150000"/>
              </a:lnSpc>
            </a:pPr>
            <a:r>
              <a:rPr lang="fa-IR" sz="1600">
                <a:latin typeface="Century Gothic" pitchFamily="34" charset="0"/>
                <a:cs typeface="B Nazanin" pitchFamily="2" charset="-78"/>
              </a:rPr>
              <a:t>	</a:t>
            </a:r>
            <a:r>
              <a:rPr lang="en-US" sz="1600">
                <a:latin typeface="Century" pitchFamily="18" charset="0"/>
                <a:cs typeface="B Nazanin" pitchFamily="2" charset="-78"/>
              </a:rPr>
              <a:t>G</a:t>
            </a:r>
            <a:r>
              <a:rPr lang="fa-IR" sz="1600">
                <a:latin typeface="Century" pitchFamily="18" charset="0"/>
                <a:cs typeface="B Nazanin" pitchFamily="2" charset="-78"/>
              </a:rPr>
              <a:t>= </a:t>
            </a:r>
            <a:r>
              <a:rPr lang="fa-IR" sz="1600">
                <a:latin typeface="Century Gothic" pitchFamily="34" charset="0"/>
                <a:cs typeface="B Nazanin" pitchFamily="2" charset="-78"/>
              </a:rPr>
              <a:t>ضریب ثابت</a:t>
            </a:r>
            <a:endParaRPr lang="en-US" sz="1600">
              <a:latin typeface="Century Gothic" pitchFamily="34" charset="0"/>
              <a:cs typeface="B Nazanin" pitchFamily="2" charset="-78"/>
            </a:endParaRPr>
          </a:p>
        </p:txBody>
      </p:sp>
      <p:sp>
        <p:nvSpPr>
          <p:cNvPr id="15667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56676" name="Object 1" descr="White marble"/>
          <p:cNvGraphicFramePr>
            <a:graphicFrameLocks noChangeAspect="1"/>
          </p:cNvGraphicFramePr>
          <p:nvPr/>
        </p:nvGraphicFramePr>
        <p:xfrm>
          <a:off x="1336675" y="3357563"/>
          <a:ext cx="2592388" cy="714375"/>
        </p:xfrm>
        <a:graphic>
          <a:graphicData uri="http://schemas.openxmlformats.org/presentationml/2006/ole">
            <mc:AlternateContent xmlns:mc="http://schemas.openxmlformats.org/markup-compatibility/2006">
              <mc:Choice xmlns:v="urn:schemas-microsoft-com:vml" Requires="v">
                <p:oleObj spid="_x0000_s156679" name="Equation" r:id="rId3" imgW="1485255" imgH="406224" progId="Equation.3">
                  <p:embed/>
                </p:oleObj>
              </mc:Choice>
              <mc:Fallback>
                <p:oleObj name="Equation" r:id="rId3" imgW="1485255" imgH="406224"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6675" y="3357563"/>
                        <a:ext cx="2592388" cy="714375"/>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6677" name="Rectangle 3"/>
          <p:cNvSpPr>
            <a:spLocks noChangeArrowheads="1"/>
          </p:cNvSpPr>
          <p:nvPr/>
        </p:nvSpPr>
        <p:spPr bwMode="auto">
          <a:xfrm>
            <a:off x="0" y="409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extBox 1"/>
          <p:cNvSpPr txBox="1">
            <a:spLocks noChangeArrowheads="1"/>
          </p:cNvSpPr>
          <p:nvPr/>
        </p:nvSpPr>
        <p:spPr bwMode="auto">
          <a:xfrm>
            <a:off x="857250" y="714375"/>
            <a:ext cx="7572375"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حمل و نقل</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سفرها عمدتاً به قصد بهره گیری از فرصت های اجتماعی، تفریحی، آموزشی و تجاری انجام می گیرد. تقاضاهای حمل و نقل را به منظور راه اصلاح توان ارتباط بین فعالیت های گوناگون موجود روی زمین، نابرخورداری ناشی از جدایی فضایی را کاهش می دهد. در واقع رابطه نزدیک بین کاربری زمین و حمل و نقل است که کنترل یا گسترش تسهیلات حمل و نقل را به صورت یکی از نیرومندترین ابزارهای ویژه جغرافیایی در اختیار برنامه ریزان قرار می دهد تا بتوانند آن را برای هدایت توسعه شهری به کار گیرند.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TextBox 1"/>
          <p:cNvSpPr txBox="1">
            <a:spLocks noChangeArrowheads="1"/>
          </p:cNvSpPr>
          <p:nvPr/>
        </p:nvSpPr>
        <p:spPr bwMode="auto">
          <a:xfrm>
            <a:off x="857250" y="714375"/>
            <a:ext cx="7572375"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بنابراین هدف اولیه برنامه ریزی حمل و نقل ایجاد تعادل کارآمد میان فعالیت های کاربری زمین و ظرفیت بالقوه ارتباطات بین این گونه فعالیت هاست. </a:t>
            </a:r>
          </a:p>
          <a:p>
            <a:pPr algn="just" eaLnBrk="1" hangingPunct="1">
              <a:lnSpc>
                <a:spcPct val="200000"/>
              </a:lnSpc>
            </a:pPr>
            <a:r>
              <a:rPr lang="fa-IR" sz="2000">
                <a:latin typeface="Century Gothic" pitchFamily="34" charset="0"/>
                <a:cs typeface="B Nazanin" pitchFamily="2" charset="-78"/>
              </a:rPr>
              <a:t>    برای نیل به این هدف، بایستی کاربری زمین و واکنش متقابل حمل و نقل در قالب الگوی تحلیل منفردی قرار گیرد، اما چنین الگویی وجود ندارد. بنابراین در مطالعات حمل و نقل می کوشند تا با استفاده از مجموعه ای از الگوهای فرعی مرتبط به عنوان برانگیزنده فرآیند تصمیم گیری مورد انتظار فردی که قصد مسافرت دارد، الگوی مسافرت را توصیف و پیش بینی کند. </a:t>
            </a:r>
            <a:endParaRPr lang="en-US" sz="2000">
              <a:latin typeface="Century Gothic" pitchFamily="34" charset="0"/>
              <a:cs typeface="B Nazanin" pitchFamily="2" charset="-78"/>
            </a:endParaRPr>
          </a:p>
          <a:p>
            <a:pPr eaLnBrk="1" hangingPunct="1"/>
            <a:endParaRPr lang="en-US" sz="2000">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extBox 1"/>
          <p:cNvSpPr txBox="1">
            <a:spLocks noChangeArrowheads="1"/>
          </p:cNvSpPr>
          <p:nvPr/>
        </p:nvSpPr>
        <p:spPr bwMode="auto">
          <a:xfrm>
            <a:off x="857250" y="714375"/>
            <a:ext cx="7572375" cy="553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به طور کلی می توان گفت، پیش بینی ترافیک، تلاش می کند تا حجم ترافیک </a:t>
            </a:r>
            <a:r>
              <a:rPr lang="en-US" sz="2000">
                <a:latin typeface="Century" pitchFamily="18" charset="0"/>
                <a:cs typeface="B Nazanin" pitchFamily="2" charset="-78"/>
              </a:rPr>
              <a:t>T</a:t>
            </a:r>
            <a:r>
              <a:rPr lang="fa-IR" sz="2000">
                <a:latin typeface="Century Gothic" pitchFamily="34" charset="0"/>
                <a:cs typeface="B Nazanin" pitchFamily="2" charset="-78"/>
              </a:rPr>
              <a:t> از نقطه </a:t>
            </a:r>
            <a:r>
              <a:rPr lang="en-US" sz="2000">
                <a:latin typeface="Century Gothic" pitchFamily="34" charset="0"/>
                <a:cs typeface="B Nazanin" pitchFamily="2" charset="-78"/>
              </a:rPr>
              <a:t>I</a:t>
            </a:r>
            <a:r>
              <a:rPr lang="fa-IR" sz="2000">
                <a:latin typeface="Century Gothic" pitchFamily="34" charset="0"/>
                <a:cs typeface="B Nazanin" pitchFamily="2" charset="-78"/>
              </a:rPr>
              <a:t>، به نقطه </a:t>
            </a:r>
            <a:r>
              <a:rPr lang="en-US" sz="2000">
                <a:latin typeface="Century" pitchFamily="18" charset="0"/>
                <a:cs typeface="B Nazanin" pitchFamily="2" charset="-78"/>
              </a:rPr>
              <a:t>j</a:t>
            </a:r>
            <a:r>
              <a:rPr lang="fa-IR" sz="2000">
                <a:latin typeface="Century" pitchFamily="18" charset="0"/>
                <a:cs typeface="B Nazanin" pitchFamily="2" charset="-78"/>
              </a:rPr>
              <a:t> </a:t>
            </a:r>
            <a:r>
              <a:rPr lang="fa-IR" sz="2000">
                <a:latin typeface="Century Gothic" pitchFamily="34" charset="0"/>
                <a:cs typeface="B Nazanin" pitchFamily="2" charset="-78"/>
              </a:rPr>
              <a:t>و با شیوه داده شده</a:t>
            </a:r>
            <a:r>
              <a:rPr lang="fa-IR" sz="2000">
                <a:latin typeface="Century" pitchFamily="18" charset="0"/>
                <a:cs typeface="B Nazanin" pitchFamily="2" charset="-78"/>
              </a:rPr>
              <a:t> </a:t>
            </a:r>
            <a:r>
              <a:rPr lang="en-US" sz="2000">
                <a:latin typeface="Century" pitchFamily="18" charset="0"/>
                <a:cs typeface="B Nazanin" pitchFamily="2" charset="-78"/>
              </a:rPr>
              <a:t>k</a:t>
            </a:r>
            <a:r>
              <a:rPr lang="fa-IR" sz="2000">
                <a:latin typeface="Century" pitchFamily="18" charset="0"/>
                <a:cs typeface="B Nazanin" pitchFamily="2" charset="-78"/>
              </a:rPr>
              <a:t> </a:t>
            </a:r>
            <a:r>
              <a:rPr lang="fa-IR" sz="2000">
                <a:latin typeface="Century Gothic" pitchFamily="34" charset="0"/>
                <a:cs typeface="B Nazanin" pitchFamily="2" charset="-78"/>
              </a:rPr>
              <a:t>(چه حمل و نقل عمومی مورد نظر باشد و یا حمل و نقل خصوصی) را در مسیر مشخص </a:t>
            </a:r>
            <a:r>
              <a:rPr lang="en-US" sz="2000">
                <a:latin typeface="Century" pitchFamily="18" charset="0"/>
                <a:cs typeface="B Nazanin" pitchFamily="2" charset="-78"/>
              </a:rPr>
              <a:t>L</a:t>
            </a:r>
            <a:r>
              <a:rPr lang="fa-IR" sz="2000">
                <a:latin typeface="Century Gothic" pitchFamily="34" charset="0"/>
                <a:cs typeface="B Nazanin" pitchFamily="2" charset="-78"/>
              </a:rPr>
              <a:t> پیش بینی کند. در مطالعه نوعی عبارت کلی </a:t>
            </a:r>
            <a:r>
              <a:rPr lang="en-US" sz="2000">
                <a:latin typeface="Century" pitchFamily="18" charset="0"/>
                <a:cs typeface="B Nazanin" pitchFamily="2" charset="-78"/>
              </a:rPr>
              <a:t>Tijkl</a:t>
            </a:r>
            <a:r>
              <a:rPr lang="fa-IR" sz="2000">
                <a:latin typeface="Century Gothic" pitchFamily="34" charset="0"/>
                <a:cs typeface="B Nazanin" pitchFamily="2" charset="-78"/>
              </a:rPr>
              <a:t> به اجرای تشکیل دهنده آن، شکسته می شود و سپس کوشش به عمل می آید که در قالب طرح پیش بینی ترافیک ترتیبی، هر یک از اجزاء مورد بررسی قرار گیرد.</a:t>
            </a:r>
          </a:p>
          <a:p>
            <a:pPr algn="just" eaLnBrk="1" hangingPunct="1">
              <a:lnSpc>
                <a:spcPct val="200000"/>
              </a:lnSpc>
            </a:pPr>
            <a:endParaRPr lang="fa-IR"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مطالعه گردآوری اطلاعات اساسی ویژگی های خانوار و جمعیت، فهرست کامل تسهیلات حمل و نقل موجود و اطلاعات کاربری زمین منظور نظر است.  </a:t>
            </a:r>
            <a:endParaRPr lang="en-US" sz="2000">
              <a:latin typeface="Century Gothic" pitchFamily="34" charset="0"/>
              <a:cs typeface="B Nazanin" pitchFamily="2" charset="-78"/>
            </a:endParaRPr>
          </a:p>
          <a:p>
            <a:pPr algn="just" eaLnBrk="1" hangingPunct="1">
              <a:lnSpc>
                <a:spcPct val="200000"/>
              </a:lnSpc>
            </a:pP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714375" y="500063"/>
            <a:ext cx="7715250" cy="60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نقش کالبدی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solidFill>
                  <a:schemeClr val="accent2"/>
                </a:solidFill>
                <a:cs typeface="B Nazanin" pitchFamily="2" charset="-78"/>
              </a:rPr>
              <a:t>نقش کالبدی زمین</a:t>
            </a:r>
            <a:r>
              <a:rPr lang="fa-IR" sz="2200">
                <a:cs typeface="B Nazanin" pitchFamily="2" charset="-78"/>
              </a:rPr>
              <a:t>، نحوه مدیریت خردمندانه فضاست. بسیاری از نظریه پردازان، نقش کالبدی زمین را نظارت بر عمران فضا و دگرگونی بهینه آن بر اثر کاربری مناسب می دانند. </a:t>
            </a:r>
          </a:p>
          <a:p>
            <a:pPr algn="just" eaLnBrk="1" hangingPunct="1">
              <a:lnSpc>
                <a:spcPct val="200000"/>
              </a:lnSpc>
            </a:pPr>
            <a:r>
              <a:rPr lang="fa-IR" sz="2100">
                <a:latin typeface="Century Gothic" pitchFamily="34" charset="0"/>
                <a:cs typeface="B Nazanin" pitchFamily="2" charset="-78"/>
              </a:rPr>
              <a:t>   </a:t>
            </a:r>
            <a:r>
              <a:rPr lang="fa-IR" sz="2100">
                <a:solidFill>
                  <a:schemeClr val="accent2"/>
                </a:solidFill>
                <a:latin typeface="Century Gothic" pitchFamily="34" charset="0"/>
                <a:cs typeface="B Nazanin" pitchFamily="2" charset="-78"/>
              </a:rPr>
              <a:t>استوارت چاپین :</a:t>
            </a:r>
            <a:r>
              <a:rPr lang="fa-IR" sz="2100">
                <a:latin typeface="Century Gothic" pitchFamily="34" charset="0"/>
                <a:cs typeface="B Nazanin" pitchFamily="2" charset="-78"/>
              </a:rPr>
              <a:t> میان کاربری زمین در مقیاس کلان و کاربری زمین در مقیاس شهری تفکیک قایل شده است. طبق نظریه وی، استفاده از زمین در مقیاس کلان، به فعالیت هایی چون کشاورزی، معدن، مرتع و جنگل تقسیم می شود. لیکن در مقیاس شهری، استفاده از زمین با تمام فعالیت های مورد نیاز جامعه همانند مسکن، کار، تولید، توزیع، حمل و نقل، گذران اوقات فراغت و خدمات آموزشی، اجتماعی و بهداشتی ارتباط پیدا می کند. </a:t>
            </a:r>
            <a:endParaRPr lang="en-US" sz="21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3357554" y="2000240"/>
          <a:ext cx="2643206" cy="285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0771" name="TextBox 3"/>
          <p:cNvSpPr txBox="1">
            <a:spLocks noChangeArrowheads="1"/>
          </p:cNvSpPr>
          <p:nvPr/>
        </p:nvSpPr>
        <p:spPr bwMode="auto">
          <a:xfrm>
            <a:off x="2428875" y="1285875"/>
            <a:ext cx="3857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sz="2000">
                <a:solidFill>
                  <a:srgbClr val="00FF00"/>
                </a:solidFill>
                <a:cs typeface="B Nazanin" pitchFamily="2" charset="-78"/>
              </a:rPr>
              <a:t>فرآیند پیش بینی ترافیک :</a:t>
            </a:r>
          </a:p>
        </p:txBody>
      </p:sp>
    </p:spTree>
  </p:cSld>
  <p:clrMapOvr>
    <a:masterClrMapping/>
  </p:clrMapOvr>
  <p:transition>
    <p:dissolv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extBox 1"/>
          <p:cNvSpPr txBox="1">
            <a:spLocks noChangeArrowheads="1"/>
          </p:cNvSpPr>
          <p:nvPr/>
        </p:nvSpPr>
        <p:spPr bwMode="auto">
          <a:xfrm>
            <a:off x="857250" y="714375"/>
            <a:ext cx="7572375"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اطلاعات الگوهای موجود مسافرت شامل: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1- داخلی- داخلی بین دو حزوه داخلی</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2- خارجی- داخلی بین یک حوزه خارجی و یک حوزه داخلی</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3- خارجی- خارجی بین دو حوزه خارجی</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4- درون حوزه ای، یعنی در داخل یک حوزه می باشد.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Box 1"/>
          <p:cNvSpPr txBox="1">
            <a:spLocks noChangeArrowheads="1"/>
          </p:cNvSpPr>
          <p:nvPr/>
        </p:nvSpPr>
        <p:spPr bwMode="auto">
          <a:xfrm>
            <a:off x="857250" y="714375"/>
            <a:ext cx="757237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ویژگی های خانوار و جمعیت، مشتمل بر میزان مالکیت خودرو، درامدهای خانوار بر حسب نمونه گیری بدست می آید.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تسهیلات موجود حمل و نقل و فهرست کامل بزرگراه های اصلی و شبکه های حمل و نقل عمومی است.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مطالعه بررسی پارکینگ ها و قابلیت دسترسی به تسهیلات پارکینگ می توان تأثیر مهمی بر تقاضای سفر داشته باشد. مرحله بعد گردآوری اطلاعات مربوط به کاربری زمین است. معمولاً میزان استفاده از زمین برای نواحی مسکونی بر حسب تراکم خالص مسکونی، اندازه گیری می شود در حالی که در حوزه های مراکز اشتغال و نواحی مرکز خرید، اندازه گیری بر حسب قطعه یا یک شاخص فضای اشتغال متناسب صورت می گیرد.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extBox 1"/>
          <p:cNvSpPr txBox="1">
            <a:spLocks noChangeArrowheads="1"/>
          </p:cNvSpPr>
          <p:nvPr/>
        </p:nvSpPr>
        <p:spPr bwMode="auto">
          <a:xfrm>
            <a:off x="857250" y="714375"/>
            <a:ext cx="7572375"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عرضه، قابلیت دسترسی و تخصیص زمین</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پس از محاسبه و تعیین تعداد واحدهای مسکونی جدید، ضروری است، مقدار زمین مورد نیاز را به دست آورد. این عمل، موضوع های متعددی، از جمله تراکم های مسکونی (و همچنین مساحت زمین)، قابلیت دسترسی به زمین محل (یا موقعیت) و شیوه تصرف را مطرح می کند. بدیهی است که چنینی موضوع هایی را نمی توانست با بکارگیری روش شناسی فنی منطقی حل کرد، بلکه نیاز به خط مشی و چارچوب سیاسی دارد. با انجام محاسبه ای کلی می توان مساحت زمین مورد نظر را بدست آورد: </a:t>
            </a:r>
            <a:endParaRPr lang="en-US" sz="2000">
              <a:latin typeface="Century Gothic" pitchFamily="34" charset="0"/>
              <a:cs typeface="B Nazanin" pitchFamily="2" charset="-78"/>
            </a:endParaRPr>
          </a:p>
          <a:p>
            <a:pPr eaLnBrk="1" hangingPunct="1"/>
            <a:r>
              <a:rPr lang="fa-IR" sz="2000">
                <a:latin typeface="Century Gothic" pitchFamily="34" charset="0"/>
                <a:cs typeface="B Nazanin" pitchFamily="2" charset="-78"/>
              </a:rPr>
              <a:t>				رابطه (1) 	</a:t>
            </a:r>
          </a:p>
          <a:p>
            <a:pPr eaLnBrk="1" hangingPunct="1"/>
            <a:r>
              <a:rPr lang="fa-IR" sz="2000">
                <a:latin typeface="Century Gothic" pitchFamily="34" charset="0"/>
                <a:cs typeface="Tahoma" pitchFamily="34" charset="0"/>
              </a:rPr>
              <a:t>		</a:t>
            </a:r>
          </a:p>
          <a:p>
            <a:pPr algn="just" eaLnBrk="1" hangingPunct="1">
              <a:lnSpc>
                <a:spcPct val="150000"/>
              </a:lnSpc>
            </a:pPr>
            <a:r>
              <a:rPr lang="fa-IR" sz="2000">
                <a:latin typeface="Century Gothic" pitchFamily="34" charset="0"/>
                <a:cs typeface="B Nazanin" pitchFamily="2" charset="-78"/>
              </a:rPr>
              <a:t>در رابطه (1)، </a:t>
            </a:r>
            <a:r>
              <a:rPr lang="en-US" sz="2000">
                <a:latin typeface="Century Gothic" pitchFamily="34" charset="0"/>
                <a:cs typeface="B Nazanin" pitchFamily="2" charset="-78"/>
              </a:rPr>
              <a:t>A</a:t>
            </a:r>
            <a:r>
              <a:rPr lang="fa-IR" sz="2000">
                <a:latin typeface="Century Gothic" pitchFamily="34" charset="0"/>
                <a:cs typeface="B Nazanin" pitchFamily="2" charset="-78"/>
              </a:rPr>
              <a:t> مساحت مورد نیاز؛ </a:t>
            </a:r>
            <a:r>
              <a:rPr lang="en-US" sz="2000">
                <a:latin typeface="Century Gothic" pitchFamily="34" charset="0"/>
                <a:cs typeface="B Nazanin" pitchFamily="2" charset="-78"/>
              </a:rPr>
              <a:t>H</a:t>
            </a:r>
            <a:r>
              <a:rPr lang="fa-IR" sz="2000">
                <a:latin typeface="Century Gothic" pitchFamily="34" charset="0"/>
                <a:cs typeface="B Nazanin" pitchFamily="2" charset="-78"/>
              </a:rPr>
              <a:t> تعداد واحدهای مسکونی مورد نیاز، </a:t>
            </a:r>
            <a:r>
              <a:rPr lang="en-US" sz="2000">
                <a:latin typeface="Century Gothic" pitchFamily="34" charset="0"/>
                <a:cs typeface="B Nazanin" pitchFamily="2" charset="-78"/>
              </a:rPr>
              <a:t>D</a:t>
            </a:r>
            <a:r>
              <a:rPr lang="fa-IR" sz="2000">
                <a:latin typeface="Century Gothic" pitchFamily="34" charset="0"/>
                <a:cs typeface="B Nazanin" pitchFamily="2" charset="-78"/>
              </a:rPr>
              <a:t> تراکم ساختمانی است. </a:t>
            </a:r>
            <a:endParaRPr lang="en-US" sz="2000">
              <a:latin typeface="Century Gothic" pitchFamily="34" charset="0"/>
              <a:cs typeface="B Nazanin" pitchFamily="2" charset="-78"/>
            </a:endParaRPr>
          </a:p>
        </p:txBody>
      </p:sp>
      <p:sp>
        <p:nvSpPr>
          <p:cNvPr id="16384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63844" name="Object 1" descr="White marble"/>
          <p:cNvGraphicFramePr>
            <a:graphicFrameLocks noChangeAspect="1"/>
          </p:cNvGraphicFramePr>
          <p:nvPr/>
        </p:nvGraphicFramePr>
        <p:xfrm>
          <a:off x="2735263" y="4643438"/>
          <a:ext cx="979487" cy="857250"/>
        </p:xfrm>
        <a:graphic>
          <a:graphicData uri="http://schemas.openxmlformats.org/presentationml/2006/ole">
            <mc:AlternateContent xmlns:mc="http://schemas.openxmlformats.org/markup-compatibility/2006">
              <mc:Choice xmlns:v="urn:schemas-microsoft-com:vml" Requires="v">
                <p:oleObj spid="_x0000_s163847" name="Equation" r:id="rId3" imgW="380835" imgH="330057" progId="Equation.3">
                  <p:embed/>
                </p:oleObj>
              </mc:Choice>
              <mc:Fallback>
                <p:oleObj name="Equation" r:id="rId3" imgW="380835" imgH="330057"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5263" y="4643438"/>
                        <a:ext cx="979487" cy="8572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845" name="Rectangle 3"/>
          <p:cNvSpPr>
            <a:spLocks noChangeArrowheads="1"/>
          </p:cNvSpPr>
          <p:nvPr/>
        </p:nvSpPr>
        <p:spPr bwMode="auto">
          <a:xfrm>
            <a:off x="0" y="333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extBox 1"/>
          <p:cNvSpPr txBox="1">
            <a:spLocks noChangeArrowheads="1"/>
          </p:cNvSpPr>
          <p:nvPr/>
        </p:nvSpPr>
        <p:spPr bwMode="auto">
          <a:xfrm>
            <a:off x="857250" y="714375"/>
            <a:ext cx="7572375"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مکان، موضوعی مهم و راهبردی است و بعید است که برنامه ریزان و سازندگان به دیدگاههای مشترکی در مورد مکان های برگزیده برسند. </a:t>
            </a:r>
          </a:p>
          <a:p>
            <a:pPr algn="just" eaLnBrk="1" hangingPunct="1">
              <a:lnSpc>
                <a:spcPct val="200000"/>
              </a:lnSpc>
            </a:pPr>
            <a:r>
              <a:rPr lang="fa-IR" sz="2000">
                <a:latin typeface="Century Gothic" pitchFamily="34" charset="0"/>
                <a:cs typeface="B Nazanin" pitchFamily="2" charset="-78"/>
              </a:rPr>
              <a:t>      در ارتباط با شیوه تصرف، سیاستگذاری دولت مرکزی و محلی که در ارتباط با بخش خصوصی، نوع مسکن و تراکم حائز اهمیت است. استاندار خاصی برای تشخیص قابلیت دسترسی به زمین وجود ندارد. </a:t>
            </a:r>
          </a:p>
        </p:txBody>
      </p:sp>
    </p:spTree>
  </p:cSld>
  <p:clrMapOvr>
    <a:masterClrMapping/>
  </p:clrMapOvr>
  <p:transition>
    <p:dissolv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8688" y="500063"/>
            <a:ext cx="7215187" cy="5940425"/>
          </a:xfrm>
          <a:prstGeom prst="rect">
            <a:avLst/>
          </a:prstGeom>
          <a:noFill/>
        </p:spPr>
        <p:txBody>
          <a:bodyPr rtlCol="1">
            <a:spAutoFit/>
          </a:bodyPr>
          <a:lstStyle/>
          <a:p>
            <a:pPr algn="just" fontAlgn="auto">
              <a:lnSpc>
                <a:spcPct val="200000"/>
              </a:lnSpc>
              <a:spcBef>
                <a:spcPts val="0"/>
              </a:spcBef>
              <a:spcAft>
                <a:spcPts val="0"/>
              </a:spcAft>
              <a:defRPr/>
            </a:pPr>
            <a:r>
              <a:rPr lang="fa-IR" sz="2000" dirty="0">
                <a:latin typeface="Century Gothic" pitchFamily="34" charset="0"/>
                <a:cs typeface="B Nazanin" pitchFamily="2" charset="-78"/>
              </a:rPr>
              <a:t> </a:t>
            </a:r>
            <a:r>
              <a:rPr lang="fa-IR" sz="2000" dirty="0">
                <a:solidFill>
                  <a:schemeClr val="accent2"/>
                </a:solidFill>
                <a:latin typeface="Century Gothic" pitchFamily="34" charset="0"/>
                <a:cs typeface="B Nazanin" pitchFamily="2" charset="-78"/>
              </a:rPr>
              <a:t>عوامل موثر در برآورد عرضه زمین :</a:t>
            </a:r>
            <a:r>
              <a:rPr lang="fa-IR" sz="2000" dirty="0">
                <a:latin typeface="Century Gothic" pitchFamily="34" charset="0"/>
                <a:cs typeface="B Nazanin" pitchFamily="2" charset="-78"/>
              </a:rPr>
              <a:t>  </a:t>
            </a:r>
            <a:endParaRPr lang="fa-IR" sz="20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000" dirty="0">
                <a:latin typeface="+mn-lt"/>
                <a:cs typeface="B Nazanin" pitchFamily="2" charset="-78"/>
              </a:rPr>
              <a:t>تعیین دوره برنامه </a:t>
            </a:r>
            <a:endParaRPr lang="en-US" sz="20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000" dirty="0">
                <a:latin typeface="+mn-lt"/>
                <a:cs typeface="B Nazanin" pitchFamily="2" charset="-78"/>
              </a:rPr>
              <a:t> تعیین نواحی بازار محلی</a:t>
            </a:r>
            <a:endParaRPr lang="en-US" sz="20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000" dirty="0">
                <a:latin typeface="+mn-lt"/>
                <a:cs typeface="B Nazanin" pitchFamily="2" charset="-78"/>
              </a:rPr>
              <a:t>محاسبه عرضه زمین تعیین شده</a:t>
            </a:r>
            <a:endParaRPr lang="en-US" sz="20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000" dirty="0">
                <a:latin typeface="+mn-lt"/>
                <a:cs typeface="B Nazanin" pitchFamily="2" charset="-78"/>
              </a:rPr>
              <a:t>محاسبه عرضه زمین مؤثر </a:t>
            </a:r>
          </a:p>
          <a:p>
            <a:pPr algn="just">
              <a:lnSpc>
                <a:spcPct val="200000"/>
              </a:lnSpc>
              <a:defRPr/>
            </a:pPr>
            <a:r>
              <a:rPr lang="fa-IR" sz="2000" dirty="0">
                <a:latin typeface="Century Gothic" pitchFamily="34" charset="0"/>
                <a:cs typeface="B Nazanin" pitchFamily="2" charset="-78"/>
              </a:rPr>
              <a:t> </a:t>
            </a:r>
            <a:r>
              <a:rPr lang="fa-IR" sz="2000" dirty="0">
                <a:solidFill>
                  <a:schemeClr val="accent2"/>
                </a:solidFill>
                <a:latin typeface="Century Gothic" pitchFamily="34" charset="0"/>
                <a:cs typeface="B Nazanin" pitchFamily="2" charset="-78"/>
              </a:rPr>
              <a:t>عوامل موثر در تعیین عرضه زمین موثر : </a:t>
            </a:r>
          </a:p>
          <a:p>
            <a:pPr>
              <a:lnSpc>
                <a:spcPct val="200000"/>
              </a:lnSpc>
              <a:buClr>
                <a:srgbClr val="FF0000"/>
              </a:buClr>
              <a:buFont typeface="Wingdings" pitchFamily="2" charset="2"/>
              <a:buChar char="ü"/>
              <a:defRPr/>
            </a:pPr>
            <a:r>
              <a:rPr lang="fa-IR" sz="2000" dirty="0">
                <a:latin typeface="Century Gothic" pitchFamily="34" charset="0"/>
                <a:cs typeface="B Nazanin" pitchFamily="2" charset="-78"/>
              </a:rPr>
              <a:t>محدودیت های فیزیکی و زیربنایی</a:t>
            </a:r>
            <a:endParaRPr lang="en-US" sz="2000" dirty="0">
              <a:latin typeface="Century Gothic" pitchFamily="34" charset="0"/>
              <a:cs typeface="B Nazanin" pitchFamily="2" charset="-78"/>
            </a:endParaRPr>
          </a:p>
          <a:p>
            <a:pPr>
              <a:lnSpc>
                <a:spcPct val="200000"/>
              </a:lnSpc>
              <a:buClr>
                <a:srgbClr val="FF0000"/>
              </a:buClr>
              <a:buFont typeface="Wingdings" pitchFamily="2" charset="2"/>
              <a:buChar char="ü"/>
              <a:defRPr/>
            </a:pPr>
            <a:r>
              <a:rPr lang="fa-IR" sz="2000" dirty="0">
                <a:latin typeface="Century Gothic" pitchFamily="34" charset="0"/>
                <a:cs typeface="B Nazanin" pitchFamily="2" charset="-78"/>
              </a:rPr>
              <a:t> بازدارنده های مالکیت </a:t>
            </a:r>
            <a:endParaRPr lang="en-US" sz="2000" dirty="0">
              <a:latin typeface="Century Gothic" pitchFamily="34" charset="0"/>
              <a:cs typeface="B Nazanin" pitchFamily="2" charset="-78"/>
            </a:endParaRPr>
          </a:p>
          <a:p>
            <a:pPr>
              <a:lnSpc>
                <a:spcPct val="200000"/>
              </a:lnSpc>
              <a:buClr>
                <a:srgbClr val="FF0000"/>
              </a:buClr>
              <a:buFont typeface="Wingdings" pitchFamily="2" charset="2"/>
              <a:buChar char="ü"/>
              <a:defRPr/>
            </a:pPr>
            <a:r>
              <a:rPr lang="fa-IR" sz="2000" dirty="0">
                <a:latin typeface="Century Gothic" pitchFamily="34" charset="0"/>
                <a:cs typeface="B Nazanin" pitchFamily="2" charset="-78"/>
              </a:rPr>
              <a:t> بازدارنده بازار </a:t>
            </a:r>
            <a:endParaRPr lang="en-US" sz="2000" dirty="0">
              <a:latin typeface="+mn-lt"/>
              <a:cs typeface="B Nazanin" pitchFamily="2" charset="-78"/>
            </a:endParaRPr>
          </a:p>
          <a:p>
            <a:pPr fontAlgn="auto">
              <a:spcBef>
                <a:spcPts val="0"/>
              </a:spcBef>
              <a:spcAft>
                <a:spcPts val="0"/>
              </a:spcAft>
              <a:defRPr/>
            </a:pPr>
            <a:endParaRPr lang="fa-IR" sz="2000" dirty="0">
              <a:latin typeface="+mn-lt"/>
              <a:cs typeface="+mn-cs"/>
            </a:endParaRPr>
          </a:p>
        </p:txBody>
      </p:sp>
    </p:spTree>
  </p:cSld>
  <p:clrMapOvr>
    <a:masterClrMapping/>
  </p:clrMapOvr>
  <p:transition>
    <p:dissolv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extBox 1"/>
          <p:cNvSpPr txBox="1">
            <a:spLocks noChangeArrowheads="1"/>
          </p:cNvSpPr>
          <p:nvPr/>
        </p:nvSpPr>
        <p:spPr bwMode="auto">
          <a:xfrm>
            <a:off x="857250" y="714375"/>
            <a:ext cx="7572375" cy="265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en-US" sz="2400">
                <a:solidFill>
                  <a:srgbClr val="00FF00"/>
                </a:solidFill>
                <a:latin typeface="Baskerville Old Face" pitchFamily="18" charset="0"/>
                <a:cs typeface="B Nazanin" pitchFamily="2" charset="-78"/>
              </a:rPr>
              <a:t>GIS</a:t>
            </a:r>
            <a:r>
              <a:rPr lang="fa-IR" sz="2000">
                <a:solidFill>
                  <a:srgbClr val="00FF00"/>
                </a:solidFill>
                <a:latin typeface="Century Gothic" pitchFamily="34" charset="0"/>
                <a:cs typeface="B Nazanin" pitchFamily="2" charset="-78"/>
              </a:rPr>
              <a:t>، نرم افزارهای کامپیوتری و کاربری اراضی شهری</a:t>
            </a:r>
          </a:p>
          <a:p>
            <a:pPr algn="just" eaLnBrk="1" hangingPunct="1">
              <a:lnSpc>
                <a:spcPct val="200000"/>
              </a:lnSpc>
            </a:pPr>
            <a:r>
              <a:rPr lang="fa-IR" sz="2000">
                <a:latin typeface="Century Gothic" pitchFamily="34" charset="0"/>
                <a:cs typeface="B Nazanin" pitchFamily="2" charset="-78"/>
              </a:rPr>
              <a:t>        سیستم اطلاعات جغرافیایی نرم افزاری است که با دارا بودن قابلیت های مختلف، تسهیلات و داده های مورد نیاز برنامه ریزی کاربری اراضی را فراهم می کند. این سیستم برای مکان یابی و دریافت داده ها و نقش های لازم از قابلیت بالایی برخوردار است. </a:t>
            </a:r>
            <a:endParaRPr lang="en-US" sz="2000">
              <a:latin typeface="Century Gothic" pitchFamily="34" charset="0"/>
              <a:cs typeface="B Nazanin" pitchFamily="2" charset="-78"/>
            </a:endParaRPr>
          </a:p>
        </p:txBody>
      </p:sp>
      <p:sp>
        <p:nvSpPr>
          <p:cNvPr id="3" name="Rectangle 2"/>
          <p:cNvSpPr/>
          <p:nvPr/>
        </p:nvSpPr>
        <p:spPr>
          <a:xfrm>
            <a:off x="-32" y="5842361"/>
            <a:ext cx="3473586" cy="1015663"/>
          </a:xfrm>
          <a:prstGeom prst="rect">
            <a:avLst/>
          </a:prstGeom>
          <a:noFill/>
        </p:spPr>
        <p:txBody>
          <a:bodyPr>
            <a:spAutoFit/>
            <a:scene3d>
              <a:camera prst="orthographicFront"/>
              <a:lightRig rig="flat" dir="tl">
                <a:rot lat="0" lon="0" rev="6600000"/>
              </a:lightRig>
            </a:scene3d>
            <a:sp3d extrusionH="25400" contourW="8890">
              <a:bevelT w="38100" h="31750" prst="artDeco"/>
              <a:contourClr>
                <a:schemeClr val="accent2">
                  <a:shade val="75000"/>
                </a:schemeClr>
              </a:contourClr>
            </a:sp3d>
          </a:bodyPr>
          <a:lstStyle/>
          <a:p>
            <a:pPr algn="ctr" fontAlgn="auto">
              <a:spcBef>
                <a:spcPts val="0"/>
              </a:spcBef>
              <a:spcAft>
                <a:spcPts val="0"/>
              </a:spcAft>
              <a:defRPr/>
            </a:pPr>
            <a:r>
              <a:rPr lang="en-US" sz="6000" dirty="0">
                <a:solidFill>
                  <a:srgbClr val="00FF00"/>
                </a:solidFill>
                <a:latin typeface="Baskerville Old Face" pitchFamily="18" charset="0"/>
                <a:cs typeface="B Nazanin" pitchFamily="2" charset="-78"/>
              </a:rPr>
              <a:t>GIS</a:t>
            </a:r>
            <a:endParaRPr lang="en-US" sz="11500" dirty="0">
              <a:solidFill>
                <a:srgbClr val="00FF00"/>
              </a:solidFill>
              <a:latin typeface="Baskerville Old Face" pitchFamily="18" charset="0"/>
              <a:cs typeface="B Nazanin" pitchFamily="2" charset="-78"/>
            </a:endParaRPr>
          </a:p>
        </p:txBody>
      </p:sp>
      <p:sp>
        <p:nvSpPr>
          <p:cNvPr id="166916" name="TextBox 1"/>
          <p:cNvSpPr txBox="1">
            <a:spLocks noChangeArrowheads="1"/>
          </p:cNvSpPr>
          <p:nvPr/>
        </p:nvSpPr>
        <p:spPr bwMode="auto">
          <a:xfrm>
            <a:off x="827088" y="3573463"/>
            <a:ext cx="7572375"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از جمله نرم افزارهای لازم کد ، اتوکد و کدمپ ، سایت سرف ، وات ایف و ... است که به کمک آنها با کمترین هزینه برنامه ریزی و طرح های کاربری اراضی میسر می گردد. </a:t>
            </a:r>
            <a:endParaRPr lang="en-US" sz="2000">
              <a:latin typeface="Century Gothic" pitchFamily="34" charset="0"/>
              <a:cs typeface="B Nazanin" pitchFamily="2" charset="-78"/>
            </a:endParaRPr>
          </a:p>
          <a:p>
            <a:pPr algn="just" eaLnBrk="1" hangingPunct="1">
              <a:lnSpc>
                <a:spcPct val="200000"/>
              </a:lnSpc>
            </a:pP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nodeType="withEffect">
                                  <p:stCondLst>
                                    <p:cond delay="0"/>
                                  </p:stCondLst>
                                  <p:childTnLst>
                                    <p:animMotion origin="layout" path="M 0.34392 -0.00209 C 0.40573 0.00092 0.46754 0.00463 0.46684 -0.01482 C 0.46649 -0.03403 0.36007 -0.1213 0.34149 -0.11737 " pathEditMode="relative" rAng="0" ptsTypes="aaA">
                                      <p:cBhvr>
                                        <p:cTn id="6" dur="5000" fill="hold"/>
                                        <p:tgtEl>
                                          <p:spTgt spid="3"/>
                                        </p:tgtEl>
                                        <p:attrNameLst>
                                          <p:attrName>ppt_x</p:attrName>
                                          <p:attrName>ppt_y</p:attrName>
                                        </p:attrNameLst>
                                      </p:cBhvr>
                                      <p:rCtr x="6100" y="-5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714375" y="500063"/>
            <a:ext cx="771525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chemeClr val="accent2"/>
                </a:solidFill>
                <a:latin typeface="Century Gothic" pitchFamily="34" charset="0"/>
                <a:cs typeface="B Nazanin" pitchFamily="2" charset="-78"/>
              </a:rPr>
              <a:t>چاپین :</a:t>
            </a:r>
            <a:r>
              <a:rPr lang="fa-IR" sz="2200">
                <a:latin typeface="Century Gothic" pitchFamily="34" charset="0"/>
                <a:cs typeface="B Nazanin" pitchFamily="2" charset="-78"/>
              </a:rPr>
              <a:t> بیان می دارد، که کاربری زمین در مقیاس شهر، به عواملی همچون محدودیت زمین، شکل و موقعیت زمین، انواع فعالیت، تراکم، تمرکز، نحوه توزیع اراضی میان کاربری ها و مقایسه کاربری ها وابسته است.</a:t>
            </a:r>
          </a:p>
          <a:p>
            <a:pPr algn="just" eaLnBrk="1" hangingPunct="1">
              <a:lnSpc>
                <a:spcPct val="200000"/>
              </a:lnSpc>
            </a:pPr>
            <a:r>
              <a:rPr lang="fa-IR" sz="2200">
                <a:solidFill>
                  <a:schemeClr val="accent2"/>
                </a:solidFill>
                <a:latin typeface="Century Gothic" pitchFamily="34" charset="0"/>
                <a:cs typeface="B Nazanin" pitchFamily="2" charset="-78"/>
              </a:rPr>
              <a:t>نظریه برنامه ریزی فضائی</a:t>
            </a:r>
            <a:r>
              <a:rPr lang="fa-IR" sz="2200">
                <a:latin typeface="Century Gothic" pitchFamily="34" charset="0"/>
                <a:cs typeface="B Nazanin" pitchFamily="2" charset="-78"/>
              </a:rPr>
              <a:t> معتقد است ، کاربری زمین شهری بایستی به ادراک زیبایی، هویت فضایی و احساس تعلق به محیط پاسخ دهد.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714375" y="500063"/>
            <a:ext cx="7715250"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نظریه ساماندهی زیرزمین</a:t>
            </a:r>
            <a:r>
              <a:rPr lang="fa-IR" sz="2200">
                <a:latin typeface="Century Gothic" pitchFamily="34" charset="0"/>
                <a:cs typeface="B Nazanin" pitchFamily="2" charset="-78"/>
              </a:rPr>
              <a:t>، کاربری زمین را به منظور ساماندهی فعالیت های شهری به منظور ایجاد معبر برای مترو، تردد اتومبیل، استقرار تأسیسات شهری، استفاده تفریحی، استفاده خدماتی و تجاری و غیره ... انبار و مخصوصاً ایجاد پناهگاه پیشنهاد می.نماید.</a:t>
            </a:r>
          </a:p>
          <a:p>
            <a:pPr algn="just" eaLnBrk="1" hangingPunct="1">
              <a:lnSpc>
                <a:spcPct val="200000"/>
              </a:lnSpc>
            </a:pPr>
            <a:r>
              <a:rPr lang="fa-IR" sz="2200">
                <a:latin typeface="Century Gothic" pitchFamily="34" charset="0"/>
                <a:cs typeface="B Nazanin" pitchFamily="2" charset="-78"/>
              </a:rPr>
              <a:t>      در </a:t>
            </a:r>
            <a:r>
              <a:rPr lang="fa-IR" sz="2200">
                <a:solidFill>
                  <a:schemeClr val="accent2"/>
                </a:solidFill>
                <a:latin typeface="Century Gothic" pitchFamily="34" charset="0"/>
                <a:cs typeface="B Nazanin" pitchFamily="2" charset="-78"/>
              </a:rPr>
              <a:t>مجموع نظریه برنامه ریزی فضائی</a:t>
            </a:r>
            <a:r>
              <a:rPr lang="fa-IR" sz="2200">
                <a:latin typeface="Century Gothic" pitchFamily="34" charset="0"/>
                <a:cs typeface="B Nazanin" pitchFamily="2" charset="-78"/>
              </a:rPr>
              <a:t>، کاربری زمین را در سطح و زیرزمین به منظور مجموعه فعالیت هایی که انسان در طبیعت انجام می دهد، یا مجموعه ای از روابط انسان و محیط، فعالیت (نوع کاربری) مدنظر دارد.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714375" y="500063"/>
            <a:ext cx="771525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برنامه ای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نظریه برنامه ای به کاربری زمین، با پیدایش شهرسازی جدید ظهور می نماید. اقدامات اولیه این نظریه بیشتر جنبه حقوقی، مهندسی و اداری داشته است. ولی از اوایل دهه 1960، موضوع چگونگی استفاده از اراضی شهری در مفهوم خاص «برنامه ریزی کاربری زمین» به طور جدی شکل گرفت و بر پایه مفاهم، مبانی و روش های هدفمند و منظم استوار شد.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714375" y="500063"/>
            <a:ext cx="7715250" cy="616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با پیدایش و فراگیر شدن «شهرسازی مدرن» و رواج الگوی «طرح های جامع شهری» موضوع کاربری زمین و برنامه ریزی برای آن، تا حدود زیادی تحت تأثیر توسعه اقتصاد سرمایه داری، گسترش صنایع اتومبیل و شبکه راه ها، تکنولوژی ساختمان و غیره قرار گرفت و تا حد زیادی از اهداف اولیه خود به دور افتاد. اما در طول چند دهه اخیر، در واکنش به ناکامی چشمگیر الگوی طرح های جامع سنتی و مطرح شدن دیدگاه ها و اهداف جدید در زمینه محیط زیست، عدالت اجتماعی، کیفیت زندگی شهری و غیره، اصولاً مفهوم و تعریف «زمین و فضا» و معیارهای استفاده از آن به کلی عوض شده و در نتیجه مبانی و اهداف «برنامه ریزی کاربری زمین» ارتقاء کیفی پیدا کرده و در راستای «توسعه پایدار» قرار گرفته 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88" y="1803400"/>
            <a:ext cx="6357937" cy="2738438"/>
          </a:xfrm>
          <a:prstGeom prst="rect">
            <a:avLst/>
          </a:prstGeom>
          <a:noFill/>
        </p:spPr>
        <p:txBody>
          <a:bodyPr rtlCol="1">
            <a:spAutoFit/>
          </a:bodyPr>
          <a:lstStyle/>
          <a:p>
            <a:pPr algn="ctr" fontAlgn="auto">
              <a:spcBef>
                <a:spcPts val="0"/>
              </a:spcBef>
              <a:spcAft>
                <a:spcPts val="0"/>
              </a:spcAft>
              <a:defRPr/>
            </a:pPr>
            <a:r>
              <a:rPr lang="fa-IR" sz="3200" dirty="0">
                <a:effectLst>
                  <a:outerShdw blurRad="38100" dist="38100" dir="2700000" algn="tl">
                    <a:srgbClr val="000000">
                      <a:alpha val="43137"/>
                    </a:srgbClr>
                  </a:outerShdw>
                </a:effectLst>
                <a:latin typeface="+mn-lt"/>
                <a:cs typeface="B Nazanin" pitchFamily="2" charset="-78"/>
              </a:rPr>
              <a:t>فصل اول</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FFFF00"/>
                </a:solidFill>
                <a:effectLst>
                  <a:outerShdw blurRad="38100" dist="38100" dir="2700000" algn="tl">
                    <a:srgbClr val="000000">
                      <a:alpha val="43137"/>
                    </a:srgbClr>
                  </a:outerShdw>
                </a:effectLst>
                <a:latin typeface="+mn-lt"/>
                <a:cs typeface="B Nazanin" pitchFamily="2" charset="-78"/>
              </a:rPr>
              <a:t>تعاریف و مفاهیم، نظریه ها و کلیات برنامه ریزی کاربری اراضی شهری</a:t>
            </a:r>
            <a:endParaRPr lang="en-US" sz="3600" dirty="0">
              <a:solidFill>
                <a:srgbClr val="FFFF00"/>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endParaRPr lang="fa-IR" sz="3200" dirty="0">
              <a:effectLst>
                <a:outerShdw blurRad="38100" dist="38100" dir="2700000" algn="tl">
                  <a:srgbClr val="000000">
                    <a:alpha val="43137"/>
                  </a:srgbClr>
                </a:outerShdw>
              </a:effectLst>
              <a:latin typeface="+mn-lt"/>
              <a:cs typeface="B Nazanin" pitchFamily="2" charset="-78"/>
            </a:endParaRPr>
          </a:p>
        </p:txBody>
      </p:sp>
      <p:sp>
        <p:nvSpPr>
          <p:cNvPr id="3" name="TextBox 2"/>
          <p:cNvSpPr txBox="1"/>
          <p:nvPr/>
        </p:nvSpPr>
        <p:spPr>
          <a:xfrm>
            <a:off x="1500188" y="1785938"/>
            <a:ext cx="6357937" cy="2738437"/>
          </a:xfrm>
          <a:prstGeom prst="rect">
            <a:avLst/>
          </a:prstGeom>
          <a:noFill/>
        </p:spPr>
        <p:txBody>
          <a:bodyPr rtlCol="1">
            <a:spAutoFit/>
          </a:bodyPr>
          <a:lstStyle/>
          <a:p>
            <a:pPr algn="ctr" fontAlgn="auto">
              <a:spcBef>
                <a:spcPts val="0"/>
              </a:spcBef>
              <a:spcAft>
                <a:spcPts val="0"/>
              </a:spcAft>
              <a:defRPr/>
            </a:pPr>
            <a:r>
              <a:rPr lang="fa-IR" sz="3200" dirty="0">
                <a:solidFill>
                  <a:srgbClr val="FF0000"/>
                </a:solidFill>
                <a:effectLst>
                  <a:outerShdw blurRad="38100" dist="38100" dir="2700000" algn="tl">
                    <a:srgbClr val="000000">
                      <a:alpha val="43137"/>
                    </a:srgbClr>
                  </a:outerShdw>
                </a:effectLst>
                <a:latin typeface="+mn-lt"/>
                <a:cs typeface="B Nazanin" pitchFamily="2" charset="-78"/>
              </a:rPr>
              <a:t>فصل اول</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00FF00"/>
                </a:solidFill>
                <a:effectLst>
                  <a:outerShdw blurRad="38100" dist="38100" dir="2700000" algn="tl">
                    <a:srgbClr val="000000">
                      <a:alpha val="43137"/>
                    </a:srgbClr>
                  </a:outerShdw>
                </a:effectLst>
                <a:latin typeface="+mn-lt"/>
                <a:cs typeface="B Nazanin" pitchFamily="2" charset="-78"/>
              </a:rPr>
              <a:t>تعاریف و مفاهیم، نظریه ها و کلیات برنامه ریزی کاربری اراضی شهری</a:t>
            </a:r>
            <a:endParaRPr lang="en-US" sz="3600" dirty="0">
              <a:solidFill>
                <a:srgbClr val="00FF00"/>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endParaRPr lang="fa-IR" sz="3200" dirty="0">
              <a:effectLst>
                <a:outerShdw blurRad="38100" dist="38100" dir="2700000" algn="tl">
                  <a:srgbClr val="000000">
                    <a:alpha val="43137"/>
                  </a:srgbClr>
                </a:outerShdw>
              </a:effectLst>
              <a:latin typeface="+mn-lt"/>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3000" fill="hold"/>
                                        <p:tgtEl>
                                          <p:spTgt spid="3"/>
                                        </p:tgtEl>
                                        <p:attrNameLst>
                                          <p:attrName>ppt_w</p:attrName>
                                        </p:attrNameLst>
                                      </p:cBhvr>
                                      <p:tavLst>
                                        <p:tav tm="0">
                                          <p:val>
                                            <p:fltVal val="0"/>
                                          </p:val>
                                        </p:tav>
                                        <p:tav tm="100000">
                                          <p:val>
                                            <p:strVal val="#ppt_w"/>
                                          </p:val>
                                        </p:tav>
                                      </p:tavLst>
                                    </p:anim>
                                    <p:anim calcmode="lin" valueType="num">
                                      <p:cBhvr>
                                        <p:cTn id="14" dur="3000" fill="hold"/>
                                        <p:tgtEl>
                                          <p:spTgt spid="3"/>
                                        </p:tgtEl>
                                        <p:attrNameLst>
                                          <p:attrName>ppt_h</p:attrName>
                                        </p:attrNameLst>
                                      </p:cBhvr>
                                      <p:tavLst>
                                        <p:tav tm="0">
                                          <p:val>
                                            <p:fltVal val="0"/>
                                          </p:val>
                                        </p:tav>
                                        <p:tav tm="100000">
                                          <p:val>
                                            <p:strVal val="#ppt_h"/>
                                          </p:val>
                                        </p:tav>
                                      </p:tavLst>
                                    </p:anim>
                                    <p:anim calcmode="lin" valueType="num">
                                      <p:cBhvr>
                                        <p:cTn id="15" dur="3000" fill="hold"/>
                                        <p:tgtEl>
                                          <p:spTgt spid="3"/>
                                        </p:tgtEl>
                                        <p:attrNameLst>
                                          <p:attrName>style.rotation</p:attrName>
                                        </p:attrNameLst>
                                      </p:cBhvr>
                                      <p:tavLst>
                                        <p:tav tm="0">
                                          <p:val>
                                            <p:fltVal val="360"/>
                                          </p:val>
                                        </p:tav>
                                        <p:tav tm="100000">
                                          <p:val>
                                            <p:fltVal val="0"/>
                                          </p:val>
                                        </p:tav>
                                      </p:tavLst>
                                    </p:anim>
                                    <p:animEffect transition="in" filter="fade">
                                      <p:cBhvr>
                                        <p:cTn id="16"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714375" y="500063"/>
            <a:ext cx="771525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ساماندهی زمین</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ضوابط و مقررات چگونگی تقسیم اراضی شهری و نحوه استفاده از آن به موضوعاتی مثل مالکیت زمین از نظر وظایف بخش عمومی، جلوگیری از سوء استفاده های اقتصادی از زمین، و حفظ بهداشت، ایمنی و رفاه عمومی در برابر خطرات و سوانح طبیعی و صنعتی بر می گردد. اولین مقررات قانونی مربوط به بهره برداری از اراضی، با تصویب «قانون بهداشت عمومی» در سال 1875، مطرح گردید که مالکان خصوصی زمین را ملزم به رعایت شرایطی در مورد حفظ منابع آب، دفع فاضلاب و سنگ فرش معابر شهری می نمود.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714375" y="500063"/>
            <a:ext cx="7715250" cy="551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در «قانون برنامه ریزی شهری و روستایی» (مصوب 1932) موضوع نحوه استفاده از اراضی شهری و روستایی، با وسعت و دقت بیشتر مورد توجه قرار گرفت و مسائلی مثل ابعاد معابر، محدودیت استقرار صنایع زیان آور، میزان تراکم و مانند اینها تحت ضابطه و قاعده درآمد.</a:t>
            </a:r>
            <a:r>
              <a:rPr lang="fa-IR" sz="2400">
                <a:latin typeface="Century Gothic" pitchFamily="34" charset="0"/>
                <a:cs typeface="Tahoma" pitchFamily="34" charset="0"/>
              </a:rPr>
              <a:t> </a:t>
            </a:r>
            <a:r>
              <a:rPr lang="fa-IR" sz="2200">
                <a:latin typeface="Century Gothic" pitchFamily="34" charset="0"/>
                <a:cs typeface="B Nazanin" pitchFamily="2" charset="-78"/>
              </a:rPr>
              <a:t>گزارشات اسکات در سال 1942 در ارتباط با کاربری زمین در نواحی روستاها، گزارشتات ابر کرامبی در سال 1944 و لردریت رد سال 1945 و ارائه نظریه شهرهای جدید</a:t>
            </a:r>
            <a:r>
              <a:rPr lang="en-US" sz="2200">
                <a:latin typeface="Century Gothic" pitchFamily="34" charset="0"/>
                <a:cs typeface="B Nazanin" pitchFamily="2" charset="-78"/>
              </a:rPr>
              <a:t> </a:t>
            </a:r>
            <a:r>
              <a:rPr lang="fa-IR" sz="2200">
                <a:latin typeface="Century Gothic" pitchFamily="34" charset="0"/>
                <a:cs typeface="B Nazanin" pitchFamily="2" charset="-78"/>
              </a:rPr>
              <a:t>و نظریه دوور و هوب هوس در سال 1947 در زمینه ساماندهی کاربری پارک های ملی و قانون شهرهای جدید در سال 1946 و قانون توسعه شهرها در سال 1952، ..............وغیره کمک مهمی به ساماندهی کاربری های شهری نمود.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714375" y="500063"/>
            <a:ext cx="7715250"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کارکرد گرایی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نظریه «کارکردگرایی» بر «شهرسازی مدرن» و تبلور آن در «منشور آتن» (1933) و </a:t>
            </a:r>
            <a:r>
              <a:rPr lang="fa-IR" sz="2200">
                <a:solidFill>
                  <a:schemeClr val="accent2"/>
                </a:solidFill>
                <a:latin typeface="Century Gothic" pitchFamily="34" charset="0"/>
                <a:cs typeface="B Nazanin" pitchFamily="2" charset="-78"/>
              </a:rPr>
              <a:t>رواج کاربردی آن به صورت طرح های جامع</a:t>
            </a:r>
            <a:r>
              <a:rPr lang="fa-IR" sz="2200">
                <a:latin typeface="Century Gothic" pitchFamily="34" charset="0"/>
                <a:cs typeface="B Nazanin" pitchFamily="2" charset="-78"/>
              </a:rPr>
              <a:t>، اصولاً برنامه ریزی شهری به ابزار کارکردی برای هدایت و نظارت بر توسعه کالبدی شهرها بدل گردید. در این راستا اصول خردگرایی و هزینه منفعت، نحوه استفاده و بهره گیری از اراضی شهری، نیز به عنوان ابزاری در جهت تسهیل کارکردهای شهری تقویت کارایی شهری، تلقی گردید و ضرورت «استفاده منطقی» و «استفاده بهینه» از زمین و فضا در دستور کار قرار گرفت.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714375" y="500063"/>
            <a:ext cx="7715250"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حاصل نهایی</a:t>
            </a:r>
            <a:r>
              <a:rPr lang="fa-IR" sz="2200">
                <a:latin typeface="Century Gothic" pitchFamily="34" charset="0"/>
                <a:cs typeface="B Nazanin" pitchFamily="2" charset="-78"/>
              </a:rPr>
              <a:t> این نظریه، پیدایش و رواج وسیع مفهوم «</a:t>
            </a:r>
            <a:r>
              <a:rPr lang="fa-IR" sz="2200">
                <a:solidFill>
                  <a:schemeClr val="accent2"/>
                </a:solidFill>
                <a:latin typeface="Century Gothic" pitchFamily="34" charset="0"/>
                <a:cs typeface="B Nazanin" pitchFamily="2" charset="-78"/>
              </a:rPr>
              <a:t>سرانه های کاربری زمین</a:t>
            </a:r>
            <a:r>
              <a:rPr lang="fa-IR" sz="2200">
                <a:latin typeface="Century Gothic" pitchFamily="34" charset="0"/>
                <a:cs typeface="B Nazanin" pitchFamily="2" charset="-78"/>
              </a:rPr>
              <a:t>» در شهرسازی جدید است که به شیوه کارکرد گرایانه تمام جامعه شهری را به «افراد» تقسیم می کند که هر کدام دارای «فعالیت» مشخص هستند و هر یک از این فعالیت ها به یک مقدار معین «زمین» نیاز دارد.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714375" y="500063"/>
            <a:ext cx="7715250"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اصلاح گرایی </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این نظریه معتقد به اختصاص زمین در درون شهرها به انواع فعالیت های مورد نیاز شهری است و معتقد است، ساماندهی شهرها باید از طریق اختصاص زمین از درون همین جوامع صورت پذیرد.</a:t>
            </a:r>
          </a:p>
          <a:p>
            <a:pPr algn="just" eaLnBrk="1" hangingPunct="1">
              <a:lnSpc>
                <a:spcPct val="200000"/>
              </a:lnSpc>
            </a:pPr>
            <a:r>
              <a:rPr lang="fa-IR" sz="2200">
                <a:solidFill>
                  <a:srgbClr val="00FF00"/>
                </a:solidFill>
                <a:latin typeface="Century Gothic" pitchFamily="34" charset="0"/>
                <a:cs typeface="B Nazanin" pitchFamily="2" charset="-78"/>
              </a:rPr>
              <a:t>نظریه مدرنیسم</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این نظریه به حول محور کتب مدرنیسم و در راستای قطع با گذشته و تاریخ و زمان نگاه می کند و فقط و فقط به مسائل معماری می پردازد. انسان در این مکتب عنصری بیولوژیک و دارای عملکردهای «</a:t>
            </a:r>
            <a:r>
              <a:rPr lang="fa-IR" sz="2200">
                <a:solidFill>
                  <a:schemeClr val="accent2"/>
                </a:solidFill>
                <a:latin typeface="Century Gothic" pitchFamily="34" charset="0"/>
                <a:cs typeface="B Nazanin" pitchFamily="2" charset="-78"/>
              </a:rPr>
              <a:t>سکونت، کار، رفت و آمد، اوقات فراغت</a:t>
            </a:r>
            <a:r>
              <a:rPr lang="fa-IR" sz="2200">
                <a:latin typeface="Century Gothic" pitchFamily="34" charset="0"/>
                <a:cs typeface="B Nazanin" pitchFamily="2" charset="-78"/>
              </a:rPr>
              <a:t>» در یک ناحیه خاص 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714375" y="500063"/>
            <a:ext cx="7715250"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لذا کاربری های اراضی شهر بایستی به صورت منطقه بندی و در راستای چهار اصل فوق الذکر صورت پذیرد. در این نظریه </a:t>
            </a:r>
            <a:r>
              <a:rPr lang="fa-IR" sz="2200">
                <a:solidFill>
                  <a:schemeClr val="accent2"/>
                </a:solidFill>
                <a:latin typeface="Century Gothic" pitchFamily="34" charset="0"/>
                <a:cs typeface="B Nazanin" pitchFamily="2" charset="-78"/>
              </a:rPr>
              <a:t>موقعیت، مکان، فرهنگ و سنت جایگاهی</a:t>
            </a:r>
            <a:r>
              <a:rPr lang="fa-IR" sz="2200">
                <a:latin typeface="Century Gothic" pitchFamily="34" charset="0"/>
                <a:cs typeface="B Nazanin" pitchFamily="2" charset="-78"/>
              </a:rPr>
              <a:t> ندارد. تراکم در این نظریه در شهرها کم و در نواحی خاص پیشنهاد می.شود. در این نظریه به کاربری های </a:t>
            </a:r>
            <a:r>
              <a:rPr lang="fa-IR" sz="2200">
                <a:solidFill>
                  <a:schemeClr val="accent2"/>
                </a:solidFill>
                <a:latin typeface="Century Gothic" pitchFamily="34" charset="0"/>
                <a:cs typeface="B Nazanin" pitchFamily="2" charset="-78"/>
              </a:rPr>
              <a:t>فضای سبز و عمومی</a:t>
            </a:r>
            <a:r>
              <a:rPr lang="fa-IR" sz="2200">
                <a:latin typeface="Century Gothic" pitchFamily="34" charset="0"/>
                <a:cs typeface="B Nazanin" pitchFamily="2" charset="-78"/>
              </a:rPr>
              <a:t> اهمیت داده می شود.</a:t>
            </a:r>
          </a:p>
          <a:p>
            <a:pPr algn="just" eaLnBrk="1" hangingPunct="1">
              <a:lnSpc>
                <a:spcPct val="200000"/>
              </a:lnSpc>
            </a:pP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714375" y="500063"/>
            <a:ext cx="7715250"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chemeClr val="accent2"/>
                </a:solidFill>
                <a:latin typeface="Century Gothic" pitchFamily="34" charset="0"/>
                <a:cs typeface="B Nazanin" pitchFamily="2" charset="-78"/>
              </a:rPr>
              <a:t>مشخصات شهر ایده آل مدرنیسم را به شرح زیر می توان خلاصه کرد:</a:t>
            </a: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تراکم زیاد</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کم کردن زمین زیر ساخت (15 درصد) و افزایش فضای ازاد و سبز (85 درصد)</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عدم وجود آزادی و عدم امکان انتخاب به خاطر طراحی کامل مجموعه </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نبودن روح و حیات شهری </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نبودن تماس های اجتماعی شایسته در یک شهر زنده </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وجود فضاها، پارکینگ ها و اتوبان های وسیع </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وجود حداکثر کنترل از بالا (بوروکراسی و تکنوکراسی) و حداکثر پیروی از پایین. </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تکیه بر اهرم سلسله مراتب و قرار دادن معماران و روشنفکران در رأس هرم </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تفکیک کامل فضاها و فعالیت ها از یکدیگر</a:t>
            </a:r>
            <a:endParaRPr lang="en-US" sz="22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200">
                <a:latin typeface="Century Gothic" pitchFamily="34" charset="0"/>
                <a:cs typeface="B Nazanin" pitchFamily="2" charset="-78"/>
              </a:rPr>
              <a:t>ایده های ضد شهر و ضد تمدن شهری و توجه به مکانیزاسیون و اتوماسیون.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714375" y="500063"/>
            <a:ext cx="7715250"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فرهنگ گرایی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این نظریه </a:t>
            </a:r>
            <a:r>
              <a:rPr lang="fa-IR" sz="2200">
                <a:solidFill>
                  <a:schemeClr val="accent2"/>
                </a:solidFill>
                <a:latin typeface="Century Gothic" pitchFamily="34" charset="0"/>
                <a:cs typeface="B Nazanin" pitchFamily="2" charset="-78"/>
              </a:rPr>
              <a:t>محورهای معنوی</a:t>
            </a:r>
            <a:r>
              <a:rPr lang="fa-IR" sz="2200">
                <a:latin typeface="Century Gothic" pitchFamily="34" charset="0"/>
                <a:cs typeface="B Nazanin" pitchFamily="2" charset="-78"/>
              </a:rPr>
              <a:t> را بر محورهای مادی و </a:t>
            </a:r>
            <a:r>
              <a:rPr lang="fa-IR" sz="2200">
                <a:solidFill>
                  <a:schemeClr val="accent2"/>
                </a:solidFill>
                <a:latin typeface="Century Gothic" pitchFamily="34" charset="0"/>
                <a:cs typeface="B Nazanin" pitchFamily="2" charset="-78"/>
              </a:rPr>
              <a:t>کل شهر</a:t>
            </a:r>
            <a:r>
              <a:rPr lang="fa-IR" sz="2200">
                <a:latin typeface="Century Gothic" pitchFamily="34" charset="0"/>
                <a:cs typeface="B Nazanin" pitchFamily="2" charset="-78"/>
              </a:rPr>
              <a:t> را بر اجزاء آن و مفهوم </a:t>
            </a:r>
            <a:r>
              <a:rPr lang="fa-IR" sz="2200">
                <a:solidFill>
                  <a:schemeClr val="accent2"/>
                </a:solidFill>
                <a:latin typeface="Century Gothic" pitchFamily="34" charset="0"/>
                <a:cs typeface="B Nazanin" pitchFamily="2" charset="-78"/>
              </a:rPr>
              <a:t>فرهنگی شهر</a:t>
            </a:r>
            <a:r>
              <a:rPr lang="fa-IR" sz="2200">
                <a:latin typeface="Century Gothic" pitchFamily="34" charset="0"/>
                <a:cs typeface="B Nazanin" pitchFamily="2" charset="-78"/>
              </a:rPr>
              <a:t> را بر مفهوم مادی آن مقدم می شمارد. در این مکتب </a:t>
            </a:r>
            <a:r>
              <a:rPr lang="fa-IR" sz="2200">
                <a:solidFill>
                  <a:schemeClr val="accent2"/>
                </a:solidFill>
                <a:latin typeface="Century Gothic" pitchFamily="34" charset="0"/>
                <a:cs typeface="B Nazanin" pitchFamily="2" charset="-78"/>
              </a:rPr>
              <a:t>تفکر منطقه بندی</a:t>
            </a:r>
            <a:r>
              <a:rPr lang="fa-IR" sz="2200">
                <a:latin typeface="Century Gothic" pitchFamily="34" charset="0"/>
                <a:cs typeface="B Nazanin" pitchFamily="2" charset="-78"/>
              </a:rPr>
              <a:t> در شهر مفهوم ندارد و شهر از طریق سازمان های اجتماعی و فرهنگی زنده می شود.</a:t>
            </a:r>
          </a:p>
          <a:p>
            <a:pPr algn="just" eaLnBrk="1" hangingPunct="1">
              <a:lnSpc>
                <a:spcPct val="200000"/>
              </a:lnSpc>
            </a:pPr>
            <a:r>
              <a:rPr lang="fa-IR" sz="2200">
                <a:solidFill>
                  <a:srgbClr val="00FF00"/>
                </a:solidFill>
                <a:latin typeface="Century Gothic" pitchFamily="34" charset="0"/>
                <a:cs typeface="B Nazanin" pitchFamily="2" charset="-78"/>
              </a:rPr>
              <a:t>نظریه طبیعت گرایی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این نظریه </a:t>
            </a:r>
            <a:r>
              <a:rPr lang="fa-IR" sz="2200">
                <a:solidFill>
                  <a:schemeClr val="accent2"/>
                </a:solidFill>
                <a:latin typeface="Century Gothic" pitchFamily="34" charset="0"/>
                <a:cs typeface="B Nazanin" pitchFamily="2" charset="-78"/>
              </a:rPr>
              <a:t>آزاد سازی انسان</a:t>
            </a:r>
            <a:r>
              <a:rPr lang="fa-IR" sz="2200">
                <a:latin typeface="Century Gothic" pitchFamily="34" charset="0"/>
                <a:cs typeface="B Nazanin" pitchFamily="2" charset="-78"/>
              </a:rPr>
              <a:t> و رهایی وی را از محیط مصنوع و استقرار در طبیعت و </a:t>
            </a:r>
            <a:r>
              <a:rPr lang="fa-IR" sz="2200">
                <a:solidFill>
                  <a:schemeClr val="accent2"/>
                </a:solidFill>
                <a:latin typeface="Century Gothic" pitchFamily="34" charset="0"/>
                <a:cs typeface="B Nazanin" pitchFamily="2" charset="-78"/>
              </a:rPr>
              <a:t>توجه به کاربری های طبیعی به عنوان اوقات فراغت</a:t>
            </a:r>
            <a:r>
              <a:rPr lang="fa-IR" sz="2200">
                <a:latin typeface="Century Gothic" pitchFamily="34" charset="0"/>
                <a:cs typeface="B Nazanin" pitchFamily="2" charset="-78"/>
              </a:rPr>
              <a:t> توصیه می نماید. توجه به خانه، حفظ طبیعت و عملکرد گرایی در شهر از چارچوب اساسی این نظریه 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714375" y="500063"/>
            <a:ext cx="771525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فلسفه گرایی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این نظریه به </a:t>
            </a:r>
            <a:r>
              <a:rPr lang="fa-IR" sz="2200">
                <a:solidFill>
                  <a:schemeClr val="accent2"/>
                </a:solidFill>
                <a:latin typeface="Century Gothic" pitchFamily="34" charset="0"/>
                <a:cs typeface="B Nazanin" pitchFamily="2" charset="-78"/>
              </a:rPr>
              <a:t>زیبایی شناسی</a:t>
            </a:r>
            <a:r>
              <a:rPr lang="fa-IR" sz="2200">
                <a:latin typeface="Century Gothic" pitchFamily="34" charset="0"/>
                <a:cs typeface="B Nazanin" pitchFamily="2" charset="-78"/>
              </a:rPr>
              <a:t> و </a:t>
            </a:r>
            <a:r>
              <a:rPr lang="fa-IR" sz="2200">
                <a:solidFill>
                  <a:schemeClr val="accent2"/>
                </a:solidFill>
                <a:latin typeface="Century Gothic" pitchFamily="34" charset="0"/>
                <a:cs typeface="B Nazanin" pitchFamily="2" charset="-78"/>
              </a:rPr>
              <a:t>آزادی انسان</a:t>
            </a:r>
            <a:r>
              <a:rPr lang="fa-IR" sz="2200">
                <a:latin typeface="Century Gothic" pitchFamily="34" charset="0"/>
                <a:cs typeface="B Nazanin" pitchFamily="2" charset="-78"/>
              </a:rPr>
              <a:t> و به تأثیر </a:t>
            </a:r>
            <a:r>
              <a:rPr lang="fa-IR" sz="2200">
                <a:solidFill>
                  <a:schemeClr val="accent2"/>
                </a:solidFill>
                <a:latin typeface="Century Gothic" pitchFamily="34" charset="0"/>
                <a:cs typeface="B Nazanin" pitchFamily="2" charset="-78"/>
              </a:rPr>
              <a:t>منفی</a:t>
            </a:r>
            <a:r>
              <a:rPr lang="fa-IR" sz="2200">
                <a:latin typeface="Century Gothic" pitchFamily="34" charset="0"/>
                <a:cs typeface="B Nazanin" pitchFamily="2" charset="-78"/>
              </a:rPr>
              <a:t> صنعت و صنعتی شدن می.پردازد و معتقد است، زندگی اجتماعی فدای صنعت گردیده و صنعت پریشانی مردم شهرها را موجب شده است.</a:t>
            </a:r>
          </a:p>
          <a:p>
            <a:pPr algn="just" eaLnBrk="1" hangingPunct="1">
              <a:lnSpc>
                <a:spcPct val="200000"/>
              </a:lnSpc>
            </a:pPr>
            <a:r>
              <a:rPr lang="fa-IR" sz="2200">
                <a:latin typeface="Century Gothic" pitchFamily="34" charset="0"/>
                <a:cs typeface="B Nazanin" pitchFamily="2" charset="-78"/>
              </a:rPr>
              <a:t>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714375" y="500063"/>
            <a:ext cx="7715250" cy="545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فن گرایی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این مکتب معتقد است، </a:t>
            </a:r>
            <a:r>
              <a:rPr lang="fa-IR" sz="2200">
                <a:solidFill>
                  <a:schemeClr val="accent2"/>
                </a:solidFill>
                <a:latin typeface="Century Gothic" pitchFamily="34" charset="0"/>
                <a:cs typeface="B Nazanin" pitchFamily="2" charset="-78"/>
              </a:rPr>
              <a:t>زمین برای استفاده عموم آزاد</a:t>
            </a:r>
            <a:r>
              <a:rPr lang="fa-IR" sz="2200">
                <a:latin typeface="Century Gothic" pitchFamily="34" charset="0"/>
                <a:cs typeface="B Nazanin" pitchFamily="2" charset="-78"/>
              </a:rPr>
              <a:t> شود و نیز </a:t>
            </a:r>
            <a:r>
              <a:rPr lang="fa-IR" sz="2200">
                <a:solidFill>
                  <a:schemeClr val="accent2"/>
                </a:solidFill>
                <a:latin typeface="Century Gothic" pitchFamily="34" charset="0"/>
                <a:cs typeface="B Nazanin" pitchFamily="2" charset="-78"/>
              </a:rPr>
              <a:t>حداکثر استفاده</a:t>
            </a:r>
            <a:r>
              <a:rPr lang="fa-IR" sz="2200">
                <a:latin typeface="Century Gothic" pitchFamily="34" charset="0"/>
                <a:cs typeface="B Nazanin" pitchFamily="2" charset="-78"/>
              </a:rPr>
              <a:t> را باید از </a:t>
            </a:r>
            <a:r>
              <a:rPr lang="fa-IR" sz="2200">
                <a:solidFill>
                  <a:schemeClr val="accent2"/>
                </a:solidFill>
                <a:latin typeface="Century Gothic" pitchFamily="34" charset="0"/>
                <a:cs typeface="B Nazanin" pitchFamily="2" charset="-78"/>
              </a:rPr>
              <a:t>فن آوری</a:t>
            </a:r>
            <a:r>
              <a:rPr lang="fa-IR" sz="2200">
                <a:latin typeface="Century Gothic" pitchFamily="34" charset="0"/>
                <a:cs typeface="B Nazanin" pitchFamily="2" charset="-78"/>
              </a:rPr>
              <a:t> کرد. کشاورزی پیشرفته، حمل و نقل مکانیزه و شهرهای آسمان خراش و همچنین شهرهای زیر دریایی از ایده های آنان است.</a:t>
            </a:r>
          </a:p>
          <a:p>
            <a:pPr algn="just" eaLnBrk="1" hangingPunct="1">
              <a:lnSpc>
                <a:spcPct val="200000"/>
              </a:lnSpc>
            </a:pPr>
            <a:r>
              <a:rPr lang="fa-IR" sz="2200">
                <a:solidFill>
                  <a:srgbClr val="00FF00"/>
                </a:solidFill>
                <a:latin typeface="Century Gothic" pitchFamily="34" charset="0"/>
                <a:cs typeface="B Nazanin" pitchFamily="2" charset="-78"/>
              </a:rPr>
              <a:t>نظریه شهرسازی اختیارگرا</a:t>
            </a:r>
            <a:endParaRPr lang="en-US" sz="2200">
              <a:solidFill>
                <a:srgbClr val="00FF00"/>
              </a:solidFill>
              <a:latin typeface="Century Gothic" pitchFamily="34" charset="0"/>
              <a:cs typeface="B Nazanin" pitchFamily="2" charset="-78"/>
            </a:endParaRPr>
          </a:p>
          <a:p>
            <a:pPr algn="just" eaLnBrk="1" hangingPunct="1">
              <a:lnSpc>
                <a:spcPct val="150000"/>
              </a:lnSpc>
            </a:pPr>
            <a:r>
              <a:rPr lang="fa-IR" sz="2200">
                <a:latin typeface="Century Gothic" pitchFamily="34" charset="0"/>
                <a:cs typeface="B Nazanin" pitchFamily="2" charset="-78"/>
              </a:rPr>
              <a:t>      این نظریه </a:t>
            </a:r>
            <a:r>
              <a:rPr lang="fa-IR" sz="2200">
                <a:solidFill>
                  <a:schemeClr val="accent2"/>
                </a:solidFill>
                <a:latin typeface="Century Gothic" pitchFamily="34" charset="0"/>
                <a:cs typeface="B Nazanin" pitchFamily="2" charset="-78"/>
              </a:rPr>
              <a:t>حامی و مشوق بازار آزاد</a:t>
            </a:r>
            <a:r>
              <a:rPr lang="fa-IR" sz="2200">
                <a:latin typeface="Century Gothic" pitchFamily="34" charset="0"/>
                <a:cs typeface="B Nazanin" pitchFamily="2" charset="-78"/>
              </a:rPr>
              <a:t> و </a:t>
            </a:r>
            <a:r>
              <a:rPr lang="fa-IR" sz="2200">
                <a:solidFill>
                  <a:schemeClr val="accent2"/>
                </a:solidFill>
                <a:latin typeface="Century Gothic" pitchFamily="34" charset="0"/>
                <a:cs typeface="B Nazanin" pitchFamily="2" charset="-78"/>
              </a:rPr>
              <a:t>آثار</a:t>
            </a:r>
            <a:r>
              <a:rPr lang="fa-IR" sz="2200">
                <a:latin typeface="Century Gothic" pitchFamily="34" charset="0"/>
                <a:cs typeface="B Nazanin" pitchFamily="2" charset="-78"/>
              </a:rPr>
              <a:t> آن یعنی نهادهای آزادی فردی، مالکیت خصوصی، رفتارهای مبتنی بر خواست های شخصی و یا قرارادها در شهرسازی است. شهرسازی اختیارگرا درصدد کنترل عوامل خارجی (خصوصاً از طریق منطقه بندی) و تدارک زیر ساخت های عمومی بر می آید.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714375" y="571500"/>
            <a:ext cx="785812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تعاریف و مفاهیم:</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برنامه ریزی کاربری زمین، به چگونگی استفاده، توزیع و حفاظت اراضی، اطلاق می شود. ساماندهی مکانی و فضایی فعالیت ها و عملکردهای شهری براساس خواست ها و نیازهای جامعه شهری ، هسته اصلی برنامه ریزی شهری است که انواع استفاده از زمین را طبقه بندی و مکان یابی می کند.</a:t>
            </a: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714375" y="500063"/>
            <a:ext cx="7715250" cy="364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آمایش انسانی</a:t>
            </a:r>
            <a:endParaRPr lang="en-US" sz="2200">
              <a:solidFill>
                <a:srgbClr val="00FF00"/>
              </a:solidFill>
              <a:latin typeface="Century Gothic" pitchFamily="34" charset="0"/>
              <a:cs typeface="B Nazanin" pitchFamily="2" charset="-78"/>
            </a:endParaRPr>
          </a:p>
          <a:p>
            <a:pPr algn="just" eaLnBrk="1" hangingPunct="1">
              <a:lnSpc>
                <a:spcPct val="150000"/>
              </a:lnSpc>
            </a:pPr>
            <a:r>
              <a:rPr lang="fa-IR" sz="2200">
                <a:latin typeface="Century Gothic" pitchFamily="34" charset="0"/>
                <a:cs typeface="B Nazanin" pitchFamily="2" charset="-78"/>
              </a:rPr>
              <a:t>      این نظریه معتقد به منطقه بندی و ساخت شهرها براساس </a:t>
            </a:r>
            <a:r>
              <a:rPr lang="fa-IR" sz="2200">
                <a:solidFill>
                  <a:schemeClr val="accent2"/>
                </a:solidFill>
                <a:latin typeface="Century Gothic" pitchFamily="34" charset="0"/>
                <a:cs typeface="B Nazanin" pitchFamily="2" charset="-78"/>
              </a:rPr>
              <a:t>نیازهای انسانی</a:t>
            </a:r>
            <a:r>
              <a:rPr lang="fa-IR" sz="2200">
                <a:latin typeface="Century Gothic" pitchFamily="34" charset="0"/>
                <a:cs typeface="B Nazanin" pitchFamily="2" charset="-78"/>
              </a:rPr>
              <a:t> هستند. </a:t>
            </a:r>
            <a:endParaRPr lang="en-US" sz="2200">
              <a:latin typeface="Century Gothic" pitchFamily="34" charset="0"/>
              <a:cs typeface="B Nazanin" pitchFamily="2" charset="-78"/>
            </a:endParaRPr>
          </a:p>
          <a:p>
            <a:pPr eaLnBrk="1" hangingPunct="1"/>
            <a:r>
              <a:rPr lang="fa-IR" sz="2400">
                <a:latin typeface="Century Gothic" pitchFamily="34" charset="0"/>
                <a:cs typeface="Tahoma" pitchFamily="34" charset="0"/>
              </a:rPr>
              <a:t> </a:t>
            </a:r>
            <a:endParaRPr lang="en-US" sz="2400">
              <a:latin typeface="Century Gothic" pitchFamily="34" charset="0"/>
              <a:cs typeface="Tahoma" pitchFamily="34" charset="0"/>
            </a:endParaRPr>
          </a:p>
          <a:p>
            <a:pPr algn="just" eaLnBrk="1" hangingPunct="1">
              <a:lnSpc>
                <a:spcPct val="150000"/>
              </a:lnSpc>
            </a:pPr>
            <a:r>
              <a:rPr lang="fa-IR" sz="2200">
                <a:solidFill>
                  <a:srgbClr val="00FF00"/>
                </a:solidFill>
                <a:latin typeface="Century Gothic" pitchFamily="34" charset="0"/>
                <a:cs typeface="B Nazanin" pitchFamily="2" charset="-78"/>
              </a:rPr>
              <a:t>نظریه سلامت روان </a:t>
            </a:r>
            <a:endParaRPr lang="en-US" sz="2200">
              <a:solidFill>
                <a:srgbClr val="00FF00"/>
              </a:solidFill>
              <a:latin typeface="Century Gothic" pitchFamily="34" charset="0"/>
              <a:cs typeface="B Nazanin" pitchFamily="2" charset="-78"/>
            </a:endParaRPr>
          </a:p>
          <a:p>
            <a:pPr algn="just" eaLnBrk="1" hangingPunct="1">
              <a:lnSpc>
                <a:spcPct val="150000"/>
              </a:lnSpc>
            </a:pPr>
            <a:r>
              <a:rPr lang="fa-IR" sz="2200">
                <a:latin typeface="Century Gothic" pitchFamily="34" charset="0"/>
                <a:cs typeface="B Nazanin" pitchFamily="2" charset="-78"/>
              </a:rPr>
              <a:t>     این نظریه به </a:t>
            </a:r>
            <a:r>
              <a:rPr lang="fa-IR" sz="2200">
                <a:solidFill>
                  <a:schemeClr val="accent2"/>
                </a:solidFill>
                <a:latin typeface="Century Gothic" pitchFamily="34" charset="0"/>
                <a:cs typeface="B Nazanin" pitchFamily="2" charset="-78"/>
              </a:rPr>
              <a:t>مشارکت شهروند </a:t>
            </a:r>
            <a:r>
              <a:rPr lang="fa-IR" sz="2200">
                <a:latin typeface="Century Gothic" pitchFamily="34" charset="0"/>
                <a:cs typeface="B Nazanin" pitchFamily="2" charset="-78"/>
              </a:rPr>
              <a:t>در شکل بخشیدن به شهر را توصیه می نمایند. این گروه مسئله </a:t>
            </a:r>
            <a:r>
              <a:rPr lang="fa-IR" sz="2200">
                <a:solidFill>
                  <a:schemeClr val="accent2"/>
                </a:solidFill>
                <a:latin typeface="Century Gothic" pitchFamily="34" charset="0"/>
                <a:cs typeface="B Nazanin" pitchFamily="2" charset="-78"/>
              </a:rPr>
              <a:t>سرانه ها، آسانه ها و معیارهای مناسب</a:t>
            </a:r>
            <a:r>
              <a:rPr lang="fa-IR" sz="2200">
                <a:latin typeface="Century Gothic" pitchFamily="34" charset="0"/>
                <a:cs typeface="B Nazanin" pitchFamily="2" charset="-78"/>
              </a:rPr>
              <a:t> در زندگی [کاربری اراضی شهری] را مطرح می کنند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714375" y="500063"/>
            <a:ext cx="771525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پست مدرنیسم</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cs typeface="B Nazanin" pitchFamily="2" charset="-78"/>
              </a:rPr>
              <a:t>در این نظریه از معماری مدرن و کاربری های بی روح آن همچون تبدیل شهرها به قوطی کبریت بی روح و بدون ارتباط با محیط، وجود برج های اداری، فروشگاه های بزرگ و غول آسا و بناهای پرهیبت انسان ستیز و نبود مدنیت انتقاد شد و بجای آن </a:t>
            </a:r>
            <a:r>
              <a:rPr lang="fa-IR" sz="2200">
                <a:solidFill>
                  <a:schemeClr val="accent2"/>
                </a:solidFill>
                <a:cs typeface="B Nazanin" pitchFamily="2" charset="-78"/>
              </a:rPr>
              <a:t>ترکیبی از عناصر جدید و سنتی</a:t>
            </a:r>
            <a:r>
              <a:rPr lang="fa-IR" sz="2200">
                <a:cs typeface="B Nazanin" pitchFamily="2" charset="-78"/>
              </a:rPr>
              <a:t> با </a:t>
            </a:r>
            <a:r>
              <a:rPr lang="fa-IR" sz="2200">
                <a:solidFill>
                  <a:schemeClr val="accent2"/>
                </a:solidFill>
                <a:cs typeface="B Nazanin" pitchFamily="2" charset="-78"/>
              </a:rPr>
              <a:t>مفاهیم هنر بومی و هنر متعالی در ساخت و ساز شهرها</a:t>
            </a:r>
            <a:r>
              <a:rPr lang="fa-IR" sz="2200">
                <a:cs typeface="B Nazanin" pitchFamily="2" charset="-78"/>
              </a:rPr>
              <a:t> پیشنهاد کردند.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928794" y="928670"/>
          <a:ext cx="4903782" cy="5715039"/>
        </p:xfrm>
        <a:graphic>
          <a:graphicData uri="http://schemas.openxmlformats.org/drawingml/2006/table">
            <a:tbl>
              <a:tblPr rtl="1">
                <a:solidFill>
                  <a:srgbClr val="C00000"/>
                </a:solidFill>
                <a:effectLst>
                  <a:innerShdw blurRad="63500" dist="50800" dir="5400000">
                    <a:prstClr val="black">
                      <a:alpha val="50000"/>
                    </a:prstClr>
                  </a:innerShdw>
                </a:effectLst>
                <a:tableStyleId>{3C2FFA5D-87B4-456A-9821-1D502468CF0F}</a:tableStyleId>
              </a:tblPr>
              <a:tblGrid>
                <a:gridCol w="2286016"/>
                <a:gridCol w="2617766"/>
              </a:tblGrid>
              <a:tr h="173183">
                <a:tc>
                  <a:txBody>
                    <a:bodyPr/>
                    <a:lstStyle/>
                    <a:p>
                      <a:pPr algn="ctr" rtl="1">
                        <a:spcAft>
                          <a:spcPts val="0"/>
                        </a:spcAft>
                      </a:pPr>
                      <a:r>
                        <a:rPr lang="fa-IR" sz="1100" dirty="0">
                          <a:solidFill>
                            <a:srgbClr val="00FF00"/>
                          </a:solidFill>
                          <a:cs typeface="B Nazanin" pitchFamily="2" charset="-78"/>
                        </a:rPr>
                        <a:t>مدرنیسم</a:t>
                      </a:r>
                      <a:endParaRPr lang="en-US" sz="2000" dirty="0">
                        <a:solidFill>
                          <a:srgbClr val="00FF00"/>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ctr" rtl="1">
                        <a:spcAft>
                          <a:spcPts val="0"/>
                        </a:spcAft>
                      </a:pPr>
                      <a:r>
                        <a:rPr lang="fa-IR" sz="1100" dirty="0">
                          <a:solidFill>
                            <a:srgbClr val="00FF00"/>
                          </a:solidFill>
                          <a:cs typeface="B Nazanin" pitchFamily="2" charset="-78"/>
                        </a:rPr>
                        <a:t>پست مدرنیسم</a:t>
                      </a:r>
                      <a:endParaRPr lang="en-US" sz="2000" dirty="0">
                        <a:solidFill>
                          <a:srgbClr val="00FF00"/>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رمانتیک گرایی/ نماد گرایی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وراء مادی/دادئیزم</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شکل (ربطی، بسته)</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ضد شکل (انفصالی، باز)</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هدف</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منعطف</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طراحی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تصادف</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سلسله مراتب</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هرج و مرج</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تسلط/کلیشه ای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تخلیه/ سکوت</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موضوع هنری/ کار تمام شده</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فرایند/اجرا/اتفاق</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dirty="0">
                          <a:solidFill>
                            <a:schemeClr val="tx1"/>
                          </a:solidFill>
                          <a:cs typeface="B Nazanin" pitchFamily="2" charset="-78"/>
                        </a:rPr>
                        <a:t>فاصله</a:t>
                      </a:r>
                      <a:endParaRPr lang="en-US" sz="2000" dirty="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مشارکت</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خلق/ کلیت/ ترکیب</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از هم پاشیدن/ ساختارزدایی/ تناقض</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حضور</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غیبت</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dirty="0">
                          <a:solidFill>
                            <a:schemeClr val="tx1"/>
                          </a:solidFill>
                          <a:cs typeface="B Nazanin" pitchFamily="2" charset="-78"/>
                        </a:rPr>
                        <a:t>تمرکز</a:t>
                      </a:r>
                      <a:endParaRPr lang="en-US" sz="2000" dirty="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پراکندگی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dirty="0">
                          <a:solidFill>
                            <a:schemeClr val="tx1"/>
                          </a:solidFill>
                          <a:cs typeface="B Nazanin" pitchFamily="2" charset="-78"/>
                        </a:rPr>
                        <a:t>سبک/ محدوده</a:t>
                      </a:r>
                      <a:endParaRPr lang="en-US" sz="2000" dirty="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متن/درون متن</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dirty="0">
                          <a:solidFill>
                            <a:schemeClr val="tx1"/>
                          </a:solidFill>
                          <a:cs typeface="B Nazanin" pitchFamily="2" charset="-78"/>
                        </a:rPr>
                        <a:t>معنی شناسی</a:t>
                      </a:r>
                      <a:endParaRPr lang="en-US" sz="2000" dirty="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بازی با الفاظ</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نمونه عالی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ترکیب</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dirty="0">
                          <a:solidFill>
                            <a:schemeClr val="tx1"/>
                          </a:solidFill>
                          <a:cs typeface="B Nazanin" pitchFamily="2" charset="-78"/>
                        </a:rPr>
                        <a:t>رابطه ای </a:t>
                      </a:r>
                      <a:endParaRPr lang="en-US" sz="2000" dirty="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حذف روابط </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استعاره</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کنایه (در معنی)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گزینش</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ترکیب</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ریشه/ عمق</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ظاهری/ سطحی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تفسیر/خواندن</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ضد تفسیر/ ناخواندنی </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مدلول</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دال</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خواندی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نوشتنی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روایتی (تاریخ با شکوه)</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ضد روایتی (تاریخ مختصر)</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قالب بندی کلی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گویش فردی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عارضه</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آرزو</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گونه</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تغییر در گونه </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تولید مثل/ قدرت تکثیر</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سیر مراحل رشد/ خنثی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خود بزرگ بینی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گسستگی رابطه بین فکر، احساس و عمل، انزواطلبی</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مبدأ/ علت</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اختلاف و اختلاف/ تعقیب</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خدا سرور</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روح القدس</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ماوراء طبیعت</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طنز</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تعیین کنندگی/ جبریت </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a:solidFill>
                            <a:schemeClr val="tx1"/>
                          </a:solidFill>
                          <a:cs typeface="B Nazanin" pitchFamily="2" charset="-78"/>
                        </a:rPr>
                        <a:t>عدم یقین</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r h="173183">
                <a:tc>
                  <a:txBody>
                    <a:bodyPr/>
                    <a:lstStyle/>
                    <a:p>
                      <a:pPr algn="r" rtl="1">
                        <a:spcAft>
                          <a:spcPts val="0"/>
                        </a:spcAft>
                      </a:pPr>
                      <a:r>
                        <a:rPr lang="fa-IR" sz="1100">
                          <a:solidFill>
                            <a:schemeClr val="tx1"/>
                          </a:solidFill>
                          <a:cs typeface="B Nazanin" pitchFamily="2" charset="-78"/>
                        </a:rPr>
                        <a:t>استعلا</a:t>
                      </a:r>
                      <a:endParaRPr lang="en-US" sz="200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c>
                  <a:txBody>
                    <a:bodyPr/>
                    <a:lstStyle/>
                    <a:p>
                      <a:pPr algn="r" rtl="1">
                        <a:spcAft>
                          <a:spcPts val="0"/>
                        </a:spcAft>
                      </a:pPr>
                      <a:r>
                        <a:rPr lang="fa-IR" sz="1100" dirty="0">
                          <a:solidFill>
                            <a:schemeClr val="tx1"/>
                          </a:solidFill>
                          <a:cs typeface="B Nazanin" pitchFamily="2" charset="-78"/>
                        </a:rPr>
                        <a:t>حلول</a:t>
                      </a:r>
                      <a:endParaRPr lang="en-US" sz="2000" dirty="0">
                        <a:solidFill>
                          <a:schemeClr val="tx1"/>
                        </a:solidFill>
                        <a:latin typeface="Times New Roman"/>
                        <a:ea typeface="Times New Roman"/>
                        <a:cs typeface="B Nazanin" pitchFamily="2" charset="-78"/>
                      </a:endParaRPr>
                    </a:p>
                  </a:txBody>
                  <a:tcPr marL="55418" marR="55418" marT="0" marB="0" anchor="ctr">
                    <a:cell3D prstMaterial="dkEdge">
                      <a:bevel prst="convex"/>
                      <a:lightRig rig="flood" dir="t"/>
                    </a:cell3D>
                    <a:blipFill>
                      <a:blip r:embed="rId2"/>
                      <a:tile tx="0" ty="0" sx="100000" sy="100000" flip="none" algn="tl"/>
                    </a:blipFill>
                  </a:tcPr>
                </a:tc>
              </a:tr>
            </a:tbl>
          </a:graphicData>
        </a:graphic>
      </p:graphicFrame>
      <p:sp>
        <p:nvSpPr>
          <p:cNvPr id="39939" name="TextBox 7"/>
          <p:cNvSpPr txBox="1">
            <a:spLocks noChangeArrowheads="1"/>
          </p:cNvSpPr>
          <p:nvPr/>
        </p:nvSpPr>
        <p:spPr bwMode="auto">
          <a:xfrm>
            <a:off x="2071688" y="357188"/>
            <a:ext cx="4071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a:latin typeface="ذ"/>
                <a:cs typeface="B Nazanin" pitchFamily="2" charset="-78"/>
              </a:rPr>
              <a:t>تفاوت های کلی بین مدرنیسم و پست مدرنیسم</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714375" y="500063"/>
            <a:ext cx="7715250"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نظریه توسعه پایدار کاربری زمین</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نظریه توسعه پایدار شهری در راستای </a:t>
            </a:r>
            <a:r>
              <a:rPr lang="fa-IR" sz="2200">
                <a:solidFill>
                  <a:schemeClr val="accent2"/>
                </a:solidFill>
                <a:latin typeface="Century Gothic" pitchFamily="34" charset="0"/>
                <a:cs typeface="B Nazanin" pitchFamily="2" charset="-78"/>
              </a:rPr>
              <a:t>حمایت از منابع محیطی</a:t>
            </a:r>
            <a:r>
              <a:rPr lang="fa-IR" sz="2200">
                <a:latin typeface="Century Gothic" pitchFamily="34" charset="0"/>
                <a:cs typeface="B Nazanin" pitchFamily="2" charset="-78"/>
              </a:rPr>
              <a:t> ارائه شده است. </a:t>
            </a:r>
            <a:r>
              <a:rPr lang="fa-IR" sz="2200">
                <a:solidFill>
                  <a:schemeClr val="accent2"/>
                </a:solidFill>
                <a:latin typeface="Century Gothic" pitchFamily="34" charset="0"/>
                <a:cs typeface="B Nazanin" pitchFamily="2" charset="-78"/>
              </a:rPr>
              <a:t>مبانی نظری</a:t>
            </a:r>
            <a:r>
              <a:rPr lang="fa-IR" sz="2200">
                <a:latin typeface="Century Gothic" pitchFamily="34" charset="0"/>
                <a:cs typeface="B Nazanin" pitchFamily="2" charset="-78"/>
              </a:rPr>
              <a:t> این رویکرد بر نگهداری منابع برای حال و آینده از طریق استفاده بهینه از زمین و وارد کردن کمترین ضایعات به منابع تجدید ناپذیر مطرح است.</a:t>
            </a:r>
          </a:p>
          <a:p>
            <a:pPr algn="just" eaLnBrk="1" hangingPunct="1">
              <a:lnSpc>
                <a:spcPct val="200000"/>
              </a:lnSpc>
            </a:pPr>
            <a:r>
              <a:rPr lang="fa-IR" sz="2200">
                <a:latin typeface="Century Gothic" pitchFamily="34" charset="0"/>
                <a:cs typeface="B Nazanin" pitchFamily="2" charset="-78"/>
              </a:rPr>
              <a:t>  نظریه توسعه پایدار شهری موضوع های جلوگیری از آلودگی محیط شهری و ناحیه ای، کاهش ظرفیت های تولید محیطی محلی، ناحیه ای و ملی، عدم حمایت از توسعه های زیان آور، حمایت از بازیافت ها را مطرح می کند.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857250" y="714375"/>
            <a:ext cx="7572375" cy="3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این نظریه محیط زیست و فضای سبز و جامعه گیاهی و جنگلی، تراکم توسط در حومه های شهری و شهرهای کوچک، کاهش فواصل ارتباطی، ایجاد اشتغال محلی، توسعه متنوع مساکن در مراکز اشتغال، توسعه شهرهای کوچک برای کاهش اتکاء به شهرهای بزرگ، ساختار اجتماع متعادل، حمل و نقل عمومی و کاهش ترافیک جاده ای توزیع منابع را توصیه می نماید.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857250" y="714375"/>
            <a:ext cx="7572375"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فرایند برنامه ریزی کاربری اراضی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کاربری زمینی عمدتاً در قالب طرح جامع شهری صورت می گیرد. چگونگی برنامه ریزی کاربری زمین در اندازه و نوع و نقش و کارکرد شهر متفاوت است. </a:t>
            </a:r>
          </a:p>
          <a:p>
            <a:pPr algn="just" eaLnBrk="1" hangingPunct="1">
              <a:lnSpc>
                <a:spcPct val="200000"/>
              </a:lnSpc>
            </a:pPr>
            <a:r>
              <a:rPr lang="fa-IR" sz="2200">
                <a:latin typeface="Century Gothic" pitchFamily="34" charset="0"/>
                <a:cs typeface="B Nazanin" pitchFamily="2" charset="-78"/>
              </a:rPr>
              <a:t>کاربری زمین در روستا ، شهر صنعتی ، شهر خوابگاهی ، مادر شهر ، ..... متفاوت است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1042988" y="736600"/>
            <a:ext cx="7572375" cy="54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chemeClr val="accent2"/>
                </a:solidFill>
                <a:latin typeface="Century Gothic" pitchFamily="34" charset="0"/>
                <a:cs typeface="B Nazanin" pitchFamily="2" charset="-78"/>
              </a:rPr>
              <a:t>مراحل فرآیند برنامه ریزی کاربری زمین شهری</a:t>
            </a:r>
            <a:r>
              <a:rPr lang="fa-IR" sz="2200">
                <a:latin typeface="Century Gothic" pitchFamily="34" charset="0"/>
                <a:cs typeface="B Nazanin" pitchFamily="2" charset="-78"/>
              </a:rPr>
              <a:t> </a:t>
            </a:r>
          </a:p>
          <a:p>
            <a:pPr eaLnBrk="1" hangingPunct="1">
              <a:lnSpc>
                <a:spcPct val="150000"/>
              </a:lnSpc>
              <a:buClr>
                <a:srgbClr val="FF0000"/>
              </a:buClr>
              <a:buFont typeface="Wingdings" pitchFamily="2" charset="2"/>
              <a:buChar char="ü"/>
            </a:pPr>
            <a:r>
              <a:rPr lang="fa-IR" sz="2000">
                <a:cs typeface="B Nazanin" pitchFamily="2" charset="-78"/>
              </a:rPr>
              <a:t>جمع آوری اطلاعات</a:t>
            </a:r>
            <a:r>
              <a:rPr lang="fa-IR" sz="2200">
                <a:cs typeface="B Nazanin" pitchFamily="2" charset="-78"/>
              </a:rPr>
              <a:t>( </a:t>
            </a:r>
            <a:r>
              <a:rPr lang="fa-IR" sz="1400" b="1">
                <a:cs typeface="B Nazanin" pitchFamily="2" charset="-78"/>
              </a:rPr>
              <a:t>برداشت وضع موجود</a:t>
            </a:r>
            <a:r>
              <a:rPr lang="fa-IR" sz="2200">
                <a:cs typeface="B Nazanin" pitchFamily="2" charset="-78"/>
              </a:rPr>
              <a:t> )</a:t>
            </a:r>
          </a:p>
          <a:p>
            <a:pPr eaLnBrk="1" hangingPunct="1">
              <a:lnSpc>
                <a:spcPct val="150000"/>
              </a:lnSpc>
              <a:buClr>
                <a:srgbClr val="FF0000"/>
              </a:buClr>
              <a:buFont typeface="Wingdings" pitchFamily="2" charset="2"/>
              <a:buChar char="ü"/>
            </a:pPr>
            <a:r>
              <a:rPr lang="fa-IR" sz="2000">
                <a:cs typeface="B Nazanin" pitchFamily="2" charset="-78"/>
              </a:rPr>
              <a:t>تدوین سیاست ها و اهداف</a:t>
            </a:r>
            <a:r>
              <a:rPr lang="fa-IR" sz="2200">
                <a:cs typeface="B Nazanin" pitchFamily="2" charset="-78"/>
              </a:rPr>
              <a:t> </a:t>
            </a:r>
            <a:r>
              <a:rPr lang="fa-IR" sz="1400" b="1">
                <a:cs typeface="B Nazanin" pitchFamily="2" charset="-78"/>
              </a:rPr>
              <a:t>(تعیین سرانه ها ، تراکم )</a:t>
            </a:r>
          </a:p>
          <a:p>
            <a:pPr eaLnBrk="1" hangingPunct="1">
              <a:lnSpc>
                <a:spcPct val="150000"/>
              </a:lnSpc>
              <a:buClr>
                <a:srgbClr val="FF0000"/>
              </a:buClr>
              <a:buFont typeface="Wingdings" pitchFamily="2" charset="2"/>
              <a:buChar char="ü"/>
            </a:pPr>
            <a:r>
              <a:rPr lang="fa-IR" sz="2000">
                <a:cs typeface="B Nazanin" pitchFamily="2" charset="-78"/>
              </a:rPr>
              <a:t>تعیین کمبودها</a:t>
            </a:r>
            <a:r>
              <a:rPr lang="fa-IR" sz="2200">
                <a:cs typeface="B Nazanin" pitchFamily="2" charset="-78"/>
              </a:rPr>
              <a:t> </a:t>
            </a:r>
            <a:r>
              <a:rPr lang="fa-IR" sz="1400" b="1">
                <a:cs typeface="B Nazanin" pitchFamily="2" charset="-78"/>
              </a:rPr>
              <a:t>(مطابق معیارها در وضع موجود)</a:t>
            </a:r>
          </a:p>
          <a:p>
            <a:pPr eaLnBrk="1" hangingPunct="1">
              <a:lnSpc>
                <a:spcPct val="150000"/>
              </a:lnSpc>
              <a:buClr>
                <a:srgbClr val="FF0000"/>
              </a:buClr>
              <a:buFont typeface="Wingdings" pitchFamily="2" charset="2"/>
              <a:buChar char="ü"/>
            </a:pPr>
            <a:r>
              <a:rPr lang="fa-IR" sz="2000">
                <a:cs typeface="B Nazanin" pitchFamily="2" charset="-78"/>
              </a:rPr>
              <a:t>پیش بینی کاربری های آینده</a:t>
            </a:r>
            <a:r>
              <a:rPr lang="fa-IR" sz="2200">
                <a:cs typeface="B Nazanin" pitchFamily="2" charset="-78"/>
              </a:rPr>
              <a:t> </a:t>
            </a:r>
            <a:r>
              <a:rPr lang="fa-IR" sz="1400" b="1">
                <a:cs typeface="B Nazanin" pitchFamily="2" charset="-78"/>
              </a:rPr>
              <a:t>( جمعیت ، اشتغال آتی ، جهات توسعه )</a:t>
            </a:r>
          </a:p>
          <a:p>
            <a:pPr eaLnBrk="1" hangingPunct="1">
              <a:lnSpc>
                <a:spcPct val="150000"/>
              </a:lnSpc>
              <a:buClr>
                <a:srgbClr val="FF0000"/>
              </a:buClr>
              <a:buFont typeface="Wingdings" pitchFamily="2" charset="2"/>
              <a:buChar char="ü"/>
            </a:pPr>
            <a:r>
              <a:rPr lang="fa-IR" sz="2000">
                <a:cs typeface="B Nazanin" pitchFamily="2" charset="-78"/>
              </a:rPr>
              <a:t>تدوین جداول آتی کاربری زمین شهری</a:t>
            </a:r>
            <a:endParaRPr lang="fa-IR" sz="2200">
              <a:cs typeface="B Nazanin" pitchFamily="2" charset="-78"/>
            </a:endParaRPr>
          </a:p>
          <a:p>
            <a:pPr eaLnBrk="1" hangingPunct="1">
              <a:lnSpc>
                <a:spcPct val="150000"/>
              </a:lnSpc>
              <a:buClr>
                <a:srgbClr val="FF0000"/>
              </a:buClr>
              <a:buFont typeface="Wingdings" pitchFamily="2" charset="2"/>
              <a:buChar char="ü"/>
            </a:pPr>
            <a:r>
              <a:rPr lang="fa-IR" sz="2000">
                <a:cs typeface="B Nazanin" pitchFamily="2" charset="-78"/>
              </a:rPr>
              <a:t>تهیه نقشه کاربری اراضی شهری در دوره آتی طرح</a:t>
            </a:r>
            <a:r>
              <a:rPr lang="fa-IR" sz="2200">
                <a:cs typeface="B Nazanin" pitchFamily="2" charset="-78"/>
              </a:rPr>
              <a:t> </a:t>
            </a:r>
            <a:r>
              <a:rPr lang="fa-IR" sz="1400" b="1">
                <a:cs typeface="B Nazanin" pitchFamily="2" charset="-78"/>
              </a:rPr>
              <a:t>(افق اجرائی طرح جامع وطرح هادی 10 سال )</a:t>
            </a:r>
          </a:p>
          <a:p>
            <a:pPr eaLnBrk="1" hangingPunct="1">
              <a:lnSpc>
                <a:spcPct val="150000"/>
              </a:lnSpc>
              <a:buClr>
                <a:srgbClr val="FF0000"/>
              </a:buClr>
              <a:buFont typeface="Wingdings" pitchFamily="2" charset="2"/>
              <a:buChar char="ü"/>
            </a:pPr>
            <a:r>
              <a:rPr lang="fa-IR" sz="2000">
                <a:cs typeface="B Nazanin" pitchFamily="2" charset="-78"/>
              </a:rPr>
              <a:t>تدوین ضوابط و مقررات اجرای طرح کاربری زمین شهری</a:t>
            </a:r>
            <a:r>
              <a:rPr lang="fa-IR" sz="2200">
                <a:cs typeface="B Nazanin" pitchFamily="2" charset="-78"/>
              </a:rPr>
              <a:t> </a:t>
            </a:r>
            <a:r>
              <a:rPr lang="fa-IR" sz="1400" b="1">
                <a:cs typeface="B Nazanin" pitchFamily="2" charset="-78"/>
              </a:rPr>
              <a:t>(منطقه بندی ، توسعه افقی و عمودی ، ...... )</a:t>
            </a:r>
          </a:p>
          <a:p>
            <a:pPr eaLnBrk="1" hangingPunct="1">
              <a:lnSpc>
                <a:spcPct val="150000"/>
              </a:lnSpc>
              <a:buClr>
                <a:srgbClr val="FF0000"/>
              </a:buClr>
              <a:buFont typeface="Wingdings" pitchFamily="2" charset="2"/>
              <a:buChar char="ü"/>
            </a:pPr>
            <a:r>
              <a:rPr lang="fa-IR" sz="2000">
                <a:cs typeface="B Nazanin" pitchFamily="2" charset="-78"/>
              </a:rPr>
              <a:t>تصویب طرح کاربری زمین شهری</a:t>
            </a:r>
            <a:r>
              <a:rPr lang="fa-IR" sz="2200">
                <a:cs typeface="B Nazanin" pitchFamily="2" charset="-78"/>
              </a:rPr>
              <a:t> </a:t>
            </a:r>
            <a:r>
              <a:rPr lang="fa-IR" sz="1400" b="1">
                <a:cs typeface="B Nazanin" pitchFamily="2" charset="-78"/>
              </a:rPr>
              <a:t>(معمولا در چارچوب طرح جامع یا سایر طرح ها)</a:t>
            </a:r>
            <a:endParaRPr lang="en-US" sz="1400" b="1">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857250" y="714375"/>
            <a:ext cx="7572375"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روش برداشت وضع موجود انواع کاربری های زمین شهری</a:t>
            </a:r>
            <a:r>
              <a:rPr lang="fa-IR" sz="2200">
                <a:latin typeface="Century Gothic" pitchFamily="34" charset="0"/>
                <a:cs typeface="B Nazanin" pitchFamily="2" charset="-78"/>
              </a:rPr>
              <a:t> </a:t>
            </a:r>
          </a:p>
          <a:p>
            <a:pPr algn="just" eaLnBrk="1" hangingPunct="1">
              <a:lnSpc>
                <a:spcPct val="200000"/>
              </a:lnSpc>
            </a:pPr>
            <a:r>
              <a:rPr lang="fa-IR" sz="2200">
                <a:latin typeface="Century Gothic" pitchFamily="34" charset="0"/>
                <a:cs typeface="B Nazanin" pitchFamily="2" charset="-78"/>
              </a:rPr>
              <a:t> 1 - روش دستی ( نقشه های پایه ای شهر )       </a:t>
            </a:r>
          </a:p>
          <a:p>
            <a:pPr algn="just" eaLnBrk="1" hangingPunct="1">
              <a:lnSpc>
                <a:spcPct val="200000"/>
              </a:lnSpc>
            </a:pPr>
            <a:r>
              <a:rPr lang="fa-IR" sz="2200">
                <a:latin typeface="Century Gothic" pitchFamily="34" charset="0"/>
                <a:cs typeface="B Nazanin" pitchFamily="2" charset="-78"/>
              </a:rPr>
              <a:t> 2 - سنجش از دور ( بهره گیری از عکس های هوائی )</a:t>
            </a:r>
          </a:p>
          <a:p>
            <a:pPr algn="just" eaLnBrk="1" hangingPunct="1">
              <a:lnSpc>
                <a:spcPct val="200000"/>
              </a:lnSpc>
            </a:pPr>
            <a:r>
              <a:rPr lang="fa-IR" sz="2200">
                <a:latin typeface="Century Gothic" pitchFamily="34" charset="0"/>
                <a:cs typeface="B Nazanin" pitchFamily="2" charset="-78"/>
              </a:rPr>
              <a:t>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1"/>
          <p:cNvSpPr txBox="1">
            <a:spLocks noChangeArrowheads="1"/>
          </p:cNvSpPr>
          <p:nvPr/>
        </p:nvSpPr>
        <p:spPr bwMode="auto">
          <a:xfrm>
            <a:off x="857250" y="714375"/>
            <a:ext cx="75723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b="1">
                <a:solidFill>
                  <a:schemeClr val="accent2"/>
                </a:solidFill>
                <a:latin typeface="Century Gothic" pitchFamily="34" charset="0"/>
                <a:cs typeface="B Nazanin" pitchFamily="2" charset="-78"/>
              </a:rPr>
              <a:t>انواع کاربری زمین از دیدگاه نظریه پردازان برنامه ریزی شهری</a:t>
            </a:r>
            <a:r>
              <a:rPr lang="fa-IR" sz="2200" b="1">
                <a:latin typeface="Century Gothic" pitchFamily="34" charset="0"/>
                <a:cs typeface="B Nazanin" pitchFamily="2" charset="-78"/>
              </a:rPr>
              <a:t>  </a:t>
            </a:r>
            <a:endParaRPr lang="en-US" sz="2200" b="1">
              <a:latin typeface="Century Gothic" pitchFamily="34" charset="0"/>
              <a:cs typeface="B Nazanin" pitchFamily="2" charset="-78"/>
            </a:endParaRPr>
          </a:p>
        </p:txBody>
      </p:sp>
      <p:sp>
        <p:nvSpPr>
          <p:cNvPr id="3" name="TextBox 2"/>
          <p:cNvSpPr txBox="1"/>
          <p:nvPr/>
        </p:nvSpPr>
        <p:spPr>
          <a:xfrm>
            <a:off x="614341" y="1636670"/>
            <a:ext cx="7591450" cy="3290587"/>
          </a:xfrm>
          <a:prstGeom prst="rect">
            <a:avLst/>
          </a:prstGeom>
          <a:noFill/>
        </p:spPr>
        <p:txBody>
          <a:bodyPr numCol="2" rtlCol="1">
            <a:spAutoFit/>
          </a:bodyPr>
          <a:lstStyle/>
          <a:p>
            <a:pPr algn="just" fontAlgn="auto">
              <a:lnSpc>
                <a:spcPct val="150000"/>
              </a:lnSpc>
              <a:spcBef>
                <a:spcPts val="0"/>
              </a:spcBef>
              <a:spcAft>
                <a:spcPts val="0"/>
              </a:spcAft>
              <a:defRPr/>
            </a:pPr>
            <a:r>
              <a:rPr lang="fa-IR" sz="2200" dirty="0">
                <a:latin typeface="+mn-lt"/>
                <a:cs typeface="B Nazanin" pitchFamily="2" charset="-78"/>
              </a:rPr>
              <a:t>1- مسکونی </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2 – صنعتی</a:t>
            </a:r>
          </a:p>
          <a:p>
            <a:pPr algn="just" fontAlgn="auto">
              <a:lnSpc>
                <a:spcPct val="150000"/>
              </a:lnSpc>
              <a:spcBef>
                <a:spcPts val="0"/>
              </a:spcBef>
              <a:spcAft>
                <a:spcPts val="0"/>
              </a:spcAft>
              <a:defRPr/>
            </a:pPr>
            <a:r>
              <a:rPr lang="fa-IR" sz="2200" dirty="0">
                <a:latin typeface="+mn-lt"/>
                <a:cs typeface="B Nazanin" pitchFamily="2" charset="-78"/>
              </a:rPr>
              <a:t>3 - حمل و نقل </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4- تأسیسات </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5- تجاری</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6- مسکونی </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7- فرهنگی و گذران اوقات فراغت</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8- منابع تولیدی و استخراج</a:t>
            </a:r>
            <a:endParaRPr lang="en-US" sz="2200" dirty="0">
              <a:latin typeface="+mn-lt"/>
              <a:cs typeface="B Nazanin" pitchFamily="2" charset="-78"/>
            </a:endParaRPr>
          </a:p>
          <a:p>
            <a:pPr algn="just" fontAlgn="auto">
              <a:lnSpc>
                <a:spcPct val="150000"/>
              </a:lnSpc>
              <a:spcBef>
                <a:spcPts val="0"/>
              </a:spcBef>
              <a:spcAft>
                <a:spcPts val="0"/>
              </a:spcAft>
              <a:defRPr/>
            </a:pPr>
            <a:r>
              <a:rPr lang="fa-IR" sz="2200" dirty="0">
                <a:latin typeface="+mn-lt"/>
                <a:cs typeface="B Nazanin" pitchFamily="2" charset="-78"/>
              </a:rPr>
              <a:t>9- اراضی بایر و مناطق آبی</a:t>
            </a:r>
            <a:endParaRPr lang="en-US" sz="2200" dirty="0">
              <a:latin typeface="+mn-lt"/>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1"/>
          <p:cNvSpPr txBox="1">
            <a:spLocks noChangeArrowheads="1"/>
          </p:cNvSpPr>
          <p:nvPr/>
        </p:nvSpPr>
        <p:spPr bwMode="auto">
          <a:xfrm>
            <a:off x="857250" y="714375"/>
            <a:ext cx="7572375"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معیارهای بهینه در مکان یابی کارکردهای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مهمترین معیارهای بهینه در تعیین مکان های مناسب فعالیت، و کاربردهای شهری را به شرح زیر می توان برشمرد:</a:t>
            </a:r>
            <a:endParaRPr lang="en-US" sz="2200">
              <a:latin typeface="Century Gothic" pitchFamily="34" charset="0"/>
              <a:cs typeface="B Nazanin" pitchFamily="2" charset="-78"/>
            </a:endParaRPr>
          </a:p>
        </p:txBody>
      </p:sp>
      <p:sp>
        <p:nvSpPr>
          <p:cNvPr id="3" name="TextBox 2"/>
          <p:cNvSpPr txBox="1"/>
          <p:nvPr/>
        </p:nvSpPr>
        <p:spPr>
          <a:xfrm>
            <a:off x="500034" y="3000372"/>
            <a:ext cx="7572428" cy="2123658"/>
          </a:xfrm>
          <a:prstGeom prst="rect">
            <a:avLst/>
          </a:prstGeom>
          <a:noFill/>
        </p:spPr>
        <p:txBody>
          <a:bodyPr numCol="2" rtlCol="1">
            <a:spAutoFit/>
          </a:bodyPr>
          <a:lstStyle/>
          <a:p>
            <a:pPr algn="just" fontAlgn="auto">
              <a:lnSpc>
                <a:spcPct val="200000"/>
              </a:lnSpc>
              <a:spcBef>
                <a:spcPts val="0"/>
              </a:spcBef>
              <a:spcAft>
                <a:spcPts val="0"/>
              </a:spcAft>
              <a:buClr>
                <a:srgbClr val="FF0000"/>
              </a:buClr>
              <a:buFont typeface="Wingdings" pitchFamily="2" charset="2"/>
              <a:buChar char="ü"/>
              <a:defRPr/>
            </a:pPr>
            <a:r>
              <a:rPr lang="fa-IR" sz="2200" dirty="0">
                <a:latin typeface="+mn-lt"/>
                <a:cs typeface="B Nazanin" pitchFamily="2" charset="-78"/>
              </a:rPr>
              <a:t>سازگاری</a:t>
            </a:r>
            <a:endParaRPr lang="en-US" sz="22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200" dirty="0">
                <a:latin typeface="+mn-lt"/>
                <a:cs typeface="B Nazanin" pitchFamily="2" charset="-78"/>
              </a:rPr>
              <a:t>آسایش</a:t>
            </a:r>
            <a:endParaRPr lang="en-US" sz="22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200" dirty="0">
                <a:latin typeface="+mn-lt"/>
                <a:cs typeface="B Nazanin" pitchFamily="2" charset="-78"/>
              </a:rPr>
              <a:t>کارآیی </a:t>
            </a:r>
            <a:endParaRPr lang="en-US" sz="22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200" dirty="0">
                <a:latin typeface="+mn-lt"/>
                <a:cs typeface="B Nazanin" pitchFamily="2" charset="-78"/>
              </a:rPr>
              <a:t>مطلوبیت </a:t>
            </a:r>
            <a:endParaRPr lang="en-US" sz="22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200" dirty="0">
                <a:latin typeface="+mn-lt"/>
                <a:cs typeface="B Nazanin" pitchFamily="2" charset="-78"/>
              </a:rPr>
              <a:t>سلامتی </a:t>
            </a:r>
            <a:endParaRPr lang="en-US" sz="2200" dirty="0">
              <a:latin typeface="+mn-lt"/>
              <a:cs typeface="B Nazanin" pitchFamily="2" charset="-78"/>
            </a:endParaRPr>
          </a:p>
          <a:p>
            <a:pPr algn="just" fontAlgn="auto">
              <a:lnSpc>
                <a:spcPct val="200000"/>
              </a:lnSpc>
              <a:spcBef>
                <a:spcPts val="0"/>
              </a:spcBef>
              <a:spcAft>
                <a:spcPts val="0"/>
              </a:spcAft>
              <a:buClr>
                <a:srgbClr val="FF0000"/>
              </a:buClr>
              <a:buFont typeface="Wingdings" pitchFamily="2" charset="2"/>
              <a:buChar char="ü"/>
              <a:defRPr/>
            </a:pPr>
            <a:r>
              <a:rPr lang="fa-IR" sz="2200" dirty="0">
                <a:latin typeface="+mn-lt"/>
                <a:cs typeface="B Nazanin" pitchFamily="2" charset="-78"/>
              </a:rPr>
              <a:t>ایمنی</a:t>
            </a:r>
            <a:endParaRPr lang="en-US" sz="2200" dirty="0">
              <a:latin typeface="+mn-lt"/>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785813" y="714375"/>
            <a:ext cx="778668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برنامه ریزی کاربری زمین شهری باید چارچوبی را برای طرح کاربری بهینه زمین به وجود آورد، تا اساس طرح کالبدی و تفصیلی هر بخش شهری مشخص شود. براساس این چارچوب باید از استفاده نامناسب زمین جلوگیری شود و اهداف اقتصادی، اجتماعی، محدودیت های فیزیکی و سیاست های زیست محیطی رعایت گردد.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857250" y="714375"/>
            <a:ext cx="757237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1- سازگاری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منظور از مؤلفه سازگاری، قرار گیری </a:t>
            </a:r>
            <a:r>
              <a:rPr lang="fa-IR" sz="2200">
                <a:solidFill>
                  <a:schemeClr val="accent2"/>
                </a:solidFill>
                <a:latin typeface="Century Gothic" pitchFamily="34" charset="0"/>
                <a:cs typeface="B Nazanin" pitchFamily="2" charset="-78"/>
              </a:rPr>
              <a:t>کاربری های سازگار در کنار یکدیگر</a:t>
            </a:r>
            <a:r>
              <a:rPr lang="fa-IR" sz="2200">
                <a:latin typeface="Century Gothic" pitchFamily="34" charset="0"/>
                <a:cs typeface="B Nazanin" pitchFamily="2" charset="-78"/>
              </a:rPr>
              <a:t> و </a:t>
            </a:r>
            <a:r>
              <a:rPr lang="fa-IR" sz="2200">
                <a:solidFill>
                  <a:schemeClr val="accent2"/>
                </a:solidFill>
                <a:latin typeface="Century Gothic" pitchFamily="34" charset="0"/>
                <a:cs typeface="B Nazanin" pitchFamily="2" charset="-78"/>
              </a:rPr>
              <a:t>برعکس</a:t>
            </a:r>
            <a:r>
              <a:rPr lang="fa-IR" sz="2200">
                <a:latin typeface="Century Gothic" pitchFamily="34" charset="0"/>
                <a:cs typeface="B Nazanin" pitchFamily="2" charset="-78"/>
              </a:rPr>
              <a:t> جداسازی کاربری های ناسازگار از یکدیگر است. هدف از سازگاری، مکان یابی و یا انتقال کاربری های ناسازگاری از سازگار است. فرضاً جداسازی کاربری های صافکاری (کارگاهی) از مسکونی ضروری است.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Box 1"/>
          <p:cNvSpPr txBox="1">
            <a:spLocks noChangeArrowheads="1"/>
          </p:cNvSpPr>
          <p:nvPr/>
        </p:nvSpPr>
        <p:spPr bwMode="auto">
          <a:xfrm>
            <a:off x="857250" y="714375"/>
            <a:ext cx="757237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2- آسایش</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دو مؤلفه </a:t>
            </a:r>
            <a:r>
              <a:rPr lang="fa-IR" sz="2200">
                <a:solidFill>
                  <a:schemeClr val="accent2"/>
                </a:solidFill>
                <a:latin typeface="Century Gothic" pitchFamily="34" charset="0"/>
                <a:cs typeface="B Nazanin" pitchFamily="2" charset="-78"/>
              </a:rPr>
              <a:t>فاصله و زمان</a:t>
            </a:r>
            <a:r>
              <a:rPr lang="fa-IR" sz="2200">
                <a:latin typeface="Century Gothic" pitchFamily="34" charset="0"/>
                <a:cs typeface="B Nazanin" pitchFamily="2" charset="-78"/>
              </a:rPr>
              <a:t> مهمترین مؤلفه در </a:t>
            </a:r>
            <a:r>
              <a:rPr lang="fa-IR" sz="2200">
                <a:solidFill>
                  <a:schemeClr val="accent2"/>
                </a:solidFill>
                <a:latin typeface="Century Gothic" pitchFamily="34" charset="0"/>
                <a:cs typeface="B Nazanin" pitchFamily="2" charset="-78"/>
              </a:rPr>
              <a:t>مکان یابی</a:t>
            </a:r>
            <a:r>
              <a:rPr lang="fa-IR" sz="2200">
                <a:latin typeface="Century Gothic" pitchFamily="34" charset="0"/>
                <a:cs typeface="B Nazanin" pitchFamily="2" charset="-78"/>
              </a:rPr>
              <a:t> کاربری ها هستند. نوع دسترسی ها با فاصله و زمان سنجیده می شود. این دو عامل واحد اندازه گیری آسایش محسوب می گردند. چگونگی </a:t>
            </a:r>
            <a:r>
              <a:rPr lang="fa-IR" sz="2200">
                <a:solidFill>
                  <a:schemeClr val="accent2"/>
                </a:solidFill>
                <a:latin typeface="Century Gothic" pitchFamily="34" charset="0"/>
                <a:cs typeface="B Nazanin" pitchFamily="2" charset="-78"/>
              </a:rPr>
              <a:t>دسترسی به خدمات شهری</a:t>
            </a:r>
            <a:r>
              <a:rPr lang="fa-IR" sz="2200">
                <a:latin typeface="Century Gothic" pitchFamily="34" charset="0"/>
                <a:cs typeface="B Nazanin" pitchFamily="2" charset="-78"/>
              </a:rPr>
              <a:t> مورد نیاز ساکنان و </a:t>
            </a:r>
            <a:r>
              <a:rPr lang="fa-IR" sz="2200">
                <a:solidFill>
                  <a:schemeClr val="accent2"/>
                </a:solidFill>
                <a:latin typeface="Century Gothic" pitchFamily="34" charset="0"/>
                <a:cs typeface="B Nazanin" pitchFamily="2" charset="-78"/>
              </a:rPr>
              <a:t>دوری از کاربری های مزاحم وناسازگار</a:t>
            </a:r>
            <a:r>
              <a:rPr lang="fa-IR" sz="2200">
                <a:latin typeface="Century Gothic" pitchFamily="34" charset="0"/>
                <a:cs typeface="B Nazanin" pitchFamily="2" charset="-78"/>
              </a:rPr>
              <a:t> از مؤلفه های مهم آسایش تلقی می گردند.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Box 1"/>
          <p:cNvSpPr txBox="1">
            <a:spLocks noChangeArrowheads="1"/>
          </p:cNvSpPr>
          <p:nvPr/>
        </p:nvSpPr>
        <p:spPr bwMode="auto">
          <a:xfrm>
            <a:off x="857250" y="714375"/>
            <a:ext cx="757237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3- کارآیی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مسئله «سودمندی- هزینه» در مکان یابی و کارآیی کاربری ها نقش مهم و اساسی دارد. میزان قیمت زمین، صرفه اقتصادی، سرمایه گذاری و بهره وری از دیگر عوامل مهم کارآیی اراضی شهری محسوب می گردند. </a:t>
            </a:r>
            <a:endParaRPr lang="en-US" sz="2200">
              <a:latin typeface="Century Gothic" pitchFamily="34" charset="0"/>
              <a:cs typeface="B Nazanin" pitchFamily="2" charset="-78"/>
            </a:endParaRPr>
          </a:p>
          <a:p>
            <a:pPr algn="just" eaLnBrk="1" hangingPunct="1">
              <a:lnSpc>
                <a:spcPct val="200000"/>
              </a:lnSpc>
            </a:pPr>
            <a:r>
              <a:rPr lang="fa-IR" sz="2200">
                <a:solidFill>
                  <a:srgbClr val="00FF00"/>
                </a:solidFill>
                <a:latin typeface="Century Gothic" pitchFamily="34" charset="0"/>
                <a:cs typeface="B Nazanin" pitchFamily="2" charset="-78"/>
              </a:rPr>
              <a:t>4- مطلوبیت</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منظور از مطلوبیت یعنی حفظ عوامل طبیعی، چشم اندازها، فضاهای باز، فضاهای سبز، شبکه معابر، راه ها، فضاهای مسکونی است.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5- سلامتی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منظور از شهر سالم، رعایت همه کاربری ها با توجه به تراکم و سرانه مطلوب و رعایت استانداردها و معیارهای سرانه است. رعایت مسائل زیست محیطی، حفظ میراث های فرهنگی، حراست از آسایش و غیره ضروری است. </a:t>
            </a:r>
          </a:p>
          <a:p>
            <a:pPr algn="just" eaLnBrk="1" hangingPunct="1">
              <a:lnSpc>
                <a:spcPct val="200000"/>
              </a:lnSpc>
            </a:pPr>
            <a:r>
              <a:rPr lang="fa-IR" sz="2200">
                <a:solidFill>
                  <a:srgbClr val="00FF00"/>
                </a:solidFill>
                <a:latin typeface="Century Gothic" pitchFamily="34" charset="0"/>
                <a:cs typeface="B Nazanin" pitchFamily="2" charset="-78"/>
              </a:rPr>
              <a:t>6- ایمنی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امنیت و عوامل امنیتی به عنوان یکی از مؤلفه های مهم در تعیین مکان کاربری.های شهری است. مسئله حفاظت از پدیده ها و تأسیسات و تجهیزات شهری و دفاع از شهروندان در مقابل حمله در زمان جنگ در شهرهاست.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چهارچوب مطالعاتی برنامه ریزی کاربری اراضی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مطالعات اراضی شهری به مطالعات اولیه و یا شناخت وضع موجود، تجزیه و تحلیل و پیش بینی ها مربوط می گردد.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اهم متغیرهای مورد بررسی در مطالعات کاربری اراضی شهر، مشتمل بر مطالعات زمین ساخت و ژئومورفولوژی، توپوگرافی، شیب، گسل، زلزله،... مطالعات اقتصادی ، مطالعات مسکن، سرانه ها، تراکم ها، تراکم خالص و ناخالص، سرانه خالص و ناخالص، عوامل موثر بر تقاضای مسکن، مطالعات حمل و نقل، مطالعات فرهنگی، مطالعات زیبائی شناختی (سلامت، زیبایی، آسایش) است.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88" y="1803400"/>
            <a:ext cx="6357937" cy="2246313"/>
          </a:xfrm>
          <a:prstGeom prst="rect">
            <a:avLst/>
          </a:prstGeom>
          <a:noFill/>
        </p:spPr>
        <p:txBody>
          <a:bodyPr rtlCol="1">
            <a:spAutoFit/>
          </a:bodyPr>
          <a:lstStyle/>
          <a:p>
            <a:pPr algn="ctr" fontAlgn="auto">
              <a:spcBef>
                <a:spcPts val="0"/>
              </a:spcBef>
              <a:spcAft>
                <a:spcPts val="0"/>
              </a:spcAft>
              <a:defRPr/>
            </a:pPr>
            <a:r>
              <a:rPr lang="fa-IR" sz="3200" dirty="0">
                <a:effectLst>
                  <a:outerShdw blurRad="38100" dist="38100" dir="2700000" algn="tl">
                    <a:srgbClr val="000000">
                      <a:alpha val="43137"/>
                    </a:srgbClr>
                  </a:outerShdw>
                </a:effectLst>
                <a:latin typeface="+mn-lt"/>
                <a:cs typeface="B Nazanin" pitchFamily="2" charset="-78"/>
              </a:rPr>
              <a:t>فصل دوم</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FFFF00"/>
                </a:solidFill>
                <a:effectLst>
                  <a:outerShdw blurRad="38100" dist="38100" dir="2700000" algn="tl">
                    <a:srgbClr val="000000">
                      <a:alpha val="43137"/>
                    </a:srgbClr>
                  </a:outerShdw>
                </a:effectLst>
                <a:latin typeface="+mn-lt"/>
                <a:cs typeface="B Nazanin" pitchFamily="2" charset="-78"/>
              </a:rPr>
              <a:t>استاندارهای برنامه ریزی کاربری اراضی شهری</a:t>
            </a:r>
            <a:endParaRPr lang="en-US" sz="3600" dirty="0">
              <a:solidFill>
                <a:srgbClr val="FFFF00"/>
              </a:solidFill>
              <a:effectLst>
                <a:outerShdw blurRad="38100" dist="38100" dir="2700000" algn="tl">
                  <a:srgbClr val="000000">
                    <a:alpha val="43137"/>
                  </a:srgbClr>
                </a:outerShdw>
              </a:effectLst>
              <a:latin typeface="+mn-lt"/>
              <a:cs typeface="B Nazanin" pitchFamily="2" charset="-78"/>
            </a:endParaRPr>
          </a:p>
        </p:txBody>
      </p:sp>
      <p:sp>
        <p:nvSpPr>
          <p:cNvPr id="3" name="TextBox 2"/>
          <p:cNvSpPr txBox="1"/>
          <p:nvPr/>
        </p:nvSpPr>
        <p:spPr>
          <a:xfrm>
            <a:off x="1500188" y="1785938"/>
            <a:ext cx="6357937" cy="2738437"/>
          </a:xfrm>
          <a:prstGeom prst="rect">
            <a:avLst/>
          </a:prstGeom>
          <a:noFill/>
        </p:spPr>
        <p:txBody>
          <a:bodyPr rtlCol="1">
            <a:spAutoFit/>
          </a:bodyPr>
          <a:lstStyle/>
          <a:p>
            <a:pPr algn="ctr" fontAlgn="auto">
              <a:spcBef>
                <a:spcPts val="0"/>
              </a:spcBef>
              <a:spcAft>
                <a:spcPts val="0"/>
              </a:spcAft>
              <a:defRPr/>
            </a:pPr>
            <a:r>
              <a:rPr lang="fa-IR" sz="3200" dirty="0">
                <a:solidFill>
                  <a:srgbClr val="FF0000"/>
                </a:solidFill>
                <a:effectLst>
                  <a:outerShdw blurRad="38100" dist="38100" dir="2700000" algn="tl">
                    <a:srgbClr val="000000">
                      <a:alpha val="43137"/>
                    </a:srgbClr>
                  </a:outerShdw>
                </a:effectLst>
                <a:latin typeface="+mn-lt"/>
                <a:cs typeface="B Nazanin" pitchFamily="2" charset="-78"/>
              </a:rPr>
              <a:t>فصل دوم</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00FF00"/>
                </a:solidFill>
                <a:effectLst>
                  <a:outerShdw blurRad="38100" dist="38100" dir="2700000" algn="tl">
                    <a:srgbClr val="000000">
                      <a:alpha val="43137"/>
                    </a:srgbClr>
                  </a:outerShdw>
                </a:effectLst>
                <a:latin typeface="+mn-lt"/>
                <a:cs typeface="B Nazanin" pitchFamily="2" charset="-78"/>
              </a:rPr>
              <a:t>استاندارهای برنامه ریزی کاربری اراضی شهری</a:t>
            </a:r>
            <a:endParaRPr lang="en-US" sz="3600" dirty="0">
              <a:solidFill>
                <a:srgbClr val="00FF00"/>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endParaRPr lang="fa-IR" sz="3200" dirty="0">
              <a:effectLst>
                <a:outerShdw blurRad="38100" dist="38100" dir="2700000" algn="tl">
                  <a:srgbClr val="000000">
                    <a:alpha val="43137"/>
                  </a:srgbClr>
                </a:outerShdw>
              </a:effectLst>
              <a:latin typeface="+mn-lt"/>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3000" fill="hold"/>
                                        <p:tgtEl>
                                          <p:spTgt spid="3"/>
                                        </p:tgtEl>
                                        <p:attrNameLst>
                                          <p:attrName>ppt_w</p:attrName>
                                        </p:attrNameLst>
                                      </p:cBhvr>
                                      <p:tavLst>
                                        <p:tav tm="0">
                                          <p:val>
                                            <p:fltVal val="0"/>
                                          </p:val>
                                        </p:tav>
                                        <p:tav tm="100000">
                                          <p:val>
                                            <p:strVal val="#ppt_w"/>
                                          </p:val>
                                        </p:tav>
                                      </p:tavLst>
                                    </p:anim>
                                    <p:anim calcmode="lin" valueType="num">
                                      <p:cBhvr>
                                        <p:cTn id="14" dur="3000" fill="hold"/>
                                        <p:tgtEl>
                                          <p:spTgt spid="3"/>
                                        </p:tgtEl>
                                        <p:attrNameLst>
                                          <p:attrName>ppt_h</p:attrName>
                                        </p:attrNameLst>
                                      </p:cBhvr>
                                      <p:tavLst>
                                        <p:tav tm="0">
                                          <p:val>
                                            <p:fltVal val="0"/>
                                          </p:val>
                                        </p:tav>
                                        <p:tav tm="100000">
                                          <p:val>
                                            <p:strVal val="#ppt_h"/>
                                          </p:val>
                                        </p:tav>
                                      </p:tavLst>
                                    </p:anim>
                                    <p:anim calcmode="lin" valueType="num">
                                      <p:cBhvr>
                                        <p:cTn id="15" dur="3000" fill="hold"/>
                                        <p:tgtEl>
                                          <p:spTgt spid="3"/>
                                        </p:tgtEl>
                                        <p:attrNameLst>
                                          <p:attrName>style.rotation</p:attrName>
                                        </p:attrNameLst>
                                      </p:cBhvr>
                                      <p:tavLst>
                                        <p:tav tm="0">
                                          <p:val>
                                            <p:fltVal val="360"/>
                                          </p:val>
                                        </p:tav>
                                        <p:tav tm="100000">
                                          <p:val>
                                            <p:fltVal val="0"/>
                                          </p:val>
                                        </p:tav>
                                      </p:tavLst>
                                    </p:anim>
                                    <p:animEffect transition="in" filter="fade">
                                      <p:cBhvr>
                                        <p:cTn id="16"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Box 1"/>
          <p:cNvSpPr txBox="1">
            <a:spLocks noChangeArrowheads="1"/>
          </p:cNvSpPr>
          <p:nvPr/>
        </p:nvSpPr>
        <p:spPr bwMode="auto">
          <a:xfrm>
            <a:off x="857250" y="714375"/>
            <a:ext cx="7572375"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استانداردهای برنامه ریزی کاربری اراضی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متعاقب انجام مطالعات جغرافیای، طبیعی، اجتماعی، اقتصادی و کالبدی، مبادرت به تقسیمات کالبدی شهری شده و آنگاه در مقیاس های مختلف کالبدی شهر (شهر، منطقه، ناحیه، بر زن ، محله) مبادرت به تعیین درصد کاربری ها، سرانه ها و تراکم می.گردد. در این بخش استانداردهای شهری در برنامه ریزی کاربری زمین مورد بررسی قرار می گیرند.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Box 1"/>
          <p:cNvSpPr txBox="1">
            <a:spLocks noChangeArrowheads="1"/>
          </p:cNvSpPr>
          <p:nvPr/>
        </p:nvSpPr>
        <p:spPr bwMode="auto">
          <a:xfrm>
            <a:off x="857250" y="714375"/>
            <a:ext cx="757237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تقسیمات کالبدی شهر</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در طرح های جامع شهری، یک شهر به چند ناحیه و هر ناحیه به چند بر زن و هر برزن و یا ناحیه به چند محله و هر محله به چند واحد همسایگی و هر واحد همسایگی به چند واحد مسکونی تقسیم می گردد. بدین سان برای </a:t>
            </a:r>
            <a:r>
              <a:rPr lang="fa-IR" sz="2200">
                <a:solidFill>
                  <a:schemeClr val="accent2"/>
                </a:solidFill>
                <a:latin typeface="Century Gothic" pitchFamily="34" charset="0"/>
                <a:cs typeface="B Nazanin" pitchFamily="2" charset="-78"/>
              </a:rPr>
              <a:t>توزیع مناسب خدمات</a:t>
            </a:r>
            <a:r>
              <a:rPr lang="fa-IR" sz="2200">
                <a:latin typeface="Century Gothic" pitchFamily="34" charset="0"/>
                <a:cs typeface="B Nazanin" pitchFamily="2" charset="-78"/>
              </a:rPr>
              <a:t> در سطح شهر و </a:t>
            </a:r>
            <a:r>
              <a:rPr lang="fa-IR" sz="2200">
                <a:solidFill>
                  <a:schemeClr val="accent2"/>
                </a:solidFill>
                <a:latin typeface="Century Gothic" pitchFamily="34" charset="0"/>
                <a:cs typeface="B Nazanin" pitchFamily="2" charset="-78"/>
              </a:rPr>
              <a:t>دسترسی بهینه شهروندان</a:t>
            </a:r>
            <a:r>
              <a:rPr lang="fa-IR" sz="2200">
                <a:latin typeface="Century Gothic" pitchFamily="34" charset="0"/>
                <a:cs typeface="B Nazanin" pitchFamily="2" charset="-78"/>
              </a:rPr>
              <a:t>، لازم است تقسیمات کالبدی شهر به صورت شهر، منطقه، ناحیه، برزن، محله، واحد همسایگی، واحد مسکونی صورت پذیرد. </a:t>
            </a:r>
          </a:p>
          <a:p>
            <a:pPr algn="just" eaLnBrk="1" hangingPunct="1">
              <a:lnSpc>
                <a:spcPct val="200000"/>
              </a:lnSpc>
            </a:pP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واحدهای همسایگی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واحد همسایگی  که در طرح های شهری از مهمترین اجزاء تقسیمات کالبدی است، در سال 1923 توسط کلارنس پری اعلام گردید. در واقع واحد همسایگی مجموعه ای از واحدهای مسکونی با جمعیت، مساحت و واحدهای خدماتی مشخص است پری معتقد است، خدمات اساسی باید در نزدیکی واحدهای مسکونی استقرار یابد و مسیرهای دستری به خدمات نباید خیابان های اصلی را قطع نماید.</a:t>
            </a:r>
          </a:p>
          <a:p>
            <a:pPr algn="just" eaLnBrk="1" hangingPunct="1">
              <a:lnSpc>
                <a:spcPct val="200000"/>
              </a:lnSpc>
            </a:pPr>
            <a:r>
              <a:rPr lang="fa-IR" sz="2200">
                <a:latin typeface="Century Gothic" pitchFamily="34" charset="0"/>
                <a:cs typeface="B Nazanin" pitchFamily="2" charset="-78"/>
              </a:rPr>
              <a:t>پری برای هر واحد همسایگی یک دبستان ، چند مغازه ، پارک و فضای ورزشی پیشنهاد نمود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Box 1"/>
          <p:cNvSpPr txBox="1">
            <a:spLocks noChangeArrowheads="1"/>
          </p:cNvSpPr>
          <p:nvPr/>
        </p:nvSpPr>
        <p:spPr bwMode="auto">
          <a:xfrm>
            <a:off x="1785938" y="506413"/>
            <a:ext cx="5643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a-IR" sz="2000">
                <a:latin typeface="Century Gothic" pitchFamily="34" charset="0"/>
                <a:cs typeface="B Nazanin" pitchFamily="2" charset="-78"/>
              </a:rPr>
              <a:t>جدول شماره 1-2: تقسیمات کالبدی پیشنهادی</a:t>
            </a:r>
            <a:endParaRPr lang="en-US" sz="2000">
              <a:latin typeface="Century Gothic" pitchFamily="34" charset="0"/>
              <a:cs typeface="B Nazanin" pitchFamily="2" charset="-78"/>
            </a:endParaRPr>
          </a:p>
        </p:txBody>
      </p:sp>
      <p:graphicFrame>
        <p:nvGraphicFramePr>
          <p:cNvPr id="3" name="Table 2"/>
          <p:cNvGraphicFramePr>
            <a:graphicFrameLocks noGrp="1"/>
          </p:cNvGraphicFramePr>
          <p:nvPr/>
        </p:nvGraphicFramePr>
        <p:xfrm>
          <a:off x="857225" y="1142984"/>
          <a:ext cx="7358113" cy="4714908"/>
        </p:xfrm>
        <a:graphic>
          <a:graphicData uri="http://schemas.openxmlformats.org/drawingml/2006/table">
            <a:tbl>
              <a:tblPr rtl="1"/>
              <a:tblGrid>
                <a:gridCol w="568596"/>
                <a:gridCol w="1311603"/>
                <a:gridCol w="1213056"/>
                <a:gridCol w="995629"/>
                <a:gridCol w="814961"/>
                <a:gridCol w="818089"/>
                <a:gridCol w="819654"/>
                <a:gridCol w="816525"/>
              </a:tblGrid>
              <a:tr h="785818">
                <a:tc>
                  <a:txBody>
                    <a:bodyPr/>
                    <a:lstStyle/>
                    <a:p>
                      <a:pPr algn="ctr" rtl="1">
                        <a:spcAft>
                          <a:spcPts val="0"/>
                        </a:spcAft>
                      </a:pPr>
                      <a:r>
                        <a:rPr lang="fa-IR" sz="1600">
                          <a:latin typeface="Times New Roman"/>
                          <a:ea typeface="Times New Roman"/>
                          <a:cs typeface="B Nazanin" pitchFamily="2" charset="-78"/>
                        </a:rPr>
                        <a:t>ردیف</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نام تقسیم</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واحد مسکونی</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rowSpan="3">
                  <a:txBody>
                    <a:bodyPr/>
                    <a:lstStyle/>
                    <a:p>
                      <a:pPr algn="ctr" rtl="1">
                        <a:spcAft>
                          <a:spcPts val="0"/>
                        </a:spcAft>
                      </a:pPr>
                      <a:r>
                        <a:rPr lang="fa-IR" sz="1600" dirty="0">
                          <a:latin typeface="Times New Roman"/>
                          <a:ea typeface="Times New Roman"/>
                          <a:cs typeface="B Nazanin" pitchFamily="2" charset="-78"/>
                        </a:rPr>
                        <a:t>کوچه یا گروه مسکونی</a:t>
                      </a:r>
                      <a:endParaRPr lang="en-US" sz="18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rowSpan="3">
                  <a:txBody>
                    <a:bodyPr/>
                    <a:lstStyle/>
                    <a:p>
                      <a:pPr algn="ctr" rtl="1">
                        <a:spcAft>
                          <a:spcPts val="0"/>
                        </a:spcAft>
                      </a:pPr>
                      <a:r>
                        <a:rPr lang="fa-IR" sz="1600">
                          <a:latin typeface="Times New Roman"/>
                          <a:ea typeface="Times New Roman"/>
                          <a:cs typeface="B Nazanin" pitchFamily="2" charset="-78"/>
                        </a:rPr>
                        <a:t>کوی یا واحد همسایگی</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rowSpan="3">
                  <a:txBody>
                    <a:bodyPr/>
                    <a:lstStyle/>
                    <a:p>
                      <a:pPr algn="ctr" rtl="1">
                        <a:spcAft>
                          <a:spcPts val="0"/>
                        </a:spcAft>
                      </a:pPr>
                      <a:r>
                        <a:rPr lang="fa-IR" sz="1600">
                          <a:latin typeface="Times New Roman"/>
                          <a:ea typeface="Times New Roman"/>
                          <a:cs typeface="B Nazanin" pitchFamily="2" charset="-78"/>
                        </a:rPr>
                        <a:t>محله</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rowSpan="3">
                  <a:txBody>
                    <a:bodyPr/>
                    <a:lstStyle/>
                    <a:p>
                      <a:pPr algn="ctr" rtl="1">
                        <a:spcAft>
                          <a:spcPts val="0"/>
                        </a:spcAft>
                      </a:pPr>
                      <a:r>
                        <a:rPr lang="fa-IR" sz="1600">
                          <a:latin typeface="Times New Roman"/>
                          <a:ea typeface="Times New Roman"/>
                          <a:cs typeface="B Nazanin" pitchFamily="2" charset="-78"/>
                        </a:rPr>
                        <a:t>ناحیه</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rowSpan="3">
                  <a:txBody>
                    <a:bodyPr/>
                    <a:lstStyle/>
                    <a:p>
                      <a:pPr algn="ctr" rtl="1">
                        <a:spcAft>
                          <a:spcPts val="0"/>
                        </a:spcAft>
                      </a:pPr>
                      <a:r>
                        <a:rPr lang="fa-IR" sz="1600">
                          <a:latin typeface="Times New Roman"/>
                          <a:ea typeface="Times New Roman"/>
                          <a:cs typeface="B Nazanin" pitchFamily="2" charset="-78"/>
                        </a:rPr>
                        <a:t>برزن</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r>
              <a:tr h="392909">
                <a:tc>
                  <a:txBody>
                    <a:bodyPr/>
                    <a:lstStyle/>
                    <a:p>
                      <a:pPr algn="ctr" rtl="1">
                        <a:spcAft>
                          <a:spcPts val="0"/>
                        </a:spcAft>
                      </a:pPr>
                      <a:r>
                        <a:rPr lang="fa-IR" sz="1600">
                          <a:latin typeface="Times New Roman"/>
                          <a:ea typeface="Times New Roman"/>
                          <a:cs typeface="B Nazanin" pitchFamily="2" charset="-78"/>
                        </a:rPr>
                        <a:t>1</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واحد مسکونی</a:t>
                      </a:r>
                      <a:r>
                        <a:rPr lang="fa-IR" sz="1600" baseline="30000">
                          <a:latin typeface="Times New Roman"/>
                          <a:ea typeface="Times New Roman"/>
                          <a:cs typeface="B Nazanin" pitchFamily="2" charset="-78"/>
                        </a:rPr>
                        <a:t>*</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r>
              <a:tr h="785818">
                <a:tc>
                  <a:txBody>
                    <a:bodyPr/>
                    <a:lstStyle/>
                    <a:p>
                      <a:pPr algn="ctr" rtl="1">
                        <a:spcAft>
                          <a:spcPts val="0"/>
                        </a:spcAft>
                      </a:pPr>
                      <a:r>
                        <a:rPr lang="fa-IR" sz="1600">
                          <a:latin typeface="Times New Roman"/>
                          <a:ea typeface="Times New Roman"/>
                          <a:cs typeface="B Nazanin" pitchFamily="2" charset="-78"/>
                        </a:rPr>
                        <a:t>2</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کوچه یا گروه مسکونی</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200-90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c vMerge="1">
                  <a:txBody>
                    <a:bodyPr/>
                    <a:lstStyle/>
                    <a:p>
                      <a:pPr rtl="1"/>
                      <a:endParaRPr lang="fa-IR"/>
                    </a:p>
                  </a:txBody>
                  <a:tcPr/>
                </a:tc>
              </a:tr>
              <a:tr h="785818">
                <a:tc>
                  <a:txBody>
                    <a:bodyPr/>
                    <a:lstStyle/>
                    <a:p>
                      <a:pPr algn="ctr" rtl="1">
                        <a:spcAft>
                          <a:spcPts val="0"/>
                        </a:spcAft>
                      </a:pPr>
                      <a:r>
                        <a:rPr lang="fa-IR" sz="1600">
                          <a:latin typeface="Times New Roman"/>
                          <a:ea typeface="Times New Roman"/>
                          <a:cs typeface="B Nazanin" pitchFamily="2" charset="-78"/>
                        </a:rPr>
                        <a:t>3</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کوی یا واحد همسایگی</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600-400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5-3</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r>
              <a:tr h="392909">
                <a:tc>
                  <a:txBody>
                    <a:bodyPr/>
                    <a:lstStyle/>
                    <a:p>
                      <a:pPr algn="ctr" rtl="1">
                        <a:spcAft>
                          <a:spcPts val="0"/>
                        </a:spcAft>
                      </a:pPr>
                      <a:r>
                        <a:rPr lang="fa-IR" sz="1600">
                          <a:latin typeface="Times New Roman"/>
                          <a:ea typeface="Times New Roman"/>
                          <a:cs typeface="B Nazanin" pitchFamily="2" charset="-78"/>
                        </a:rPr>
                        <a:t>4</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محله</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1250-700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10-8</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3-2</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r>
              <a:tr h="392909">
                <a:tc>
                  <a:txBody>
                    <a:bodyPr/>
                    <a:lstStyle/>
                    <a:p>
                      <a:pPr algn="ctr" rtl="1">
                        <a:spcAft>
                          <a:spcPts val="0"/>
                        </a:spcAft>
                      </a:pPr>
                      <a:r>
                        <a:rPr lang="fa-IR" sz="1600">
                          <a:latin typeface="Times New Roman"/>
                          <a:ea typeface="Times New Roman"/>
                          <a:cs typeface="B Nazanin" pitchFamily="2" charset="-78"/>
                        </a:rPr>
                        <a:t>5</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برزن</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3000-1800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20-15</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5-4</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2</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r>
              <a:tr h="392909">
                <a:tc>
                  <a:txBody>
                    <a:bodyPr/>
                    <a:lstStyle/>
                    <a:p>
                      <a:pPr algn="ctr" rtl="1">
                        <a:spcAft>
                          <a:spcPts val="0"/>
                        </a:spcAft>
                      </a:pPr>
                      <a:r>
                        <a:rPr lang="fa-IR" sz="1600">
                          <a:latin typeface="Times New Roman"/>
                          <a:ea typeface="Times New Roman"/>
                          <a:cs typeface="B Nazanin" pitchFamily="2" charset="-78"/>
                        </a:rPr>
                        <a:t>6</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ناحیه</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5000-3500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40-30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9-8</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4</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2</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endParaRPr lang="fa-IR" sz="16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r>
              <a:tr h="785818">
                <a:tc>
                  <a:txBody>
                    <a:bodyPr/>
                    <a:lstStyle/>
                    <a:p>
                      <a:pPr algn="ctr" rtl="1">
                        <a:spcAft>
                          <a:spcPts val="0"/>
                        </a:spcAft>
                      </a:pPr>
                      <a:r>
                        <a:rPr lang="fa-IR" sz="1600">
                          <a:latin typeface="Times New Roman"/>
                          <a:ea typeface="Times New Roman"/>
                          <a:cs typeface="B Nazanin" pitchFamily="2" charset="-78"/>
                        </a:rPr>
                        <a:t>7</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منطقه</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18000-13500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160-120</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24-32</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16</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a:latin typeface="Times New Roman"/>
                          <a:ea typeface="Times New Roman"/>
                          <a:cs typeface="B Nazanin" pitchFamily="2" charset="-78"/>
                        </a:rPr>
                        <a:t>8</a:t>
                      </a:r>
                      <a:endParaRPr lang="en-US" sz="180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c>
                  <a:txBody>
                    <a:bodyPr/>
                    <a:lstStyle/>
                    <a:p>
                      <a:pPr algn="ctr" rtl="1">
                        <a:spcAft>
                          <a:spcPts val="0"/>
                        </a:spcAft>
                      </a:pPr>
                      <a:r>
                        <a:rPr lang="fa-IR" sz="1600" dirty="0">
                          <a:latin typeface="Times New Roman"/>
                          <a:ea typeface="Times New Roman"/>
                          <a:cs typeface="B Nazanin" pitchFamily="2" charset="-78"/>
                        </a:rPr>
                        <a:t>4</a:t>
                      </a:r>
                      <a:endParaRPr lang="en-US" sz="1800" dirty="0">
                        <a:latin typeface="Times New Roman"/>
                        <a:ea typeface="Times New Roman"/>
                        <a:cs typeface="B Nazanin"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cell3D prstMaterial="dkEdge">
                      <a:bevel prst="convex"/>
                      <a:lightRig rig="flood" dir="t"/>
                    </a:cell3D>
                  </a:tcPr>
                </a:tc>
              </a:tr>
            </a:tbl>
          </a:graphicData>
        </a:graphic>
      </p:graphicFrame>
      <p:sp>
        <p:nvSpPr>
          <p:cNvPr id="57348" name="TextBox 3"/>
          <p:cNvSpPr txBox="1">
            <a:spLocks noChangeArrowheads="1"/>
          </p:cNvSpPr>
          <p:nvPr/>
        </p:nvSpPr>
        <p:spPr bwMode="auto">
          <a:xfrm>
            <a:off x="642938" y="5929313"/>
            <a:ext cx="8001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fa-IR" baseline="30000">
                <a:latin typeface="Century Gothic" pitchFamily="34" charset="0"/>
                <a:cs typeface="B Nazanin" pitchFamily="2" charset="-78"/>
              </a:rPr>
              <a:t>*</a:t>
            </a:r>
            <a:r>
              <a:rPr lang="fa-IR">
                <a:latin typeface="Century Gothic" pitchFamily="34" charset="0"/>
                <a:cs typeface="B Nazanin" pitchFamily="2" charset="-78"/>
              </a:rPr>
              <a:t> در این جدول هر واحد مسکونی برای یک خانوار با جمعیت متوسط 5-4 نفر پیش بینی شده است. </a:t>
            </a:r>
            <a:endParaRPr lang="en-US">
              <a:latin typeface="Century Gothic" pitchFamily="34" charset="0"/>
              <a:cs typeface="B Nazanin" pitchFamily="2" charset="-78"/>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857250" y="787400"/>
            <a:ext cx="75723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کاربری اراضی شهری امروزه در نظام های پیشرفته برنامه ریزی جهان، در راستای استفاده بهینه از زمین، به صورت امایش سرزمین و برنامه ریزی فضائی و طرح ریزی کالبد ملی و منطقه ای و محلی تبدیل شده است.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نقشه های کاربری زمین</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برداشت های میدانی، اطلاعات، داده ها، شاخص های انواع کاربری های شهری بایستی به نقشه تبدیل شود.</a:t>
            </a:r>
          </a:p>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اهم نقشه های مورد نیاز در کاربری اراضی شهری به شرح زیر است:</a:t>
            </a:r>
            <a:r>
              <a:rPr lang="fa-IR" sz="2200">
                <a:latin typeface="Century Gothic" pitchFamily="34" charset="0"/>
                <a:cs typeface="B Nazanin" pitchFamily="2" charset="-78"/>
              </a:rPr>
              <a:t>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تأسیسات و تجهیزات شهری شامل شبکه آب، برق، تلفن، فاضلاب، گاز.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شبکه معابر (راه های ارتباطی، خیابان ها، شاهراه ها و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خدمات عمومی شهری شامل پارک ها، فضای سبز، مراکز ورزشی، مدارس و مراکز آموزشی، دانشگاه ها، مراکز تحقیقاتی، ادارات، بیمارستان ها، گورستان و ...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Box 1"/>
          <p:cNvSpPr txBox="1">
            <a:spLocks noChangeArrowheads="1"/>
          </p:cNvSpPr>
          <p:nvPr/>
        </p:nvSpPr>
        <p:spPr bwMode="auto">
          <a:xfrm>
            <a:off x="857250" y="714375"/>
            <a:ext cx="7572375" cy="47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های ساختمان ها، تیپ معمای ساختمان ها و بافت شهری از لحاظ طبقات، قدمت، سبک بنا، تراکم خیابان ها و غیره.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های قیمت زمین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کارگاه ها و موقعیت صنایع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بازار و اماکن تجاری و غیره </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تقسیمات کالبدی شهری از نظر ناحیه، محله، خرده محله، واحده های همسایگی، تراکم و پراکندگی جمعیت آنها.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Box 1"/>
          <p:cNvSpPr txBox="1">
            <a:spLocks noChangeArrowheads="1"/>
          </p:cNvSpPr>
          <p:nvPr/>
        </p:nvSpPr>
        <p:spPr bwMode="auto">
          <a:xfrm>
            <a:off x="857250" y="714375"/>
            <a:ext cx="7572375"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عوارض طبیعی شهر از نظر شیب، گسل، توپوگرافی</a:t>
            </a:r>
            <a:endParaRPr lang="en-US" sz="22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200">
                <a:latin typeface="Century Gothic" pitchFamily="34" charset="0"/>
                <a:cs typeface="B Nazanin" pitchFamily="2" charset="-78"/>
              </a:rPr>
              <a:t>نقشه رشد و توسعه شهر در دوره های تاریخی</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مقیاس نقشه ها در طرح های مختلف شهری (هادی، جامع، ساماندهی، بهسازی، تفصیلی و ...) متفاوت است. معمولاً برای شهرهای کوچک کمتر از 25000 نفر مقیاس نقشه حدود 2500/1و برای شهرهای بزرگتر از مقیاس نقشه 10000/1 ، 25000/1 ، 2500/1  پیشنهاد می گردد.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سرانه های زمین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سرانه عبارتست از مساحت تقسیم بر جمعیت، در واقع سرانه عبارتست از مقدار زمینی که به طور متوسط از هر کدام از کاربری های شهری به هر نفر جمعیت شهر می رسد.</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در تعیین سرانه عواملی از قبیل قیمت زمین، نوع درآمد مردم، امکانات گسترش شهر، موقعیت اقلیمی و طبیعی شهر مسائل اجتماعی، آداب و رسوم، نیازهای جمعیت به تأسیسات رفاهی، نوع معشیت، تکنولوژی ساختمان و غیره موثر است. </a:t>
            </a:r>
          </a:p>
          <a:p>
            <a:pPr algn="just" eaLnBrk="1" hangingPunct="1">
              <a:lnSpc>
                <a:spcPct val="200000"/>
              </a:lnSpc>
            </a:pPr>
            <a:r>
              <a:rPr lang="fa-IR" sz="2200">
                <a:cs typeface="B Nazanin" pitchFamily="2" charset="-78"/>
              </a:rPr>
              <a:t>واحد سرانه بر حسب </a:t>
            </a:r>
            <a:r>
              <a:rPr lang="fa-IR" sz="2200">
                <a:solidFill>
                  <a:schemeClr val="accent2"/>
                </a:solidFill>
                <a:cs typeface="B Nazanin" pitchFamily="2" charset="-78"/>
              </a:rPr>
              <a:t>مترمربع برای نفر</a:t>
            </a:r>
            <a:r>
              <a:rPr lang="fa-IR" sz="2200">
                <a:cs typeface="B Nazanin" pitchFamily="2" charset="-78"/>
              </a:rPr>
              <a:t> است. </a:t>
            </a:r>
            <a:endParaRPr lang="en-US" sz="220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Box 1"/>
          <p:cNvSpPr txBox="1">
            <a:spLocks noChangeArrowheads="1"/>
          </p:cNvSpPr>
          <p:nvPr/>
        </p:nvSpPr>
        <p:spPr bwMode="auto">
          <a:xfrm>
            <a:off x="857250" y="285750"/>
            <a:ext cx="7572375"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تراکم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تراکم در سطح شهر به عنوان </a:t>
            </a:r>
            <a:r>
              <a:rPr lang="fa-IR" sz="2200">
                <a:solidFill>
                  <a:schemeClr val="accent2"/>
                </a:solidFill>
                <a:latin typeface="Century Gothic" pitchFamily="34" charset="0"/>
                <a:cs typeface="B Nazanin" pitchFamily="2" charset="-78"/>
              </a:rPr>
              <a:t>معیاری برای استقرار جمعیت و تأسیسات شهری</a:t>
            </a:r>
            <a:r>
              <a:rPr lang="fa-IR" sz="2200">
                <a:latin typeface="Century Gothic" pitchFamily="34" charset="0"/>
                <a:cs typeface="B Nazanin" pitchFamily="2" charset="-78"/>
              </a:rPr>
              <a:t>، در طرح های توسعه شهری است . تراکم دارای تأثیرات مثبت و منفی است. </a:t>
            </a:r>
          </a:p>
          <a:p>
            <a:pPr algn="just" eaLnBrk="1" hangingPunct="1">
              <a:lnSpc>
                <a:spcPct val="200000"/>
              </a:lnSpc>
            </a:pPr>
            <a:r>
              <a:rPr lang="fa-IR" sz="2200">
                <a:solidFill>
                  <a:schemeClr val="accent2"/>
                </a:solidFill>
                <a:latin typeface="Century Gothic" pitchFamily="34" charset="0"/>
                <a:cs typeface="B Nazanin" pitchFamily="2" charset="-78"/>
              </a:rPr>
              <a:t>تأثیرات منفی تراکم زیاد</a:t>
            </a:r>
            <a:r>
              <a:rPr lang="fa-IR" sz="2200">
                <a:latin typeface="Century Gothic" pitchFamily="34" charset="0"/>
                <a:cs typeface="B Nazanin" pitchFamily="2" charset="-78"/>
              </a:rPr>
              <a:t> را در روابط  صمیمی افراد و معاشرت خشک مردم با یکدیگر، ایجاد سر و صدا و نارسایی های روانی، بزهکاری و جنایت، امکان مخاطرات بهداشتی مانند ناراحتی های قلبی و سرطان و غیره وجود دارد.</a:t>
            </a:r>
            <a:r>
              <a:rPr lang="fa-IR" sz="2000">
                <a:latin typeface="Century Gothic" pitchFamily="34" charset="0"/>
                <a:cs typeface="B Nazanin" pitchFamily="2" charset="-78"/>
              </a:rPr>
              <a:t> </a:t>
            </a:r>
          </a:p>
          <a:p>
            <a:pPr algn="just" eaLnBrk="1" hangingPunct="1">
              <a:lnSpc>
                <a:spcPct val="200000"/>
              </a:lnSpc>
            </a:pPr>
            <a:r>
              <a:rPr lang="fa-IR" sz="2200">
                <a:solidFill>
                  <a:schemeClr val="accent2"/>
                </a:solidFill>
                <a:latin typeface="Century Gothic" pitchFamily="34" charset="0"/>
                <a:cs typeface="B Nazanin" pitchFamily="2" charset="-78"/>
              </a:rPr>
              <a:t>تأثیرات مثبت تراکم مناسب</a:t>
            </a:r>
            <a:r>
              <a:rPr lang="fa-IR" sz="2200">
                <a:latin typeface="Century Gothic" pitchFamily="34" charset="0"/>
                <a:cs typeface="B Nazanin" pitchFamily="2" charset="-78"/>
              </a:rPr>
              <a:t> را در تراکم سرمایه و جمعیت در کنار یکدیگر، امکان ایجاد شبکه های برق وامکان اجرای برنامه های عمرانی، و بالاخره توسعه شبکه های ارتباطی و بالنتیجه رشد شهرهای</a:t>
            </a:r>
            <a:r>
              <a:rPr lang="fa-IR" sz="2000">
                <a:latin typeface="Century Gothic" pitchFamily="34" charset="0"/>
                <a:cs typeface="B Nazanin" pitchFamily="2" charset="-78"/>
              </a:rPr>
              <a:t> </a:t>
            </a:r>
            <a:r>
              <a:rPr lang="fa-IR" sz="2200">
                <a:latin typeface="Century Gothic" pitchFamily="34" charset="0"/>
                <a:cs typeface="B Nazanin" pitchFamily="2" charset="-78"/>
              </a:rPr>
              <a:t>تفسیر</a:t>
            </a:r>
            <a:r>
              <a:rPr lang="fa-IR" sz="2000">
                <a:latin typeface="Century Gothic" pitchFamily="34" charset="0"/>
                <a:cs typeface="B Nazanin" pitchFamily="2" charset="-78"/>
              </a:rPr>
              <a:t> </a:t>
            </a:r>
            <a:r>
              <a:rPr lang="fa-IR" sz="2200">
                <a:latin typeface="Century Gothic" pitchFamily="34" charset="0"/>
                <a:cs typeface="B Nazanin" pitchFamily="2" charset="-78"/>
              </a:rPr>
              <a:t>می کنند.</a:t>
            </a:r>
            <a:r>
              <a:rPr lang="fa-IR" sz="2000">
                <a:latin typeface="Century Gothic" pitchFamily="34" charset="0"/>
                <a:cs typeface="B Nazanin" pitchFamily="2" charset="-78"/>
              </a:rPr>
              <a:t>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Box 1"/>
          <p:cNvSpPr txBox="1">
            <a:spLocks noChangeArrowheads="1"/>
          </p:cNvSpPr>
          <p:nvPr/>
        </p:nvSpPr>
        <p:spPr bwMode="auto">
          <a:xfrm>
            <a:off x="857250" y="714375"/>
            <a:ext cx="757237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تراکم مسکونی (خالص - ناخالص)</a:t>
            </a:r>
            <a:r>
              <a:rPr lang="fa-IR" sz="2200">
                <a:latin typeface="Century Gothic" pitchFamily="34" charset="0"/>
                <a:cs typeface="B Nazanin" pitchFamily="2" charset="-78"/>
              </a:rPr>
              <a:t> ، منظور از تراکم مسکونی خالص، نسبت تعداد جمعیت به </a:t>
            </a:r>
            <a:r>
              <a:rPr lang="fa-IR" sz="2200">
                <a:solidFill>
                  <a:schemeClr val="accent2"/>
                </a:solidFill>
                <a:latin typeface="Century Gothic" pitchFamily="34" charset="0"/>
                <a:cs typeface="B Nazanin" pitchFamily="2" charset="-78"/>
              </a:rPr>
              <a:t>اراضی</a:t>
            </a:r>
            <a:r>
              <a:rPr lang="fa-IR" sz="2200">
                <a:latin typeface="Century Gothic" pitchFamily="34" charset="0"/>
                <a:cs typeface="B Nazanin" pitchFamily="2" charset="-78"/>
              </a:rPr>
              <a:t> است که </a:t>
            </a:r>
            <a:r>
              <a:rPr lang="fa-IR" sz="2200">
                <a:solidFill>
                  <a:schemeClr val="accent2"/>
                </a:solidFill>
                <a:latin typeface="Century Gothic" pitchFamily="34" charset="0"/>
                <a:cs typeface="B Nazanin" pitchFamily="2" charset="-78"/>
              </a:rPr>
              <a:t>صرفاً جهت سکونت</a:t>
            </a:r>
            <a:r>
              <a:rPr lang="fa-IR" sz="2200">
                <a:latin typeface="Century Gothic" pitchFamily="34" charset="0"/>
                <a:cs typeface="B Nazanin" pitchFamily="2" charset="-78"/>
              </a:rPr>
              <a:t> در شهر در نظر گرفته شده باشد. مقصود از تراکم مسکونی ناخالص، نسبت تعداد جمعیت به </a:t>
            </a:r>
            <a:r>
              <a:rPr lang="fa-IR" sz="2200">
                <a:solidFill>
                  <a:schemeClr val="accent2"/>
                </a:solidFill>
                <a:latin typeface="Century Gothic" pitchFamily="34" charset="0"/>
                <a:cs typeface="B Nazanin" pitchFamily="2" charset="-78"/>
              </a:rPr>
              <a:t>کل اراضی شهر</a:t>
            </a:r>
            <a:r>
              <a:rPr lang="fa-IR" sz="2200">
                <a:latin typeface="Century Gothic" pitchFamily="34" charset="0"/>
                <a:cs typeface="B Nazanin" pitchFamily="2" charset="-78"/>
              </a:rPr>
              <a:t> است که هم به مصرف </a:t>
            </a:r>
            <a:r>
              <a:rPr lang="fa-IR" sz="2200">
                <a:solidFill>
                  <a:schemeClr val="accent2"/>
                </a:solidFill>
                <a:latin typeface="Century Gothic" pitchFamily="34" charset="0"/>
                <a:cs typeface="B Nazanin" pitchFamily="2" charset="-78"/>
              </a:rPr>
              <a:t>واحدهای مسکونی و هم نیازهای وابسته</a:t>
            </a:r>
            <a:r>
              <a:rPr lang="fa-IR" sz="2200">
                <a:latin typeface="Century Gothic" pitchFamily="34" charset="0"/>
                <a:cs typeface="B Nazanin" pitchFamily="2" charset="-78"/>
              </a:rPr>
              <a:t> به آن رسیده است. </a:t>
            </a:r>
          </a:p>
          <a:p>
            <a:pPr algn="just" eaLnBrk="1" hangingPunct="1">
              <a:lnSpc>
                <a:spcPct val="200000"/>
              </a:lnSpc>
            </a:pPr>
            <a:r>
              <a:rPr lang="fa-IR" sz="2200">
                <a:latin typeface="Century Gothic" pitchFamily="34" charset="0"/>
                <a:cs typeface="B Nazanin" pitchFamily="2" charset="-78"/>
              </a:rPr>
              <a:t>واحد تراکم بر حسب </a:t>
            </a:r>
            <a:r>
              <a:rPr lang="fa-IR" sz="2200">
                <a:solidFill>
                  <a:schemeClr val="accent2"/>
                </a:solidFill>
                <a:latin typeface="Century Gothic" pitchFamily="34" charset="0"/>
                <a:cs typeface="B Nazanin" pitchFamily="2" charset="-78"/>
              </a:rPr>
              <a:t>نفر در هکتار</a:t>
            </a:r>
            <a:r>
              <a:rPr lang="fa-IR" sz="2200">
                <a:latin typeface="Century Gothic" pitchFamily="34" charset="0"/>
                <a:cs typeface="B Nazanin" pitchFamily="2" charset="-78"/>
              </a:rPr>
              <a:t> است.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Box 1"/>
          <p:cNvSpPr txBox="1">
            <a:spLocks noChangeArrowheads="1"/>
          </p:cNvSpPr>
          <p:nvPr/>
        </p:nvSpPr>
        <p:spPr bwMode="auto">
          <a:xfrm>
            <a:off x="857250" y="357188"/>
            <a:ext cx="7572375"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تفکیک اراضی شهری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تفکیک اراضی عبارتست ، قطعه بندی زمین به کاربریهای مختلف شهری بر اساس آئین نامه و مقررات و برنامه های توسعه ای که مورد تصویب قرار گرفته است . </a:t>
            </a:r>
          </a:p>
          <a:p>
            <a:pPr algn="just" eaLnBrk="1" hangingPunct="1">
              <a:lnSpc>
                <a:spcPct val="200000"/>
              </a:lnSpc>
            </a:pPr>
            <a:r>
              <a:rPr lang="fa-IR" sz="2200">
                <a:solidFill>
                  <a:schemeClr val="accent2"/>
                </a:solidFill>
                <a:latin typeface="Century Gothic" pitchFamily="34" charset="0"/>
                <a:cs typeface="B Nazanin" pitchFamily="2" charset="-78"/>
              </a:rPr>
              <a:t>آیین نامه تفکیک اراضی</a:t>
            </a:r>
            <a:r>
              <a:rPr lang="fa-IR" sz="2200">
                <a:latin typeface="Century Gothic" pitchFamily="34" charset="0"/>
                <a:cs typeface="B Nazanin" pitchFamily="2" charset="-78"/>
              </a:rPr>
              <a:t> برنامه ای است که برای راهنمایی در تفکیک زمین، توسط دستگاه مسئول در امور شهرسازی ها یا شهرداریها صورت می.پذیرد. </a:t>
            </a:r>
          </a:p>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در آیین نامه تفکیک اراضی رعایت نکات زیر ضروری است.</a:t>
            </a:r>
          </a:p>
          <a:p>
            <a:pPr algn="just" eaLnBrk="1" hangingPunct="1">
              <a:lnSpc>
                <a:spcPct val="15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1</a:t>
            </a:r>
            <a:r>
              <a:rPr lang="fa-IR" sz="2200">
                <a:latin typeface="Century Gothic" pitchFamily="34" charset="0"/>
                <a:cs typeface="B Nazanin" pitchFamily="2" charset="-78"/>
              </a:rPr>
              <a:t>- منطبق با طرح جامع</a:t>
            </a:r>
          </a:p>
          <a:p>
            <a:pPr algn="just" eaLnBrk="1" hangingPunct="1">
              <a:lnSpc>
                <a:spcPct val="15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2</a:t>
            </a:r>
            <a:r>
              <a:rPr lang="fa-IR" sz="2200">
                <a:latin typeface="Century Gothic" pitchFamily="34" charset="0"/>
                <a:cs typeface="B Nazanin" pitchFamily="2" charset="-78"/>
              </a:rPr>
              <a:t>- نظم طول و عرض کوچه ها و خیابان های پیشنهادی و فاصله در رابطه با 	خیابان های اصلی. </a:t>
            </a:r>
          </a:p>
          <a:p>
            <a:pPr algn="just" eaLnBrk="1" hangingPunct="1">
              <a:lnSpc>
                <a:spcPct val="150000"/>
              </a:lnSpc>
            </a:pPr>
            <a:r>
              <a:rPr lang="fa-IR" sz="2200">
                <a:latin typeface="Century Gothic" pitchFamily="34" charset="0"/>
                <a:cs typeface="B Nazanin" pitchFamily="2" charset="-78"/>
              </a:rPr>
              <a:t>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FF0000"/>
                </a:solidFill>
                <a:latin typeface="Century Gothic" pitchFamily="34" charset="0"/>
                <a:cs typeface="B Nazanin" pitchFamily="2" charset="-78"/>
              </a:rPr>
              <a:t>3</a:t>
            </a:r>
            <a:r>
              <a:rPr lang="fa-IR" sz="2000">
                <a:latin typeface="Century Gothic" pitchFamily="34" charset="0"/>
                <a:cs typeface="B Nazanin" pitchFamily="2" charset="-78"/>
              </a:rPr>
              <a:t>- طول و عرض قطعات تفکیکی .</a:t>
            </a:r>
          </a:p>
          <a:p>
            <a:pPr algn="just" eaLnBrk="1" hangingPunct="1">
              <a:lnSpc>
                <a:spcPct val="200000"/>
              </a:lnSpc>
            </a:pPr>
            <a:r>
              <a:rPr lang="fa-IR" sz="2000">
                <a:solidFill>
                  <a:srgbClr val="FF0000"/>
                </a:solidFill>
                <a:latin typeface="Century Gothic" pitchFamily="34" charset="0"/>
                <a:cs typeface="B Nazanin" pitchFamily="2" charset="-78"/>
              </a:rPr>
              <a:t>4</a:t>
            </a:r>
            <a:r>
              <a:rPr lang="fa-IR" sz="2000">
                <a:latin typeface="Century Gothic" pitchFamily="34" charset="0"/>
                <a:cs typeface="B Nazanin" pitchFamily="2" charset="-78"/>
              </a:rPr>
              <a:t>-طول و عرض مجموعه ای از این قطعات که در فاصله چهار خیابان اصلی قرار می گیرد. </a:t>
            </a:r>
          </a:p>
          <a:p>
            <a:pPr algn="just" eaLnBrk="1" hangingPunct="1">
              <a:lnSpc>
                <a:spcPct val="200000"/>
              </a:lnSpc>
            </a:pPr>
            <a:r>
              <a:rPr lang="fa-IR" sz="2000">
                <a:solidFill>
                  <a:srgbClr val="FF0000"/>
                </a:solidFill>
                <a:latin typeface="Century Gothic" pitchFamily="34" charset="0"/>
                <a:cs typeface="B Nazanin" pitchFamily="2" charset="-78"/>
              </a:rPr>
              <a:t>5</a:t>
            </a:r>
            <a:r>
              <a:rPr lang="fa-IR" sz="2000">
                <a:latin typeface="Century Gothic" pitchFamily="34" charset="0"/>
                <a:cs typeface="B Nazanin" pitchFamily="2" charset="-78"/>
              </a:rPr>
              <a:t>-پیش بینی زمین برای فضاهای باز مانند پارک، زمین بازی، ساختمان های عمومی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latin typeface="Century Gothic" pitchFamily="34" charset="0"/>
                <a:cs typeface="B Nazanin" pitchFamily="2" charset="-78"/>
              </a:rPr>
              <a:t>6</a:t>
            </a:r>
            <a:r>
              <a:rPr lang="fa-IR" sz="2000">
                <a:latin typeface="Century Gothic" pitchFamily="34" charset="0"/>
                <a:cs typeface="B Nazanin" pitchFamily="2" charset="-78"/>
              </a:rPr>
              <a:t>- سیستم شبکه های تأسیسات و تجهیزات (آب، فاضلاب و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latin typeface="Century Gothic" pitchFamily="34" charset="0"/>
                <a:cs typeface="B Nazanin" pitchFamily="2" charset="-78"/>
              </a:rPr>
              <a:t>7</a:t>
            </a:r>
            <a:r>
              <a:rPr lang="fa-IR" sz="2000">
                <a:latin typeface="Century Gothic" pitchFamily="34" charset="0"/>
                <a:cs typeface="B Nazanin" pitchFamily="2" charset="-78"/>
              </a:rPr>
              <a:t>- شیب و سطح اراضی تفکیکی.</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8</a:t>
            </a:r>
            <a:r>
              <a:rPr lang="fa-IR" sz="2000">
                <a:latin typeface="Century Gothic" pitchFamily="34" charset="0"/>
                <a:cs typeface="B Nazanin" pitchFamily="2" charset="-78"/>
              </a:rPr>
              <a:t>- خیابان های داخلی باید مناطق مسکونی را به مراکز عمومی مانند خرید ومحله.ها پیوند دهد.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latin typeface="Century Gothic" pitchFamily="34" charset="0"/>
                <a:cs typeface="B Nazanin" pitchFamily="2" charset="-78"/>
              </a:rPr>
              <a:t>9</a:t>
            </a:r>
            <a:r>
              <a:rPr lang="fa-IR" sz="2000">
                <a:latin typeface="Century Gothic" pitchFamily="34" charset="0"/>
                <a:cs typeface="B Nazanin" pitchFamily="2" charset="-78"/>
              </a:rPr>
              <a:t>- نظم، محل و عرض خیابان های داخلی باید طوری باشد که میان بر خیابان های اصلی را اجازه ندهد.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Box 1"/>
          <p:cNvSpPr txBox="1">
            <a:spLocks noChangeArrowheads="1"/>
          </p:cNvSpPr>
          <p:nvPr/>
        </p:nvSpPr>
        <p:spPr bwMode="auto">
          <a:xfrm>
            <a:off x="857250" y="620713"/>
            <a:ext cx="7675563"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10</a:t>
            </a:r>
            <a:r>
              <a:rPr lang="fa-IR" sz="2000">
                <a:latin typeface="Century Gothic" pitchFamily="34" charset="0"/>
                <a:cs typeface="B Nazanin" pitchFamily="2" charset="-78"/>
              </a:rPr>
              <a:t>- از زاوایای نامنظم بین خیابان ها اجتناب شود.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11</a:t>
            </a:r>
            <a:r>
              <a:rPr lang="fa-IR" sz="2000">
                <a:latin typeface="Century Gothic" pitchFamily="34" charset="0"/>
                <a:cs typeface="B Nazanin" pitchFamily="2" charset="-78"/>
              </a:rPr>
              <a:t>- تعداد خیابان هایی که به یک نقطه می رسند باید به حداقل ممکن نقصان یابند.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12</a:t>
            </a:r>
            <a:r>
              <a:rPr lang="fa-IR" sz="2000">
                <a:latin typeface="Century Gothic" pitchFamily="34" charset="0"/>
                <a:cs typeface="B Nazanin" pitchFamily="2" charset="-78"/>
              </a:rPr>
              <a:t>- تقاطع خیابانهای داخلی یا خیابان های خارجی باید به حداقل ممکن برسد تا ترافیک عبوری و ترافیک داخلی با هم تداخل ننمایند.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13</a:t>
            </a:r>
            <a:r>
              <a:rPr lang="fa-IR" sz="2000">
                <a:latin typeface="Century Gothic" pitchFamily="34" charset="0"/>
                <a:cs typeface="B Nazanin" pitchFamily="2" charset="-78"/>
              </a:rPr>
              <a:t>- نام خیابان های جدید نباید تکرار خیابان های گذشته باشد. </a:t>
            </a: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14</a:t>
            </a:r>
            <a:r>
              <a:rPr lang="fa-IR" sz="2000">
                <a:latin typeface="Century Gothic" pitchFamily="34" charset="0"/>
                <a:cs typeface="B Nazanin" pitchFamily="2" charset="-78"/>
              </a:rPr>
              <a:t>- ترافیک خیابانهای کوچک و کوچه ها به خیابان های اصلی وصل شده و خیابان های اصلی ترافیکی را به اتوبان منتقل کند.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15</a:t>
            </a:r>
            <a:r>
              <a:rPr lang="fa-IR" sz="2000">
                <a:latin typeface="Century Gothic" pitchFamily="34" charset="0"/>
                <a:cs typeface="B Nazanin" pitchFamily="2" charset="-78"/>
              </a:rPr>
              <a:t>- امتداد خیابانها، یعنی آنکه خیابانی که از یک جانب مجموعه تفکیکی به جانب دیگر ادامه پیدا می کند، کور یا بن بست نشود. </a:t>
            </a:r>
          </a:p>
          <a:p>
            <a:pPr algn="just" eaLnBrk="1" hangingPunct="1">
              <a:lnSpc>
                <a:spcPct val="150000"/>
              </a:lnSpc>
            </a:pPr>
            <a:r>
              <a:rPr lang="fa-IR" sz="2000">
                <a:solidFill>
                  <a:srgbClr val="FF0000"/>
                </a:solidFill>
                <a:cs typeface="B Nazanin" pitchFamily="2" charset="-78"/>
              </a:rPr>
              <a:t>16</a:t>
            </a:r>
            <a:r>
              <a:rPr lang="fa-IR" sz="2000">
                <a:cs typeface="B Nazanin" pitchFamily="2" charset="-78"/>
              </a:rPr>
              <a:t>- در مناطقی که به سبب پستی و بلندی یا اجتناب از سر و صدای ترافیک با تعیین دسترسی برای زمینی که شکل نامرتب دارد بهتر است از راه های بن بست استفاده شود.</a:t>
            </a:r>
          </a:p>
        </p:txBody>
      </p:sp>
    </p:spTree>
  </p:cSld>
  <p:clrMapOvr>
    <a:masterClrMapping/>
  </p:clrMapOvr>
  <p:transition>
    <p:dissolv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Box 1"/>
          <p:cNvSpPr txBox="1">
            <a:spLocks noChangeArrowheads="1"/>
          </p:cNvSpPr>
          <p:nvPr/>
        </p:nvSpPr>
        <p:spPr bwMode="auto">
          <a:xfrm>
            <a:off x="857250" y="714375"/>
            <a:ext cx="7572375"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FF0000"/>
                </a:solidFill>
                <a:latin typeface="Century Gothic" pitchFamily="34" charset="0"/>
                <a:cs typeface="B Nazanin" pitchFamily="2" charset="-78"/>
              </a:rPr>
              <a:t>17</a:t>
            </a:r>
            <a:r>
              <a:rPr lang="fa-IR" sz="2000">
                <a:latin typeface="Century Gothic" pitchFamily="34" charset="0"/>
                <a:cs typeface="B Nazanin" pitchFamily="2" charset="-78"/>
              </a:rPr>
              <a:t>- در مورد خیابان هایی که فقط جنبه استفاده مسکونی دارند، فاصله بر ساختمان ها بایستی 26 متر و عرض سواره در حدود 8-9 متر باشد و در مورد خیابان های برگردان یا بن بست که ذکر آن رفت عرض خیابان 12 متر و عرض اتومبیل رو بین 6، 8 و 9 متر متغیر خواهد بود. </a:t>
            </a: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18</a:t>
            </a:r>
            <a:r>
              <a:rPr lang="fa-IR" sz="2000">
                <a:latin typeface="Century Gothic" pitchFamily="34" charset="0"/>
                <a:cs typeface="B Nazanin" pitchFamily="2" charset="-78"/>
              </a:rPr>
              <a:t>- شیب خیابان معمولاً باید 5 درصد باشد تا آب باران در سطح خیابان نماند. بنا به ملاحظات توپوگرافی شاید لازم آید شیب خیابان های اصلی بین 6 تا 7 درصد و خیابان.های فرعی 10 تا 12 درصد باشد. عرض خیابان آسفالت نیز معمولاً 5/1 تا 2 درصد است.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cs typeface="B Nazanin" pitchFamily="2" charset="-78"/>
              </a:rPr>
              <a:t>19</a:t>
            </a:r>
            <a:r>
              <a:rPr lang="fa-IR" sz="2000">
                <a:cs typeface="B Nazanin" pitchFamily="2" charset="-78"/>
              </a:rPr>
              <a:t>- بلوک بندی های مطلوب بین 250 تا 400 متر طول و بین 30 تا 40 متر عرض است. حد فاصل دو قطعه زمین یا عرض کلی بلوک نیز بهتر است بین 60 تا 80 متر باشد. </a:t>
            </a:r>
          </a:p>
          <a:p>
            <a:pPr algn="just" eaLnBrk="1" hangingPunct="1">
              <a:lnSpc>
                <a:spcPct val="200000"/>
              </a:lnSpc>
            </a:pP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642938" y="571500"/>
            <a:ext cx="8001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موفقیت در عرصه برنامه ریزی کاربری زمین به عوامل زیر بستگی دارد :</a:t>
            </a:r>
          </a:p>
          <a:p>
            <a:pPr algn="just" eaLnBrk="1" hangingPunct="1">
              <a:lnSpc>
                <a:spcPct val="200000"/>
              </a:lnSpc>
            </a:pPr>
            <a:r>
              <a:rPr lang="fa-IR" sz="2200">
                <a:solidFill>
                  <a:srgbClr val="FF0000"/>
                </a:solidFill>
                <a:latin typeface="Century Gothic" pitchFamily="34" charset="0"/>
                <a:cs typeface="B Nazanin" pitchFamily="2" charset="-78"/>
              </a:rPr>
              <a:t>     الف) </a:t>
            </a:r>
            <a:r>
              <a:rPr lang="fa-IR" sz="2200">
                <a:latin typeface="Century Gothic" pitchFamily="34" charset="0"/>
                <a:cs typeface="B Nazanin" pitchFamily="2" charset="-78"/>
              </a:rPr>
              <a:t>وجود قوانین و سیاست های کلان مناسب در زمینه نحوه استفاده از زمین.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ب) </a:t>
            </a:r>
            <a:r>
              <a:rPr lang="fa-IR" sz="2200">
                <a:latin typeface="Century Gothic" pitchFamily="34" charset="0"/>
                <a:cs typeface="B Nazanin" pitchFamily="2" charset="-78"/>
              </a:rPr>
              <a:t>استفاده از روش های کارآمد در تهیه و اجرای طرح های شهری و برنامه کاربری زمین. </a:t>
            </a:r>
          </a:p>
          <a:p>
            <a:pPr algn="just" eaLnBrk="1" hangingPunct="1">
              <a:lnSpc>
                <a:spcPct val="200000"/>
              </a:lnSpc>
            </a:pPr>
            <a:endParaRPr lang="fa-IR"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در مجموع برنامه ریزی کاربری اراضی شهری عبارتست از: «ساماندهی مکانی و فضائی فعالیت ها و عملکردهای شهری براساس نیازها و خواست های مردم شهر».</a:t>
            </a:r>
            <a:endParaRPr lang="en-US" sz="2200">
              <a:solidFill>
                <a:schemeClr val="accent2"/>
              </a:solidFill>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Box 1"/>
          <p:cNvSpPr txBox="1">
            <a:spLocks noChangeArrowheads="1"/>
          </p:cNvSpPr>
          <p:nvPr/>
        </p:nvSpPr>
        <p:spPr bwMode="auto">
          <a:xfrm>
            <a:off x="827088" y="692150"/>
            <a:ext cx="7572375"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اهم دیگر ضوابط آیین نامه تفکیک اراضی به شرح زیر است: </a:t>
            </a:r>
            <a:endParaRPr lang="en-US" sz="2000">
              <a:solidFill>
                <a:srgbClr val="00FF00"/>
              </a:solidFill>
              <a:latin typeface="Century Gothic" pitchFamily="34" charset="0"/>
              <a:cs typeface="B Nazanin" pitchFamily="2" charset="-78"/>
            </a:endParaRPr>
          </a:p>
          <a:p>
            <a:pPr lvl="1"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ارتفاع و حجم ساختمان ها مشخص شود. </a:t>
            </a:r>
            <a:endParaRPr lang="en-US" sz="2000">
              <a:latin typeface="Century Gothic" pitchFamily="34" charset="0"/>
              <a:cs typeface="B Nazanin" pitchFamily="2" charset="-78"/>
            </a:endParaRPr>
          </a:p>
          <a:p>
            <a:pPr lvl="1"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میزان و درصدی را که در قطعه زمین باید به زیر بنا برود، با ابعاد آن را مشخص می دارد. </a:t>
            </a:r>
            <a:endParaRPr lang="en-US" sz="2000">
              <a:latin typeface="Century Gothic" pitchFamily="34" charset="0"/>
              <a:cs typeface="B Nazanin" pitchFamily="2" charset="-78"/>
            </a:endParaRPr>
          </a:p>
          <a:p>
            <a:pPr lvl="1"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تراکم جمعیت را مشخص می کند. </a:t>
            </a:r>
            <a:endParaRPr lang="en-US" sz="2000">
              <a:latin typeface="Century Gothic" pitchFamily="34" charset="0"/>
              <a:cs typeface="B Nazanin" pitchFamily="2" charset="-78"/>
            </a:endParaRPr>
          </a:p>
          <a:p>
            <a:pPr lvl="1"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انواع کاربری ها را برای مقاصد تجاری، اداری، صنعتی و مسکونی مشخص می نماید. </a:t>
            </a:r>
            <a:endParaRPr lang="en-US" sz="2000">
              <a:latin typeface="Century Gothic" pitchFamily="34" charset="0"/>
              <a:cs typeface="B Nazanin" pitchFamily="2" charset="-78"/>
            </a:endParaRPr>
          </a:p>
          <a:p>
            <a:pPr lvl="1"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از کاربری های ناصحیح جلوگیری می نماید.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Box 1"/>
          <p:cNvSpPr txBox="1">
            <a:spLocks noChangeArrowheads="1"/>
          </p:cNvSpPr>
          <p:nvPr/>
        </p:nvSpPr>
        <p:spPr bwMode="auto">
          <a:xfrm>
            <a:off x="857250" y="714375"/>
            <a:ext cx="7572375"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نکات مهم و آیین نامه اراضی </a:t>
            </a:r>
            <a:r>
              <a:rPr lang="fa-IR" sz="2000">
                <a:solidFill>
                  <a:schemeClr val="accent2"/>
                </a:solidFill>
                <a:latin typeface="Century Gothic" pitchFamily="34" charset="0"/>
                <a:cs typeface="B Nazanin" pitchFamily="2" charset="-78"/>
              </a:rPr>
              <a:t>مسکونی</a:t>
            </a:r>
            <a:r>
              <a:rPr lang="fa-IR" sz="2000">
                <a:solidFill>
                  <a:srgbClr val="00FF00"/>
                </a:solidFill>
                <a:latin typeface="Century Gothic" pitchFamily="34" charset="0"/>
                <a:cs typeface="B Nazanin" pitchFamily="2" charset="-78"/>
              </a:rPr>
              <a:t>:</a:t>
            </a:r>
          </a:p>
          <a:p>
            <a:pPr algn="just" eaLnBrk="1" hangingPunct="1">
              <a:lnSpc>
                <a:spcPct val="200000"/>
              </a:lnSpc>
            </a:pPr>
            <a:r>
              <a:rPr lang="fa-IR" sz="2000">
                <a:latin typeface="Century Gothic" pitchFamily="34" charset="0"/>
                <a:cs typeface="B Nazanin" pitchFamily="2" charset="-78"/>
              </a:rPr>
              <a:t>      مساحت زمین از حد معمول (در صورتی که زمین به ساختمان خانه تک خانواری اختصاص دارد) افزایش پیدا نکند.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تراکم به حد متوسط تنظیم گردد.</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حیاط ها به اندازه ای باشد که نور و هوا و سایر همسایگان را نگیرد و فضا برای بازی کودکان وجود داشته باشد.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پارکینگ به اندازه کافی برای کلیه ساکنین خانه ها منظور شود و در هر محله نیز چنین فضایی وجود داشته باشد.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تراکم باید مطابق پیش بینی طرح جامع باشد.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Box 1"/>
          <p:cNvSpPr txBox="1">
            <a:spLocks noChangeArrowheads="1"/>
          </p:cNvSpPr>
          <p:nvPr/>
        </p:nvSpPr>
        <p:spPr bwMode="auto">
          <a:xfrm>
            <a:off x="857250" y="714375"/>
            <a:ext cx="757237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ضوابط و مقررات تأسیسات زیر بنایی </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تأسیسات زیر بنایی جهت رفع نیازها و مشکلات شهروندان، مشتمل بر آب، برق، تلفن، گاز، فاضلاب، جمع آوری و دفع آبهای سطحی است. تأسیسات زیربنایی </a:t>
            </a:r>
            <a:r>
              <a:rPr lang="fa-IR" sz="2200">
                <a:solidFill>
                  <a:schemeClr val="accent2"/>
                </a:solidFill>
                <a:latin typeface="Century Gothic" pitchFamily="34" charset="0"/>
                <a:cs typeface="B Nazanin" pitchFamily="2" charset="-78"/>
              </a:rPr>
              <a:t>شاخص توسعه</a:t>
            </a:r>
            <a:r>
              <a:rPr lang="fa-IR" sz="2200">
                <a:latin typeface="Century Gothic" pitchFamily="34" charset="0"/>
                <a:cs typeface="B Nazanin" pitchFamily="2" charset="-78"/>
              </a:rPr>
              <a:t> شهرهاست. </a:t>
            </a:r>
          </a:p>
          <a:p>
            <a:pPr algn="just" eaLnBrk="1" hangingPunct="1">
              <a:lnSpc>
                <a:spcPct val="200000"/>
              </a:lnSpc>
            </a:pPr>
            <a:r>
              <a:rPr lang="fa-IR" sz="2200">
                <a:latin typeface="Century Gothic" pitchFamily="34" charset="0"/>
                <a:cs typeface="B Nazanin" pitchFamily="2" charset="-78"/>
              </a:rPr>
              <a:t>      داشتن </a:t>
            </a:r>
            <a:r>
              <a:rPr lang="fa-IR" sz="2200">
                <a:solidFill>
                  <a:schemeClr val="accent2"/>
                </a:solidFill>
                <a:latin typeface="Century Gothic" pitchFamily="34" charset="0"/>
                <a:cs typeface="B Nazanin" pitchFamily="2" charset="-78"/>
              </a:rPr>
              <a:t>برنامه</a:t>
            </a:r>
            <a:r>
              <a:rPr lang="fa-IR" sz="2200">
                <a:latin typeface="Century Gothic" pitchFamily="34" charset="0"/>
                <a:cs typeface="B Nazanin" pitchFamily="2" charset="-78"/>
              </a:rPr>
              <a:t> در زمینه تأسیسات و تجهیزات شهری نه تنها از مشکلات شهری می کاهد، بله در مجموع باعث </a:t>
            </a:r>
            <a:r>
              <a:rPr lang="fa-IR" sz="2200">
                <a:solidFill>
                  <a:schemeClr val="accent2"/>
                </a:solidFill>
                <a:latin typeface="Century Gothic" pitchFamily="34" charset="0"/>
                <a:cs typeface="B Nazanin" pitchFamily="2" charset="-78"/>
              </a:rPr>
              <a:t>تقلیل هزینه</a:t>
            </a:r>
            <a:r>
              <a:rPr lang="fa-IR" sz="2200">
                <a:latin typeface="Century Gothic" pitchFamily="34" charset="0"/>
                <a:cs typeface="B Nazanin" pitchFamily="2" charset="-78"/>
              </a:rPr>
              <a:t> و </a:t>
            </a:r>
            <a:r>
              <a:rPr lang="fa-IR" sz="2200">
                <a:solidFill>
                  <a:schemeClr val="accent2"/>
                </a:solidFill>
                <a:latin typeface="Century Gothic" pitchFamily="34" charset="0"/>
                <a:cs typeface="B Nazanin" pitchFamily="2" charset="-78"/>
              </a:rPr>
              <a:t>کاهش فشار روی شهروندان</a:t>
            </a:r>
            <a:r>
              <a:rPr lang="fa-IR" sz="2200">
                <a:latin typeface="Century Gothic" pitchFamily="34" charset="0"/>
                <a:cs typeface="B Nazanin" pitchFamily="2" charset="-78"/>
              </a:rPr>
              <a:t> و </a:t>
            </a:r>
            <a:r>
              <a:rPr lang="fa-IR" sz="2200">
                <a:solidFill>
                  <a:schemeClr val="accent2"/>
                </a:solidFill>
                <a:latin typeface="Century Gothic" pitchFamily="34" charset="0"/>
                <a:cs typeface="B Nazanin" pitchFamily="2" charset="-78"/>
              </a:rPr>
              <a:t>کاهش بار مالی شهرداری</a:t>
            </a: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و دستگاههای دولتی</a:t>
            </a:r>
            <a:r>
              <a:rPr lang="fa-IR" sz="2200">
                <a:latin typeface="Century Gothic" pitchFamily="34" charset="0"/>
                <a:cs typeface="B Nazanin" pitchFamily="2" charset="-78"/>
              </a:rPr>
              <a:t> می گردد.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Box 1"/>
          <p:cNvSpPr txBox="1">
            <a:spLocks noChangeArrowheads="1"/>
          </p:cNvSpPr>
          <p:nvPr/>
        </p:nvSpPr>
        <p:spPr bwMode="auto">
          <a:xfrm>
            <a:off x="857250" y="714375"/>
            <a:ext cx="7572375"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chemeClr val="accent2"/>
                </a:solidFill>
                <a:latin typeface="Century Gothic" pitchFamily="34" charset="0"/>
                <a:cs typeface="B Nazanin" pitchFamily="2" charset="-78"/>
              </a:rPr>
              <a:t>اهم بررسی های لازم در برنامه ریزی و طراحی شبکه های تاسیسات زیربنائی</a:t>
            </a:r>
            <a:r>
              <a:rPr lang="fa-IR" sz="2000">
                <a:latin typeface="Century Gothic" pitchFamily="34" charset="0"/>
                <a:cs typeface="B Nazanin" pitchFamily="2" charset="-78"/>
              </a:rPr>
              <a:t> </a:t>
            </a:r>
            <a:endParaRPr lang="en-US" sz="2000">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       از لحاظ زمانی:</a:t>
            </a:r>
            <a:r>
              <a:rPr lang="fa-IR" sz="2000">
                <a:latin typeface="Century Gothic" pitchFamily="34" charset="0"/>
                <a:cs typeface="B Nazanin" pitchFamily="2" charset="-78"/>
              </a:rPr>
              <a:t> مرحله اجرایی، مقیاس و زمان اجرا و هماهنگی اجرایی تأسیسات اهمیت اساسی دارد. </a:t>
            </a:r>
            <a:endParaRPr lang="en-US" sz="2000">
              <a:latin typeface="Century Gothic" pitchFamily="34" charset="0"/>
              <a:cs typeface="B Nazanin" pitchFamily="2" charset="-78"/>
            </a:endParaRPr>
          </a:p>
          <a:p>
            <a:pPr algn="just" eaLnBrk="1" hangingPunct="1">
              <a:lnSpc>
                <a:spcPct val="200000"/>
              </a:lnSpc>
            </a:pPr>
            <a:r>
              <a:rPr lang="fa-IR" sz="2000">
                <a:solidFill>
                  <a:srgbClr val="00FF00"/>
                </a:solidFill>
                <a:latin typeface="Century Gothic" pitchFamily="34" charset="0"/>
                <a:cs typeface="B Nazanin" pitchFamily="2" charset="-78"/>
              </a:rPr>
              <a:t>       از لحاظ سازمانی:</a:t>
            </a:r>
            <a:r>
              <a:rPr lang="fa-IR" sz="2000">
                <a:latin typeface="Century Gothic" pitchFamily="34" charset="0"/>
                <a:cs typeface="B Nazanin" pitchFamily="2" charset="-78"/>
              </a:rPr>
              <a:t> هر یک از دستگاه ها طبق قوانین و مقررات، مسئولین خاصی در زمینه عملکرد وجود دارند. برقراری هماهنگی و ایجاد شواری هماهنگی اجرایی تحت مسئولین شهری، می تواند تا اندازه قابل توجهی از مشکلات و پراکنده سازی ها و تکرار مکررات قابل اجتناب جلوگیری نماید.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Box 1"/>
          <p:cNvSpPr txBox="1">
            <a:spLocks noChangeArrowheads="1"/>
          </p:cNvSpPr>
          <p:nvPr/>
        </p:nvSpPr>
        <p:spPr bwMode="auto">
          <a:xfrm>
            <a:off x="857250" y="714375"/>
            <a:ext cx="757237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         از لحاظ مالی:</a:t>
            </a:r>
            <a:r>
              <a:rPr lang="fa-IR" sz="2200">
                <a:latin typeface="Century Gothic" pitchFamily="34" charset="0"/>
                <a:cs typeface="B Nazanin" pitchFamily="2" charset="-78"/>
              </a:rPr>
              <a:t> تأمین اعتبارات همه تأسیسات مورد نیاز که معمولاً گران تمام می.شود، در یک زمان امکان پذیر نیست و مرحله بندی زمانی، اعتبار مالی تأسیسات، از موانع عمده برقراری هماهنگی به شمار می رود. </a:t>
            </a:r>
            <a:endParaRPr lang="en-US" sz="2200">
              <a:latin typeface="Century Gothic" pitchFamily="34" charset="0"/>
              <a:cs typeface="B Nazanin" pitchFamily="2" charset="-78"/>
            </a:endParaRPr>
          </a:p>
          <a:p>
            <a:pPr algn="just" eaLnBrk="1" hangingPunct="1">
              <a:lnSpc>
                <a:spcPct val="200000"/>
              </a:lnSpc>
            </a:pPr>
            <a:r>
              <a:rPr lang="fa-IR" sz="2200">
                <a:solidFill>
                  <a:srgbClr val="00FF00"/>
                </a:solidFill>
                <a:latin typeface="Century Gothic" pitchFamily="34" charset="0"/>
                <a:cs typeface="B Nazanin" pitchFamily="2" charset="-78"/>
              </a:rPr>
              <a:t>        از لحاظ فنی:</a:t>
            </a:r>
            <a:r>
              <a:rPr lang="fa-IR" sz="2200">
                <a:latin typeface="Century Gothic" pitchFamily="34" charset="0"/>
                <a:cs typeface="B Nazanin" pitchFamily="2" charset="-78"/>
              </a:rPr>
              <a:t> موجودیت تأسیسات قدیمی، نیاز به توسعه جدید و یا احداث تأسیساتی که قبلاً وجود نداشته اند، عدم تطابق فنی عملکرد بعضی از تأسیسات با یکدیگر و بامشکلات ناشی از شبکه خیابانی، موقعیت ساختمان ها، شرایط زمین و جنس خاک ومانند آنها، گاهی برقراری هماهنگی را غیر ممکن می سازد.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Box 1"/>
          <p:cNvSpPr txBox="1">
            <a:spLocks noChangeArrowheads="1"/>
          </p:cNvSpPr>
          <p:nvPr/>
        </p:nvSpPr>
        <p:spPr bwMode="auto">
          <a:xfrm>
            <a:off x="857250" y="714375"/>
            <a:ext cx="7572375"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      از لحاظ اجرایی: </a:t>
            </a:r>
            <a:r>
              <a:rPr lang="fa-IR" sz="2200">
                <a:latin typeface="Century Gothic" pitchFamily="34" charset="0"/>
                <a:cs typeface="B Nazanin" pitchFamily="2" charset="-78"/>
              </a:rPr>
              <a:t>که در این مرحله بایستی شرایط و خصوصیات هر یک از شبکه.ها را در نظر گرفت و از رویهم گذاردن شبکه های تأسیسات شهری پرهیز شود. </a:t>
            </a:r>
          </a:p>
          <a:p>
            <a:pPr algn="just" eaLnBrk="1" hangingPunct="1">
              <a:lnSpc>
                <a:spcPct val="200000"/>
              </a:lnSpc>
            </a:pPr>
            <a:r>
              <a:rPr lang="fa-IR" sz="2200">
                <a:solidFill>
                  <a:srgbClr val="00FF00"/>
                </a:solidFill>
                <a:latin typeface="Century Gothic" pitchFamily="34" charset="0"/>
                <a:cs typeface="B Nazanin" pitchFamily="2" charset="-78"/>
              </a:rPr>
              <a:t>      در زمینه مکان یابی شبکه ها</a:t>
            </a:r>
            <a:r>
              <a:rPr lang="fa-IR" sz="2200">
                <a:latin typeface="Century Gothic" pitchFamily="34" charset="0"/>
                <a:cs typeface="B Nazanin" pitchFamily="2" charset="-78"/>
              </a:rPr>
              <a:t>: این مشابه به عرض و طول خیابان بستگی دارد. چنانچه عرض پیاده رو زیاد باشد، برای پرهیز از اختلال در ترافیک، کابل ها و لوله های تأسیسات معمولاً در زیر سطح پیاده رو نصب می شود. در خیابان ها و گذرها مشکلات نصب و جانمایی وجود داشته و هزینه گزافی را تحمیل می نماید.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Box 1"/>
          <p:cNvSpPr txBox="1">
            <a:spLocks noChangeArrowheads="1"/>
          </p:cNvSpPr>
          <p:nvPr/>
        </p:nvSpPr>
        <p:spPr bwMode="auto">
          <a:xfrm>
            <a:off x="857250" y="714375"/>
            <a:ext cx="757237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حریم و محدوده</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محدوده در شهر عبارتست از حدودی از فضاهای شهری که بتوان در آن حدود به انجام </a:t>
            </a:r>
            <a:r>
              <a:rPr lang="fa-IR" sz="2200">
                <a:solidFill>
                  <a:schemeClr val="accent2"/>
                </a:solidFill>
                <a:latin typeface="Century Gothic" pitchFamily="34" charset="0"/>
                <a:cs typeface="B Nazanin" pitchFamily="2" charset="-78"/>
              </a:rPr>
              <a:t>خدمات شهری و برنامه ریزی خدماتی</a:t>
            </a:r>
            <a:r>
              <a:rPr lang="fa-IR" sz="2200">
                <a:latin typeface="Century Gothic" pitchFamily="34" charset="0"/>
                <a:cs typeface="B Nazanin" pitchFamily="2" charset="-78"/>
              </a:rPr>
              <a:t> انجام داد. محدوده معمولاً از طرف شهرداری و مسئولین امور شهری تعیین می گردد.</a:t>
            </a:r>
          </a:p>
          <a:p>
            <a:pPr algn="just" eaLnBrk="1" hangingPunct="1">
              <a:lnSpc>
                <a:spcPct val="200000"/>
              </a:lnSpc>
            </a:pPr>
            <a:r>
              <a:rPr lang="fa-IR" sz="2200">
                <a:latin typeface="Century Gothic" pitchFamily="34" charset="0"/>
                <a:cs typeface="B Nazanin" pitchFamily="2" charset="-78"/>
              </a:rPr>
              <a:t>       حریم که برای توسعه آینده مورد نیاز شهر در فواصل زمانی در نظر گرفته می.شود عبارتست از </a:t>
            </a:r>
            <a:r>
              <a:rPr lang="fa-IR" sz="2200">
                <a:solidFill>
                  <a:schemeClr val="accent2"/>
                </a:solidFill>
                <a:latin typeface="Century Gothic" pitchFamily="34" charset="0"/>
                <a:cs typeface="B Nazanin" pitchFamily="2" charset="-78"/>
              </a:rPr>
              <a:t>زمین های اطراف محدوده</a:t>
            </a:r>
            <a:r>
              <a:rPr lang="fa-IR" sz="2200">
                <a:latin typeface="Century Gothic" pitchFamily="34" charset="0"/>
                <a:cs typeface="B Nazanin" pitchFamily="2" charset="-78"/>
              </a:rPr>
              <a:t> شهری، اگرچه در آن نتوان به احداث ساختمان پرداخت. این اراضی معمولاً جهت </a:t>
            </a:r>
            <a:r>
              <a:rPr lang="fa-IR" sz="2200">
                <a:solidFill>
                  <a:schemeClr val="accent2"/>
                </a:solidFill>
                <a:latin typeface="Century Gothic" pitchFamily="34" charset="0"/>
                <a:cs typeface="B Nazanin" pitchFamily="2" charset="-78"/>
              </a:rPr>
              <a:t>گسترش بعدی</a:t>
            </a:r>
            <a:r>
              <a:rPr lang="fa-IR" sz="2200">
                <a:latin typeface="Century Gothic" pitchFamily="34" charset="0"/>
                <a:cs typeface="B Nazanin" pitchFamily="2" charset="-78"/>
              </a:rPr>
              <a:t> شهر است.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4438" y="2236788"/>
            <a:ext cx="6357937" cy="1692275"/>
          </a:xfrm>
          <a:prstGeom prst="rect">
            <a:avLst/>
          </a:prstGeom>
          <a:noFill/>
        </p:spPr>
        <p:txBody>
          <a:bodyPr rtlCol="1">
            <a:spAutoFit/>
          </a:bodyPr>
          <a:lstStyle/>
          <a:p>
            <a:pPr algn="ctr" fontAlgn="auto">
              <a:spcBef>
                <a:spcPts val="0"/>
              </a:spcBef>
              <a:spcAft>
                <a:spcPts val="0"/>
              </a:spcAft>
              <a:defRPr/>
            </a:pPr>
            <a:r>
              <a:rPr lang="fa-IR" sz="3200" dirty="0">
                <a:effectLst>
                  <a:outerShdw blurRad="38100" dist="38100" dir="2700000" algn="tl">
                    <a:srgbClr val="000000">
                      <a:alpha val="43137"/>
                    </a:srgbClr>
                  </a:outerShdw>
                </a:effectLst>
                <a:latin typeface="+mn-lt"/>
                <a:cs typeface="B Nazanin" pitchFamily="2" charset="-78"/>
              </a:rPr>
              <a:t>فصل سوم</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FFFF00"/>
                </a:solidFill>
                <a:effectLst>
                  <a:outerShdw blurRad="38100" dist="38100" dir="2700000" algn="tl">
                    <a:srgbClr val="000000">
                      <a:alpha val="43137"/>
                    </a:srgbClr>
                  </a:outerShdw>
                </a:effectLst>
                <a:latin typeface="+mn-lt"/>
                <a:cs typeface="B Nazanin" pitchFamily="2" charset="-78"/>
              </a:rPr>
              <a:t>منطقه بندی</a:t>
            </a:r>
            <a:endParaRPr lang="en-US" sz="3600" dirty="0">
              <a:solidFill>
                <a:srgbClr val="FFFF00"/>
              </a:solidFill>
              <a:effectLst>
                <a:outerShdw blurRad="38100" dist="38100" dir="2700000" algn="tl">
                  <a:srgbClr val="000000">
                    <a:alpha val="43137"/>
                  </a:srgbClr>
                </a:outerShdw>
              </a:effectLst>
              <a:latin typeface="+mn-lt"/>
              <a:cs typeface="B Nazanin" pitchFamily="2" charset="-78"/>
            </a:endParaRPr>
          </a:p>
        </p:txBody>
      </p:sp>
      <p:sp>
        <p:nvSpPr>
          <p:cNvPr id="3" name="TextBox 2"/>
          <p:cNvSpPr txBox="1"/>
          <p:nvPr/>
        </p:nvSpPr>
        <p:spPr>
          <a:xfrm>
            <a:off x="1214438" y="2243138"/>
            <a:ext cx="6357937" cy="2185987"/>
          </a:xfrm>
          <a:prstGeom prst="rect">
            <a:avLst/>
          </a:prstGeom>
          <a:noFill/>
        </p:spPr>
        <p:txBody>
          <a:bodyPr rtlCol="1">
            <a:spAutoFit/>
          </a:bodyPr>
          <a:lstStyle/>
          <a:p>
            <a:pPr algn="ctr" fontAlgn="auto">
              <a:spcBef>
                <a:spcPts val="0"/>
              </a:spcBef>
              <a:spcAft>
                <a:spcPts val="0"/>
              </a:spcAft>
              <a:defRPr/>
            </a:pPr>
            <a:r>
              <a:rPr lang="fa-IR" sz="3200" dirty="0">
                <a:solidFill>
                  <a:srgbClr val="FF0000"/>
                </a:solidFill>
                <a:effectLst>
                  <a:outerShdw blurRad="38100" dist="38100" dir="2700000" algn="tl">
                    <a:srgbClr val="000000">
                      <a:alpha val="43137"/>
                    </a:srgbClr>
                  </a:outerShdw>
                </a:effectLst>
                <a:latin typeface="+mn-lt"/>
                <a:cs typeface="B Nazanin" pitchFamily="2" charset="-78"/>
              </a:rPr>
              <a:t>فصل سوم</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00FF00"/>
                </a:solidFill>
                <a:effectLst>
                  <a:outerShdw blurRad="38100" dist="38100" dir="2700000" algn="tl">
                    <a:srgbClr val="000000">
                      <a:alpha val="43137"/>
                    </a:srgbClr>
                  </a:outerShdw>
                </a:effectLst>
                <a:latin typeface="+mn-lt"/>
                <a:cs typeface="B Nazanin" pitchFamily="2" charset="-78"/>
              </a:rPr>
              <a:t>منطقه بندی</a:t>
            </a:r>
            <a:endParaRPr lang="en-US" sz="3600" dirty="0">
              <a:solidFill>
                <a:srgbClr val="00FF00"/>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endParaRPr lang="fa-IR" sz="3200" dirty="0">
              <a:effectLst>
                <a:outerShdw blurRad="38100" dist="38100" dir="2700000" algn="tl">
                  <a:srgbClr val="000000">
                    <a:alpha val="43137"/>
                  </a:srgbClr>
                </a:outerShdw>
              </a:effectLst>
              <a:latin typeface="+mn-lt"/>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3000" fill="hold"/>
                                        <p:tgtEl>
                                          <p:spTgt spid="3"/>
                                        </p:tgtEl>
                                        <p:attrNameLst>
                                          <p:attrName>ppt_w</p:attrName>
                                        </p:attrNameLst>
                                      </p:cBhvr>
                                      <p:tavLst>
                                        <p:tav tm="0">
                                          <p:val>
                                            <p:fltVal val="0"/>
                                          </p:val>
                                        </p:tav>
                                        <p:tav tm="100000">
                                          <p:val>
                                            <p:strVal val="#ppt_w"/>
                                          </p:val>
                                        </p:tav>
                                      </p:tavLst>
                                    </p:anim>
                                    <p:anim calcmode="lin" valueType="num">
                                      <p:cBhvr>
                                        <p:cTn id="14" dur="3000" fill="hold"/>
                                        <p:tgtEl>
                                          <p:spTgt spid="3"/>
                                        </p:tgtEl>
                                        <p:attrNameLst>
                                          <p:attrName>ppt_h</p:attrName>
                                        </p:attrNameLst>
                                      </p:cBhvr>
                                      <p:tavLst>
                                        <p:tav tm="0">
                                          <p:val>
                                            <p:fltVal val="0"/>
                                          </p:val>
                                        </p:tav>
                                        <p:tav tm="100000">
                                          <p:val>
                                            <p:strVal val="#ppt_h"/>
                                          </p:val>
                                        </p:tav>
                                      </p:tavLst>
                                    </p:anim>
                                    <p:anim calcmode="lin" valueType="num">
                                      <p:cBhvr>
                                        <p:cTn id="15" dur="3000" fill="hold"/>
                                        <p:tgtEl>
                                          <p:spTgt spid="3"/>
                                        </p:tgtEl>
                                        <p:attrNameLst>
                                          <p:attrName>style.rotation</p:attrName>
                                        </p:attrNameLst>
                                      </p:cBhvr>
                                      <p:tavLst>
                                        <p:tav tm="0">
                                          <p:val>
                                            <p:fltVal val="360"/>
                                          </p:val>
                                        </p:tav>
                                        <p:tav tm="100000">
                                          <p:val>
                                            <p:fltVal val="0"/>
                                          </p:val>
                                        </p:tav>
                                      </p:tavLst>
                                    </p:anim>
                                    <p:animEffect transition="in" filter="fade">
                                      <p:cBhvr>
                                        <p:cTn id="16"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1"/>
          <p:cNvSpPr txBox="1">
            <a:spLocks noChangeArrowheads="1"/>
          </p:cNvSpPr>
          <p:nvPr/>
        </p:nvSpPr>
        <p:spPr bwMode="auto">
          <a:xfrm>
            <a:off x="857250" y="714375"/>
            <a:ext cx="7572375"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تعاریف و مفاهیم منطقه بندی</a:t>
            </a:r>
            <a:endParaRPr lang="en-US" sz="2200">
              <a:solidFill>
                <a:srgbClr val="00FF00"/>
              </a:solidFill>
              <a:latin typeface="Century Gothic" pitchFamily="34" charset="0"/>
              <a:cs typeface="B Nazanin" pitchFamily="2" charset="-78"/>
            </a:endParaRPr>
          </a:p>
          <a:p>
            <a:pPr eaLnBrk="1" hangingPunct="1">
              <a:lnSpc>
                <a:spcPct val="200000"/>
              </a:lnSpc>
            </a:pPr>
            <a:r>
              <a:rPr lang="fa-IR" sz="2200">
                <a:latin typeface="Century Gothic" pitchFamily="34" charset="0"/>
                <a:cs typeface="B Nazanin" pitchFamily="2" charset="-78"/>
              </a:rPr>
              <a:t>   </a:t>
            </a:r>
            <a:r>
              <a:rPr lang="ar-SA" sz="2200">
                <a:cs typeface="B Nazanin" pitchFamily="2" charset="-78"/>
              </a:rPr>
              <a:t>تقسيم يک شهر را به مناطق ويژه با مرزهاي معين براي نقش</a:t>
            </a:r>
            <a:r>
              <a:rPr lang="en-US" sz="2200">
                <a:cs typeface="B Nazanin" pitchFamily="2" charset="-78"/>
              </a:rPr>
              <a:t> </a:t>
            </a:r>
            <a:r>
              <a:rPr lang="ar-SA" sz="2200">
                <a:cs typeface="B Nazanin" pitchFamily="2" charset="-78"/>
              </a:rPr>
              <a:t>پذيري هر يک از اين مناطق، «منطقه</a:t>
            </a:r>
            <a:r>
              <a:rPr lang="fa-IR" sz="2200">
                <a:cs typeface="B Nazanin" pitchFamily="2" charset="-78"/>
              </a:rPr>
              <a:t> </a:t>
            </a:r>
            <a:r>
              <a:rPr lang="ar-SA" sz="2200">
                <a:cs typeface="B Nazanin" pitchFamily="2" charset="-78"/>
              </a:rPr>
              <a:t>بندي شهري» ميگويند. منطقه بندي در واقع استفاده منطقي و نظام</a:t>
            </a:r>
            <a:r>
              <a:rPr lang="fa-IR" sz="2200">
                <a:cs typeface="B Nazanin" pitchFamily="2" charset="-78"/>
              </a:rPr>
              <a:t> </a:t>
            </a:r>
            <a:r>
              <a:rPr lang="ar-SA" sz="2200">
                <a:cs typeface="B Nazanin" pitchFamily="2" charset="-78"/>
              </a:rPr>
              <a:t>پذير از زمينهاي شهري درآينده بلند مدت است و در آن، موقعيت، ميزان ارتفاعيابي، شکل، ميزان بهرهگيري و ساختهاي داخلي هر يک از مناطق، مورد نظر است. </a:t>
            </a:r>
            <a:br>
              <a:rPr lang="ar-SA" sz="2200">
                <a:cs typeface="B Nazanin" pitchFamily="2" charset="-78"/>
              </a:rPr>
            </a:br>
            <a:r>
              <a:rPr lang="ar-SA" sz="2200">
                <a:cs typeface="B Nazanin" pitchFamily="2" charset="-78"/>
              </a:rPr>
              <a:t>منطقه</a:t>
            </a:r>
            <a:r>
              <a:rPr lang="fa-IR" sz="2200">
                <a:cs typeface="B Nazanin" pitchFamily="2" charset="-78"/>
              </a:rPr>
              <a:t> </a:t>
            </a:r>
            <a:r>
              <a:rPr lang="ar-SA" sz="2200">
                <a:cs typeface="B Nazanin" pitchFamily="2" charset="-78"/>
              </a:rPr>
              <a:t>بندي، روشي است که در آن، برنامه</a:t>
            </a:r>
            <a:r>
              <a:rPr lang="fa-IR" sz="2200">
                <a:cs typeface="B Nazanin" pitchFamily="2" charset="-78"/>
              </a:rPr>
              <a:t> </a:t>
            </a:r>
            <a:r>
              <a:rPr lang="ar-SA" sz="2200">
                <a:cs typeface="B Nazanin" pitchFamily="2" charset="-78"/>
              </a:rPr>
              <a:t>ريزي فيزيکي، کاربري زمين را جهت منافع عمومي نظام مي</a:t>
            </a:r>
            <a:r>
              <a:rPr lang="fa-IR" sz="2200">
                <a:cs typeface="B Nazanin" pitchFamily="2" charset="-78"/>
              </a:rPr>
              <a:t> </a:t>
            </a:r>
            <a:r>
              <a:rPr lang="ar-SA" sz="2200">
                <a:cs typeface="B Nazanin" pitchFamily="2" charset="-78"/>
              </a:rPr>
              <a:t>ب</a:t>
            </a:r>
            <a:r>
              <a:rPr lang="fa-IR" sz="2200">
                <a:cs typeface="B Nazanin" pitchFamily="2" charset="-78"/>
              </a:rPr>
              <a:t>ـ</a:t>
            </a:r>
            <a:r>
              <a:rPr lang="ar-SA" sz="2200">
                <a:cs typeface="B Nazanin" pitchFamily="2" charset="-78"/>
              </a:rPr>
              <a:t>خشد و ه</a:t>
            </a:r>
            <a:r>
              <a:rPr lang="fa-IR" sz="2200">
                <a:cs typeface="B Nazanin" pitchFamily="2" charset="-78"/>
              </a:rPr>
              <a:t>ـ</a:t>
            </a:r>
            <a:r>
              <a:rPr lang="ar-SA" sz="2200">
                <a:cs typeface="B Nazanin" pitchFamily="2" charset="-78"/>
              </a:rPr>
              <a:t>دف ا</a:t>
            </a:r>
            <a:r>
              <a:rPr lang="fa-IR" sz="2200">
                <a:cs typeface="B Nazanin" pitchFamily="2" charset="-78"/>
              </a:rPr>
              <a:t> </a:t>
            </a:r>
            <a:r>
              <a:rPr lang="ar-SA" sz="2200">
                <a:cs typeface="B Nazanin" pitchFamily="2" charset="-78"/>
              </a:rPr>
              <a:t>صلي آن</a:t>
            </a:r>
            <a:r>
              <a:rPr lang="fa-IR" sz="2200">
                <a:cs typeface="B Nazanin" pitchFamily="2" charset="-78"/>
              </a:rPr>
              <a:t> </a:t>
            </a:r>
            <a:r>
              <a:rPr lang="ar-SA" sz="2200">
                <a:cs typeface="B Nazanin" pitchFamily="2" charset="-78"/>
              </a:rPr>
              <a:t>، اختصاص دادن زمين به مص</a:t>
            </a:r>
            <a:r>
              <a:rPr lang="fa-IR" sz="2200">
                <a:cs typeface="B Nazanin" pitchFamily="2" charset="-78"/>
              </a:rPr>
              <a:t>ـ</a:t>
            </a:r>
            <a:r>
              <a:rPr lang="ar-SA" sz="2200">
                <a:cs typeface="B Nazanin" pitchFamily="2" charset="-78"/>
              </a:rPr>
              <a:t>ارف عمده</a:t>
            </a:r>
            <a:r>
              <a:rPr lang="fa-IR" sz="2200">
                <a:cs typeface="B Nazanin" pitchFamily="2" charset="-78"/>
              </a:rPr>
              <a:t> </a:t>
            </a:r>
            <a:r>
              <a:rPr lang="ar-SA" sz="2200">
                <a:cs typeface="B Nazanin" pitchFamily="2" charset="-78"/>
              </a:rPr>
              <a:t>، </a:t>
            </a:r>
            <a:r>
              <a:rPr lang="fa-IR" sz="2200">
                <a:cs typeface="B Nazanin" pitchFamily="2" charset="-78"/>
              </a:rPr>
              <a:t>م</a:t>
            </a:r>
            <a:r>
              <a:rPr lang="ar-SA" sz="2200">
                <a:cs typeface="B Nazanin" pitchFamily="2" charset="-78"/>
              </a:rPr>
              <a:t>سکوني،</a:t>
            </a:r>
            <a:r>
              <a:rPr lang="fa-IR" sz="2200">
                <a:cs typeface="B Nazanin" pitchFamily="2" charset="-78"/>
              </a:rPr>
              <a:t> </a:t>
            </a:r>
            <a:r>
              <a:rPr lang="ar-SA" sz="2200">
                <a:cs typeface="B Nazanin" pitchFamily="2" charset="-78"/>
              </a:rPr>
              <a:t>صنعتي</a:t>
            </a:r>
            <a:r>
              <a:rPr lang="fa-IR" sz="2200">
                <a:cs typeface="B Nazanin" pitchFamily="2" charset="-78"/>
              </a:rPr>
              <a:t> </a:t>
            </a:r>
            <a:r>
              <a:rPr lang="ar-SA" sz="2200">
                <a:cs typeface="B Nazanin" pitchFamily="2" charset="-78"/>
              </a:rPr>
              <a:t>و غيره در توسعه آينده شهر است.</a:t>
            </a:r>
            <a:r>
              <a:rPr lang="ar-SA"/>
              <a:t> </a:t>
            </a:r>
            <a:br>
              <a:rPr lang="ar-SA"/>
            </a:b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Box 1"/>
          <p:cNvSpPr txBox="1">
            <a:spLocks noChangeArrowheads="1"/>
          </p:cNvSpPr>
          <p:nvPr/>
        </p:nvSpPr>
        <p:spPr bwMode="auto">
          <a:xfrm>
            <a:off x="857250" y="714375"/>
            <a:ext cx="7572375"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مقررات منطقه بندی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هدف از تدوین و اجرای مقررات منطقه بندی ایجاد ایمنی در مقابل آتش سوزی سیل و سایر مخاطرات نسبت به بهداشت عمومی و رفاه مردم است. تدوین مقررات منطقه بندی باید با توجه به ویژگی های بناهای مورد احداث در هر منطقه و ارزش زمین و نوع استفاده از آن صورت گیرد.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827088" y="333375"/>
            <a:ext cx="7500937"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b="1">
                <a:solidFill>
                  <a:srgbClr val="00FF00"/>
                </a:solidFill>
                <a:latin typeface="Century Gothic" pitchFamily="34" charset="0"/>
                <a:cs typeface="B Nazanin" pitchFamily="2" charset="-78"/>
              </a:rPr>
              <a:t>اهداف کاربری زمین</a:t>
            </a:r>
            <a:endParaRPr lang="en-US" sz="2200" b="1">
              <a:solidFill>
                <a:srgbClr val="00FF00"/>
              </a:solidFill>
              <a:latin typeface="Century Gothic" pitchFamily="34" charset="0"/>
              <a:cs typeface="B Nazanin" pitchFamily="2" charset="-78"/>
            </a:endParaRPr>
          </a:p>
          <a:p>
            <a:pPr algn="just" eaLnBrk="1" hangingPunct="1">
              <a:lnSpc>
                <a:spcPct val="200000"/>
              </a:lnSpc>
            </a:pPr>
            <a:r>
              <a:rPr lang="fa-IR" sz="2200">
                <a:solidFill>
                  <a:srgbClr val="FF0000"/>
                </a:solidFill>
                <a:latin typeface="Century Gothic" pitchFamily="34" charset="0"/>
                <a:cs typeface="B Nazanin" pitchFamily="2" charset="-78"/>
              </a:rPr>
              <a:t>1</a:t>
            </a:r>
            <a:r>
              <a:rPr lang="fa-IR" sz="2200">
                <a:latin typeface="Century Gothic" pitchFamily="34" charset="0"/>
                <a:cs typeface="B Nazanin" pitchFamily="2" charset="-78"/>
              </a:rPr>
              <a:t>-</a:t>
            </a:r>
            <a:r>
              <a:rPr lang="fa-IR" sz="2200">
                <a:solidFill>
                  <a:srgbClr val="00FF00"/>
                </a:solidFill>
                <a:latin typeface="Century Gothic" pitchFamily="34" charset="0"/>
                <a:cs typeface="B Nazanin" pitchFamily="2" charset="-78"/>
              </a:rPr>
              <a:t> اهداف محیطی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اهداف محیطی را در راستای جلوگیری از تخریب زمین، برقراری ارتباط و پیوند میان شهر و طبیعت، حفظ منابع پایدار و تجدیدناپذیر، حفظ مواریث تاریخی و فرهنگی، توسعه فضاهای سبز و درختی، مکان یابی بهینه خدمات می توان مطرح نمود. </a:t>
            </a:r>
          </a:p>
        </p:txBody>
      </p:sp>
    </p:spTree>
  </p:cSld>
  <p:clrMapOvr>
    <a:masterClrMapping/>
  </p:clrMapOvr>
  <p:transition>
    <p:dissolv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Box 1"/>
          <p:cNvSpPr txBox="1">
            <a:spLocks noChangeArrowheads="1"/>
          </p:cNvSpPr>
          <p:nvPr/>
        </p:nvSpPr>
        <p:spPr bwMode="auto">
          <a:xfrm>
            <a:off x="857250" y="714375"/>
            <a:ext cx="7572375"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در آیین نامه منطقه بندی بایستی موارد زیر مشخص شود: </a:t>
            </a:r>
            <a:endParaRPr lang="en-US" sz="2200">
              <a:solidFill>
                <a:srgbClr val="00FF00"/>
              </a:solidFill>
              <a:latin typeface="Century Gothic" pitchFamily="34" charset="0"/>
              <a:cs typeface="B Nazanin" pitchFamily="2" charset="-78"/>
            </a:endParaRPr>
          </a:p>
          <a:p>
            <a:pPr algn="just" eaLnBrk="1" hangingPunct="1">
              <a:lnSpc>
                <a:spcPct val="200000"/>
              </a:lnSpc>
              <a:buClr>
                <a:srgbClr val="FF0000"/>
              </a:buClr>
              <a:buSzPct val="125000"/>
              <a:buFont typeface="Wingdings" pitchFamily="2" charset="2"/>
              <a:buChar char="ü"/>
            </a:pPr>
            <a:r>
              <a:rPr lang="fa-IR" sz="2200">
                <a:latin typeface="Century Gothic" pitchFamily="34" charset="0"/>
                <a:cs typeface="B Nazanin" pitchFamily="2" charset="-78"/>
              </a:rPr>
              <a:t>نوع استفاده از زمین و ساختمانها برای مقاصد تجاری، صنعتی، مسکونی و غیره. </a:t>
            </a:r>
            <a:endParaRPr lang="en-US" sz="2200">
              <a:latin typeface="Century Gothic" pitchFamily="34" charset="0"/>
              <a:cs typeface="B Nazanin" pitchFamily="2" charset="-78"/>
            </a:endParaRPr>
          </a:p>
          <a:p>
            <a:pPr algn="just" eaLnBrk="1" hangingPunct="1">
              <a:lnSpc>
                <a:spcPct val="200000"/>
              </a:lnSpc>
              <a:buClr>
                <a:srgbClr val="FF0000"/>
              </a:buClr>
              <a:buSzPct val="125000"/>
              <a:buFont typeface="Wingdings" pitchFamily="2" charset="2"/>
              <a:buChar char="ü"/>
            </a:pPr>
            <a:r>
              <a:rPr lang="fa-IR" sz="2200">
                <a:latin typeface="Century Gothic" pitchFamily="34" charset="0"/>
                <a:cs typeface="B Nazanin" pitchFamily="2" charset="-78"/>
              </a:rPr>
              <a:t>تراکم جمعیت در نقاط مختلف شهر. </a:t>
            </a:r>
            <a:endParaRPr lang="en-US" sz="2200">
              <a:latin typeface="Century Gothic" pitchFamily="34" charset="0"/>
              <a:cs typeface="B Nazanin" pitchFamily="2" charset="-78"/>
            </a:endParaRPr>
          </a:p>
          <a:p>
            <a:pPr algn="just" eaLnBrk="1" hangingPunct="1">
              <a:lnSpc>
                <a:spcPct val="200000"/>
              </a:lnSpc>
              <a:buClr>
                <a:srgbClr val="FF0000"/>
              </a:buClr>
              <a:buSzPct val="125000"/>
              <a:buFont typeface="Wingdings" pitchFamily="2" charset="2"/>
              <a:buChar char="ü"/>
            </a:pPr>
            <a:r>
              <a:rPr lang="fa-IR" sz="2200">
                <a:latin typeface="Century Gothic" pitchFamily="34" charset="0"/>
                <a:cs typeface="B Nazanin" pitchFamily="2" charset="-78"/>
              </a:rPr>
              <a:t>مساحت و زیربنا و اندازه فضای باز لازم برای هر ساختمان. </a:t>
            </a:r>
            <a:endParaRPr lang="en-US" sz="2200">
              <a:latin typeface="Century Gothic" pitchFamily="34" charset="0"/>
              <a:cs typeface="B Nazanin" pitchFamily="2" charset="-78"/>
            </a:endParaRPr>
          </a:p>
          <a:p>
            <a:pPr algn="just" eaLnBrk="1" hangingPunct="1">
              <a:lnSpc>
                <a:spcPct val="200000"/>
              </a:lnSpc>
              <a:buClr>
                <a:srgbClr val="FF0000"/>
              </a:buClr>
              <a:buSzPct val="125000"/>
              <a:buFont typeface="Wingdings" pitchFamily="2" charset="2"/>
              <a:buChar char="ü"/>
            </a:pPr>
            <a:r>
              <a:rPr lang="fa-IR" sz="2200">
                <a:latin typeface="Century Gothic" pitchFamily="34" charset="0"/>
                <a:cs typeface="B Nazanin" pitchFamily="2" charset="-78"/>
              </a:rPr>
              <a:t>ارتفاع و حجم ساختمانها و سایر مسائل مربوط به ساختمان. </a:t>
            </a:r>
          </a:p>
          <a:p>
            <a:pPr algn="just" eaLnBrk="1" hangingPunct="1">
              <a:lnSpc>
                <a:spcPct val="200000"/>
              </a:lnSpc>
              <a:buClr>
                <a:srgbClr val="FF0000"/>
              </a:buClr>
              <a:buSzPct val="125000"/>
              <a:buFont typeface="Wingdings" pitchFamily="2" charset="2"/>
              <a:buChar char="ü"/>
            </a:pPr>
            <a:r>
              <a:rPr lang="fa-IR" sz="2200">
                <a:latin typeface="Century Gothic" pitchFamily="34" charset="0"/>
                <a:cs typeface="B Nazanin" pitchFamily="2" charset="-78"/>
              </a:rPr>
              <a:t>در آیین نامه منطقه بندی در اول باید نقشه حد و مرز بلوکها و یا مناطق مختلف شهر مشخص شود، سپس قواعد کنترلی که نحوة استفاده از املاک در هر بلوک و منطقه را مشخص می سازد.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Box 1"/>
          <p:cNvSpPr txBox="1">
            <a:spLocks noChangeArrowheads="1"/>
          </p:cNvSpPr>
          <p:nvPr/>
        </p:nvSpPr>
        <p:spPr bwMode="auto">
          <a:xfrm>
            <a:off x="857250" y="714375"/>
            <a:ext cx="7572375"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اطلاعات مورد نیاز جهت تدوین آیین نامه منطقه بندی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1</a:t>
            </a:r>
            <a:r>
              <a:rPr lang="fa-IR" sz="2200">
                <a:latin typeface="Century Gothic" pitchFamily="34" charset="0"/>
                <a:cs typeface="B Nazanin" pitchFamily="2" charset="-78"/>
              </a:rPr>
              <a:t>- کاربری فعلی هر منطقه زمین در داخل شهر</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2</a:t>
            </a:r>
            <a:r>
              <a:rPr lang="fa-IR" sz="2200">
                <a:latin typeface="Century Gothic" pitchFamily="34" charset="0"/>
                <a:cs typeface="B Nazanin" pitchFamily="2" charset="-78"/>
              </a:rPr>
              <a:t>- شرایط و مقررات محدود کننده که برای بخشهای بزرگ شهر به مورد اجرا گذاشته می شوند.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3</a:t>
            </a:r>
            <a:r>
              <a:rPr lang="fa-IR" sz="2200">
                <a:latin typeface="Century Gothic" pitchFamily="34" charset="0"/>
                <a:cs typeface="B Nazanin" pitchFamily="2" charset="-78"/>
              </a:rPr>
              <a:t>- مکان و ظرفیت خطوط تأسیسات و خیابانهای اصلی</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4</a:t>
            </a:r>
            <a:r>
              <a:rPr lang="fa-IR" sz="2200">
                <a:latin typeface="Century Gothic" pitchFamily="34" charset="0"/>
                <a:cs typeface="B Nazanin" pitchFamily="2" charset="-78"/>
              </a:rPr>
              <a:t>- میزان مالیات بر املاک در بخشهای مختلف شهر.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5</a:t>
            </a:r>
            <a:r>
              <a:rPr lang="fa-IR" sz="2200">
                <a:latin typeface="Century Gothic" pitchFamily="34" charset="0"/>
                <a:cs typeface="B Nazanin" pitchFamily="2" charset="-78"/>
              </a:rPr>
              <a:t>- مکان کلیه ساختمانهایی که در 5 سال گذشته ساخته شده اند.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6</a:t>
            </a:r>
            <a:r>
              <a:rPr lang="fa-IR" sz="2200">
                <a:latin typeface="Century Gothic" pitchFamily="34" charset="0"/>
                <a:cs typeface="B Nazanin" pitchFamily="2" charset="-78"/>
              </a:rPr>
              <a:t>- محل و مشخصات تمامی زمینهای خالی در شهر.</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50" y="714375"/>
            <a:ext cx="7572375" cy="3170238"/>
          </a:xfrm>
          <a:prstGeom prst="rect">
            <a:avLst/>
          </a:prstGeom>
          <a:noFill/>
        </p:spPr>
        <p:txBody>
          <a:bodyPr rtlCol="1">
            <a:spAutoFit/>
          </a:bodyPr>
          <a:lstStyle/>
          <a:p>
            <a:pPr algn="just" fontAlgn="auto">
              <a:lnSpc>
                <a:spcPct val="200000"/>
              </a:lnSpc>
              <a:spcBef>
                <a:spcPts val="0"/>
              </a:spcBef>
              <a:spcAft>
                <a:spcPts val="0"/>
              </a:spcAft>
              <a:defRPr/>
            </a:pPr>
            <a:r>
              <a:rPr lang="fa-IR" sz="2000" dirty="0">
                <a:latin typeface="+mn-lt"/>
                <a:cs typeface="B Nazanin" pitchFamily="2" charset="-78"/>
              </a:rPr>
              <a:t>    </a:t>
            </a:r>
            <a:r>
              <a:rPr lang="fa-IR" sz="2000" dirty="0">
                <a:solidFill>
                  <a:srgbClr val="FF0000"/>
                </a:solidFill>
                <a:latin typeface="+mn-lt"/>
                <a:cs typeface="B Nazanin" pitchFamily="2" charset="-78"/>
              </a:rPr>
              <a:t>7</a:t>
            </a:r>
            <a:r>
              <a:rPr lang="fa-IR" sz="2000" dirty="0">
                <a:latin typeface="+mn-lt"/>
                <a:cs typeface="B Nazanin" pitchFamily="2" charset="-78"/>
              </a:rPr>
              <a:t>- عرض خیابانها. </a:t>
            </a:r>
            <a:endParaRPr lang="en-US" sz="2000" dirty="0">
              <a:latin typeface="+mn-lt"/>
              <a:cs typeface="B Nazanin" pitchFamily="2" charset="-78"/>
            </a:endParaRPr>
          </a:p>
          <a:p>
            <a:pPr algn="just" fontAlgn="auto">
              <a:lnSpc>
                <a:spcPct val="200000"/>
              </a:lnSpc>
              <a:spcBef>
                <a:spcPts val="0"/>
              </a:spcBef>
              <a:spcAft>
                <a:spcPts val="0"/>
              </a:spcAft>
              <a:defRPr/>
            </a:pPr>
            <a:r>
              <a:rPr lang="fa-IR" sz="2000" dirty="0">
                <a:latin typeface="+mn-lt"/>
                <a:cs typeface="B Nazanin" pitchFamily="2" charset="-78"/>
              </a:rPr>
              <a:t>    </a:t>
            </a:r>
            <a:r>
              <a:rPr lang="fa-IR" sz="2000" dirty="0">
                <a:solidFill>
                  <a:srgbClr val="FF0000"/>
                </a:solidFill>
                <a:latin typeface="+mn-lt"/>
                <a:cs typeface="B Nazanin" pitchFamily="2" charset="-78"/>
              </a:rPr>
              <a:t>8</a:t>
            </a:r>
            <a:r>
              <a:rPr lang="fa-IR" sz="2000" dirty="0">
                <a:latin typeface="+mn-lt"/>
                <a:cs typeface="B Nazanin" pitchFamily="2" charset="-78"/>
              </a:rPr>
              <a:t>- مساحت عرصه و اعیان هر ساختمان. </a:t>
            </a:r>
            <a:endParaRPr lang="en-US" sz="2000" dirty="0">
              <a:latin typeface="+mn-lt"/>
              <a:cs typeface="B Nazanin" pitchFamily="2" charset="-78"/>
            </a:endParaRPr>
          </a:p>
          <a:p>
            <a:pPr algn="just" fontAlgn="auto">
              <a:lnSpc>
                <a:spcPct val="200000"/>
              </a:lnSpc>
              <a:spcBef>
                <a:spcPts val="0"/>
              </a:spcBef>
              <a:spcAft>
                <a:spcPts val="0"/>
              </a:spcAft>
              <a:defRPr/>
            </a:pPr>
            <a:r>
              <a:rPr lang="fa-IR" sz="2000" dirty="0">
                <a:latin typeface="+mn-lt"/>
                <a:cs typeface="B Nazanin" pitchFamily="2" charset="-78"/>
              </a:rPr>
              <a:t>    </a:t>
            </a:r>
            <a:r>
              <a:rPr lang="fa-IR" sz="2000" dirty="0">
                <a:solidFill>
                  <a:srgbClr val="FF0000"/>
                </a:solidFill>
                <a:latin typeface="+mn-lt"/>
                <a:cs typeface="B Nazanin" pitchFamily="2" charset="-78"/>
              </a:rPr>
              <a:t>9</a:t>
            </a:r>
            <a:r>
              <a:rPr lang="fa-IR" sz="2000" dirty="0">
                <a:latin typeface="+mn-lt"/>
                <a:cs typeface="B Nazanin" pitchFamily="2" charset="-78"/>
              </a:rPr>
              <a:t>- ارتفاع ساختمانها. </a:t>
            </a:r>
          </a:p>
          <a:p>
            <a:pPr algn="just" fontAlgn="auto">
              <a:lnSpc>
                <a:spcPct val="200000"/>
              </a:lnSpc>
              <a:spcBef>
                <a:spcPts val="0"/>
              </a:spcBef>
              <a:spcAft>
                <a:spcPts val="0"/>
              </a:spcAft>
              <a:defRPr/>
            </a:pPr>
            <a:r>
              <a:rPr lang="fa-IR" sz="2000" dirty="0">
                <a:latin typeface="+mn-lt"/>
                <a:cs typeface="B Nazanin" pitchFamily="2" charset="-78"/>
              </a:rPr>
              <a:t>    </a:t>
            </a:r>
            <a:r>
              <a:rPr lang="fa-IR" sz="2000" dirty="0">
                <a:solidFill>
                  <a:srgbClr val="FF0000"/>
                </a:solidFill>
                <a:latin typeface="+mn-lt"/>
                <a:cs typeface="B Nazanin" pitchFamily="2" charset="-78"/>
              </a:rPr>
              <a:t>10</a:t>
            </a:r>
            <a:r>
              <a:rPr lang="fa-IR" sz="2000" dirty="0">
                <a:latin typeface="+mn-lt"/>
                <a:cs typeface="B Nazanin" pitchFamily="2" charset="-78"/>
              </a:rPr>
              <a:t>- ابعاد قطعات تفکیکی. </a:t>
            </a:r>
            <a:endParaRPr lang="en-US" sz="2000" dirty="0">
              <a:latin typeface="+mn-lt"/>
              <a:cs typeface="B Nazanin" pitchFamily="2" charset="-78"/>
            </a:endParaRPr>
          </a:p>
          <a:p>
            <a:pPr algn="just" fontAlgn="auto">
              <a:lnSpc>
                <a:spcPct val="200000"/>
              </a:lnSpc>
              <a:spcBef>
                <a:spcPts val="0"/>
              </a:spcBef>
              <a:spcAft>
                <a:spcPts val="0"/>
              </a:spcAft>
              <a:defRPr/>
            </a:pPr>
            <a:r>
              <a:rPr lang="fa-IR" sz="2000" dirty="0">
                <a:latin typeface="+mn-lt"/>
                <a:cs typeface="B Nazanin" pitchFamily="2" charset="-78"/>
              </a:rPr>
              <a:t>    </a:t>
            </a:r>
            <a:r>
              <a:rPr lang="fa-IR" sz="2000" dirty="0">
                <a:solidFill>
                  <a:srgbClr val="FF0000"/>
                </a:solidFill>
                <a:latin typeface="+mn-lt"/>
                <a:cs typeface="B Nazanin" pitchFamily="2" charset="-78"/>
              </a:rPr>
              <a:t>11</a:t>
            </a:r>
            <a:r>
              <a:rPr lang="fa-IR" sz="2000" dirty="0">
                <a:latin typeface="+mn-lt"/>
                <a:cs typeface="B Nazanin" pitchFamily="2" charset="-78"/>
              </a:rPr>
              <a:t>- تعداد خانوارهای ساکن در هر ساختمان.</a:t>
            </a:r>
            <a:endParaRPr lang="en-US" sz="2000" dirty="0">
              <a:latin typeface="+mn-lt"/>
              <a:cs typeface="B Nazanin" pitchFamily="2" charset="-78"/>
            </a:endParaRPr>
          </a:p>
        </p:txBody>
      </p:sp>
      <p:sp>
        <p:nvSpPr>
          <p:cNvPr id="80899" name="TextBox 2"/>
          <p:cNvSpPr txBox="1">
            <a:spLocks noChangeArrowheads="1"/>
          </p:cNvSpPr>
          <p:nvPr/>
        </p:nvSpPr>
        <p:spPr bwMode="auto">
          <a:xfrm>
            <a:off x="928688" y="4000500"/>
            <a:ext cx="7572375"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منطقه بندی ارتباط تنگاتنگی با طرح جامع دارد و یکی از ابزارهای قانونی برای اجرای طرح های جامع شهری است</a:t>
            </a:r>
            <a:r>
              <a:rPr lang="fa-IR" sz="2200">
                <a:latin typeface="Century Gothic" pitchFamily="34" charset="0"/>
                <a:cs typeface="B Nazanin" pitchFamily="2" charset="-78"/>
              </a:rPr>
              <a:t>.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Box 1"/>
          <p:cNvSpPr txBox="1">
            <a:spLocks noChangeArrowheads="1"/>
          </p:cNvSpPr>
          <p:nvPr/>
        </p:nvSpPr>
        <p:spPr bwMode="auto">
          <a:xfrm>
            <a:off x="857250" y="714375"/>
            <a:ext cx="757237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کنترل کاربری زمین</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کنترل کاربری زمین معمولاً باید از طریق منطقه بندی، تفکیک اراضی ، صدور پروانه ساختمان و مالیات زمین صورت گیرد.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منطقه بندی ابزاری است که الگوی مناسب کاربری زمین را در یک شهر تضمین می کند تا کاربریها کاملاً در ارتباط با یکدیگر باشند و فضای مناسب برای هر نوع توسعه فراهم گردد.</a:t>
            </a:r>
          </a:p>
          <a:p>
            <a:pPr algn="just" eaLnBrk="1" hangingPunct="1">
              <a:lnSpc>
                <a:spcPct val="200000"/>
              </a:lnSpc>
            </a:pPr>
            <a:r>
              <a:rPr lang="fa-IR" sz="2200">
                <a:latin typeface="Century Gothic" pitchFamily="34" charset="0"/>
                <a:cs typeface="B Nazanin" pitchFamily="2" charset="-78"/>
              </a:rPr>
              <a:t>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اهداف منطقه بندی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مهمترین اهداف منطقه بندی را به شرح زیر می توان برشمرد:</a:t>
            </a:r>
          </a:p>
          <a:p>
            <a:pPr algn="just" eaLnBrk="1" hangingPunct="1">
              <a:lnSpc>
                <a:spcPct val="200000"/>
              </a:lnSpc>
            </a:pPr>
            <a:r>
              <a:rPr lang="fa-IR" sz="2200">
                <a:solidFill>
                  <a:srgbClr val="FF0000"/>
                </a:solidFill>
                <a:latin typeface="Century Gothic" pitchFamily="34" charset="0"/>
                <a:cs typeface="B Nazanin" pitchFamily="2" charset="-78"/>
              </a:rPr>
              <a:t>1</a:t>
            </a:r>
            <a:r>
              <a:rPr lang="fa-IR" sz="2200">
                <a:latin typeface="Century Gothic" pitchFamily="34" charset="0"/>
                <a:cs typeface="B Nazanin" pitchFamily="2" charset="-78"/>
              </a:rPr>
              <a:t>- منطقه بندی ، فرصت وسیعی برای طراحی رشد آینده وتوسعه شهر به عنوان ابزار عمده برای برنامه ریزان شهری برای نیل به هدفشان فراهم می آورد. </a:t>
            </a:r>
            <a:endParaRPr lang="en-US" sz="2200">
              <a:latin typeface="Century Gothic" pitchFamily="34" charset="0"/>
              <a:cs typeface="B Nazanin" pitchFamily="2" charset="-78"/>
            </a:endParaRPr>
          </a:p>
          <a:p>
            <a:pPr algn="just" eaLnBrk="1" hangingPunct="1">
              <a:lnSpc>
                <a:spcPct val="200000"/>
              </a:lnSpc>
            </a:pPr>
            <a:r>
              <a:rPr lang="fa-IR" sz="2200">
                <a:solidFill>
                  <a:srgbClr val="FF0000"/>
                </a:solidFill>
                <a:latin typeface="Century Gothic" pitchFamily="34" charset="0"/>
                <a:cs typeface="B Nazanin" pitchFamily="2" charset="-78"/>
              </a:rPr>
              <a:t>2</a:t>
            </a:r>
            <a:r>
              <a:rPr lang="fa-IR" sz="2200">
                <a:latin typeface="Century Gothic" pitchFamily="34" charset="0"/>
                <a:cs typeface="B Nazanin" pitchFamily="2" charset="-78"/>
              </a:rPr>
              <a:t>- کوششهای منطقه بندی، آماده کردن هماهنگ از انواع تسهیلات حمل و نقل، تهیه آب، زهکشی، برق و غیره است. </a:t>
            </a:r>
          </a:p>
          <a:p>
            <a:pPr algn="just" eaLnBrk="1" hangingPunct="1">
              <a:lnSpc>
                <a:spcPct val="200000"/>
              </a:lnSpc>
            </a:pPr>
            <a:r>
              <a:rPr lang="fa-IR" sz="2200">
                <a:solidFill>
                  <a:srgbClr val="FF0000"/>
                </a:solidFill>
                <a:cs typeface="B Nazanin" pitchFamily="2" charset="-78"/>
              </a:rPr>
              <a:t>3</a:t>
            </a:r>
            <a:r>
              <a:rPr lang="fa-IR" sz="2200">
                <a:cs typeface="B Nazanin" pitchFamily="2" charset="-78"/>
              </a:rPr>
              <a:t>- منطقه بندی به مثابه ابزاری مؤثر در دست برنامه ریزان شهری برای انجام هر        طرح برنامه ریزی شهری کارا و موفق تلقی می شود.</a:t>
            </a:r>
            <a:r>
              <a:rPr lang="fa-IR"/>
              <a:t> </a:t>
            </a:r>
            <a:endParaRPr lang="en-US"/>
          </a:p>
        </p:txBody>
      </p:sp>
    </p:spTree>
  </p:cSld>
  <p:clrMapOvr>
    <a:masterClrMapping/>
  </p:clrMapOvr>
  <p:transition>
    <p:dissolv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Box 1"/>
          <p:cNvSpPr txBox="1">
            <a:spLocks noChangeArrowheads="1"/>
          </p:cNvSpPr>
          <p:nvPr/>
        </p:nvSpPr>
        <p:spPr bwMode="auto">
          <a:xfrm>
            <a:off x="857250" y="714375"/>
            <a:ext cx="757237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4</a:t>
            </a:r>
            <a:r>
              <a:rPr lang="fa-IR" sz="2200">
                <a:latin typeface="Century Gothic" pitchFamily="34" charset="0"/>
                <a:cs typeface="B Nazanin" pitchFamily="2" charset="-78"/>
              </a:rPr>
              <a:t>- نیل به ارتقاء بیشتر سلامتی و رفاه عمومی. </a:t>
            </a:r>
            <a:endParaRPr lang="en-US" sz="2200">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a:t>
            </a:r>
            <a:r>
              <a:rPr lang="fa-IR" sz="2200">
                <a:solidFill>
                  <a:srgbClr val="FF0000"/>
                </a:solidFill>
                <a:latin typeface="Century Gothic" pitchFamily="34" charset="0"/>
                <a:cs typeface="B Nazanin" pitchFamily="2" charset="-78"/>
              </a:rPr>
              <a:t>5</a:t>
            </a:r>
            <a:r>
              <a:rPr lang="fa-IR" sz="2200">
                <a:latin typeface="Century Gothic" pitchFamily="34" charset="0"/>
                <a:cs typeface="B Nazanin" pitchFamily="2" charset="-78"/>
              </a:rPr>
              <a:t>- جلوگیری از تمرکز بیشتر جمعیت.</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Box 1"/>
          <p:cNvSpPr txBox="1">
            <a:spLocks noChangeArrowheads="1"/>
          </p:cNvSpPr>
          <p:nvPr/>
        </p:nvSpPr>
        <p:spPr bwMode="auto">
          <a:xfrm>
            <a:off x="857250" y="714375"/>
            <a:ext cx="7572375"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00FF00"/>
                </a:solidFill>
                <a:latin typeface="Century Gothic" pitchFamily="34" charset="0"/>
                <a:cs typeface="B Nazanin" pitchFamily="2" charset="-78"/>
              </a:rPr>
              <a:t>مبانی منطقه بندی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مبانی اصلی منطقه بندی را به شرح زیر می توان خلاصه نمود:</a:t>
            </a:r>
          </a:p>
          <a:p>
            <a:pPr algn="just" eaLnBrk="1" hangingPunct="1">
              <a:lnSpc>
                <a:spcPct val="200000"/>
              </a:lnSpc>
            </a:pPr>
            <a:r>
              <a:rPr lang="fa-IR" sz="2200">
                <a:solidFill>
                  <a:schemeClr val="accent2"/>
                </a:solidFill>
                <a:latin typeface="Century Gothic" pitchFamily="34" charset="0"/>
                <a:cs typeface="B Nazanin" pitchFamily="2" charset="-78"/>
              </a:rPr>
              <a:t>1- مقدمات منطقه بندی</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الگوی معمولی منطقه ها در فرم نوارهای متحدالمرکز است. ناحیه مرکزی شهر به وسیله ناحیه نیمه مرکز، ناحیه میانی و ناحیه توسعه نیافته (آماده سازی نشده) همراه می.شود. دیگر الگوی منطقه ها بایستی بلوکها و واحدها برای استفاده های متنوع در بخشهای مختلف شهر را آماده نماید.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chemeClr val="accent2"/>
                </a:solidFill>
                <a:latin typeface="Century Gothic" pitchFamily="34" charset="0"/>
                <a:cs typeface="B Nazanin" pitchFamily="2" charset="-78"/>
              </a:rPr>
              <a:t>2- مرزها</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طراحی مرزها برای منطقه های مختلف به دقت بایستی انجام شود. یک خیابان یا جاده معمولاً نمی تواند مرز مناسبی تلقی شود. یک خط راه آهن یا یک پارک یا یک فضای باز سبز به عنوان مرز قابل قبول باشد. </a:t>
            </a:r>
          </a:p>
          <a:p>
            <a:pPr algn="just" eaLnBrk="1" hangingPunct="1">
              <a:lnSpc>
                <a:spcPct val="200000"/>
              </a:lnSpc>
            </a:pPr>
            <a:r>
              <a:rPr lang="fa-IR" sz="2200">
                <a:solidFill>
                  <a:schemeClr val="accent2"/>
                </a:solidFill>
                <a:latin typeface="Century Gothic" pitchFamily="34" charset="0"/>
                <a:cs typeface="B Nazanin" pitchFamily="2" charset="-78"/>
              </a:rPr>
              <a:t>3- شهرهای موجود</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وقتی منطقه بندی در شهر موجود عملی شد، با اطلاعات مربوط به استفاده موجود از زمین های جمع آوری شده و در صورت امکان شهر به منطقه ها با در نظر گرفتن نواحی ویژه تقسیم می شود.</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Box 1"/>
          <p:cNvSpPr txBox="1">
            <a:spLocks noChangeArrowheads="1"/>
          </p:cNvSpPr>
          <p:nvPr/>
        </p:nvSpPr>
        <p:spPr bwMode="auto">
          <a:xfrm>
            <a:off x="857250" y="714375"/>
            <a:ext cx="7572375"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chemeClr val="accent2"/>
                </a:solidFill>
                <a:latin typeface="Century Gothic" pitchFamily="34" charset="0"/>
                <a:cs typeface="B Nazanin" pitchFamily="2" charset="-78"/>
              </a:rPr>
              <a:t>4- انعطاف پذیری</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مبانی منطقه بندی ممکن است به سختی اجرا شود، فرض مهم دقت در کار کردن در خارج از جزئیات منطقه بندی است. خانه ها باید خیلی نزدیک مکان کار باشد تا زمان و هزینه مسافرت تقلیل یابد. مراکز خرید کوچک برای نیازمندیهای روزانه باید در مطنقه مسکونی ایجاد شود. </a:t>
            </a:r>
          </a:p>
          <a:p>
            <a:pPr algn="just" eaLnBrk="1" hangingPunct="1">
              <a:lnSpc>
                <a:spcPct val="200000"/>
              </a:lnSpc>
            </a:pPr>
            <a:r>
              <a:rPr lang="fa-IR" sz="2200">
                <a:solidFill>
                  <a:schemeClr val="accent2"/>
                </a:solidFill>
                <a:latin typeface="Century Gothic" pitchFamily="34" charset="0"/>
                <a:cs typeface="B Nazanin" pitchFamily="2" charset="-78"/>
              </a:rPr>
              <a:t>5- شهرهای جدید</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برای طراحی یک شهر جدید با جمعیت مشخص به نواحی مسکونی، صنعتی و تجاری نیاز است. معمولاً شهر به منطقه های مناسب تقسیم می شود.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Box 1"/>
          <p:cNvSpPr txBox="1">
            <a:spLocks noChangeArrowheads="1"/>
          </p:cNvSpPr>
          <p:nvPr/>
        </p:nvSpPr>
        <p:spPr bwMode="auto">
          <a:xfrm>
            <a:off x="857250" y="714375"/>
            <a:ext cx="7572375"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مزیت های طبقه بندی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مهمترین مزایای منطقه بندی عبارتنداز:</a:t>
            </a:r>
          </a:p>
          <a:p>
            <a:pPr algn="just" eaLnBrk="1" hangingPunct="1">
              <a:lnSpc>
                <a:spcPct val="200000"/>
              </a:lnSpc>
            </a:pPr>
            <a:r>
              <a:rPr lang="fa-IR" sz="2200">
                <a:solidFill>
                  <a:schemeClr val="accent2"/>
                </a:solidFill>
                <a:latin typeface="Century Gothic" pitchFamily="34" charset="0"/>
                <a:cs typeface="B Nazanin" pitchFamily="2" charset="-78"/>
              </a:rPr>
              <a:t> 1- خطر آتش</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منطقه بندی خطر احتمال آتش سوزی به حداقل می رسد. </a:t>
            </a:r>
            <a:endParaRPr lang="en-US" sz="2000">
              <a:latin typeface="Century Gothic" pitchFamily="34" charset="0"/>
              <a:cs typeface="B Nazanin" pitchFamily="2" charset="-78"/>
            </a:endParaRPr>
          </a:p>
          <a:p>
            <a:pPr algn="just" eaLnBrk="1" hangingPunct="1">
              <a:lnSpc>
                <a:spcPct val="200000"/>
              </a:lnSpc>
            </a:pPr>
            <a:r>
              <a:rPr lang="fa-IR" sz="2200">
                <a:solidFill>
                  <a:schemeClr val="accent2"/>
                </a:solidFill>
                <a:latin typeface="Century Gothic" pitchFamily="34" charset="0"/>
                <a:cs typeface="B Nazanin" pitchFamily="2" charset="-78"/>
              </a:rPr>
              <a:t>  2- توسعه آینده</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با اجرای منطقه بندی توسعه آتی شهر تحت کنترل درآمد و رفاه اجتماعی فراهم می گردد. </a:t>
            </a:r>
            <a:endParaRPr lang="en-US" sz="2000">
              <a:latin typeface="Century Gothic" pitchFamily="34" charset="0"/>
              <a:cs typeface="B Nazanin" pitchFamily="2" charset="-78"/>
            </a:endParaRPr>
          </a:p>
          <a:p>
            <a:pPr algn="just" eaLnBrk="1" hangingPunct="1">
              <a:lnSpc>
                <a:spcPct val="200000"/>
              </a:lnSpc>
            </a:pPr>
            <a:r>
              <a:rPr lang="en-US" sz="2200">
                <a:solidFill>
                  <a:schemeClr val="accent2"/>
                </a:solidFill>
                <a:latin typeface="Century Gothic" pitchFamily="34" charset="0"/>
                <a:cs typeface="B Nazanin" pitchFamily="2" charset="-78"/>
              </a:rPr>
              <a:t> </a:t>
            </a:r>
            <a:r>
              <a:rPr lang="fa-IR" sz="2200">
                <a:solidFill>
                  <a:schemeClr val="accent2"/>
                </a:solidFill>
                <a:latin typeface="Century Gothic" pitchFamily="34" charset="0"/>
                <a:cs typeface="B Nazanin" pitchFamily="2" charset="-78"/>
              </a:rPr>
              <a:t> 3- مطبوعیت عمومی </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منطقه بندی برای مطبوعیت عمومی عنصری از قبیل پارکها، زمین بازی، سینماها، مراکز         خرید، مدارس و غیره را آماده می نماید. این امر موجب تلف شدن زمان، پول و فضا می گردد.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714375" y="285750"/>
            <a:ext cx="7858125"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FF0000"/>
                </a:solidFill>
                <a:latin typeface="Century Gothic" pitchFamily="34" charset="0"/>
                <a:cs typeface="B Nazanin" pitchFamily="2" charset="-78"/>
              </a:rPr>
              <a:t>2</a:t>
            </a:r>
            <a:r>
              <a:rPr lang="fa-IR" sz="2200">
                <a:latin typeface="Century Gothic" pitchFamily="34" charset="0"/>
                <a:cs typeface="B Nazanin" pitchFamily="2" charset="-78"/>
              </a:rPr>
              <a:t>- </a:t>
            </a:r>
            <a:r>
              <a:rPr lang="fa-IR" sz="2200">
                <a:solidFill>
                  <a:srgbClr val="00FF00"/>
                </a:solidFill>
                <a:latin typeface="Century Gothic" pitchFamily="34" charset="0"/>
                <a:cs typeface="B Nazanin" pitchFamily="2" charset="-78"/>
              </a:rPr>
              <a:t>اهداف اجتماعی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اهداف اجتماعی کاربری زمین در راستای افزایش تسهیلات و خدمات عمومی، کاهش نابرابری در بهره برداری زمین، بهسازی بافت های تاریخی و قدیمی، تقویت هویت محله ای، ارتقاء کیفیت کاربری های مسکونی و اوقات فراغت، زیباسازی محیط محلی و ناحیه شهری و لبه شهری مطرح می گردد. </a:t>
            </a:r>
            <a:endParaRPr lang="en-US" sz="2200">
              <a:latin typeface="Century Gothic" pitchFamily="34" charset="0"/>
              <a:cs typeface="B Nazanin" pitchFamily="2" charset="-78"/>
            </a:endParaRPr>
          </a:p>
          <a:p>
            <a:pPr eaLnBrk="1" hangingPunct="1">
              <a:lnSpc>
                <a:spcPct val="200000"/>
              </a:lnSpc>
            </a:pPr>
            <a:r>
              <a:rPr lang="fa-IR" sz="2200">
                <a:solidFill>
                  <a:srgbClr val="FF0000"/>
                </a:solidFill>
                <a:latin typeface="Century Gothic" pitchFamily="34" charset="0"/>
                <a:cs typeface="B Nazanin" pitchFamily="2" charset="-78"/>
              </a:rPr>
              <a:t>3</a:t>
            </a:r>
            <a:r>
              <a:rPr lang="fa-IR" sz="2200">
                <a:latin typeface="Century Gothic" pitchFamily="34" charset="0"/>
                <a:cs typeface="B Nazanin" pitchFamily="2" charset="-78"/>
              </a:rPr>
              <a:t>- </a:t>
            </a:r>
            <a:r>
              <a:rPr lang="fa-IR" sz="2200">
                <a:solidFill>
                  <a:srgbClr val="00FF00"/>
                </a:solidFill>
                <a:latin typeface="Century Gothic" pitchFamily="34" charset="0"/>
                <a:cs typeface="B Nazanin" pitchFamily="2" charset="-78"/>
              </a:rPr>
              <a:t>اهداف اقتصادی</a:t>
            </a:r>
            <a:endParaRPr lang="en-US" sz="2200">
              <a:solidFill>
                <a:srgbClr val="00FF00"/>
              </a:solidFill>
              <a:latin typeface="Century Gothic" pitchFamily="34" charset="0"/>
              <a:cs typeface="B Nazanin" pitchFamily="2" charset="-78"/>
            </a:endParaRPr>
          </a:p>
          <a:p>
            <a:pPr eaLnBrk="1" hangingPunct="1">
              <a:lnSpc>
                <a:spcPct val="200000"/>
              </a:lnSpc>
            </a:pPr>
            <a:r>
              <a:rPr lang="fa-IR" sz="2200">
                <a:latin typeface="Century Gothic" pitchFamily="34" charset="0"/>
                <a:cs typeface="B Nazanin" pitchFamily="2" charset="-78"/>
              </a:rPr>
              <a:t>    اهداف اقتصادی کاربری زمین را در راستای جلوگیری از سوداگری زمین، بهره برداری بهینه اقتصادی از ایمنی، تعدیل حقوق مالکیت، بهره گیری از اضافه ارزش زمین در جهت منافع عمومی میتوان برشمرد.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Box 1"/>
          <p:cNvSpPr txBox="1">
            <a:spLocks noChangeArrowheads="1"/>
          </p:cNvSpPr>
          <p:nvPr/>
        </p:nvSpPr>
        <p:spPr bwMode="auto">
          <a:xfrm>
            <a:off x="857250" y="714375"/>
            <a:ext cx="7572375" cy="578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chemeClr val="accent2"/>
                </a:solidFill>
                <a:latin typeface="Century Gothic" pitchFamily="34" charset="0"/>
                <a:cs typeface="B Nazanin" pitchFamily="2" charset="-78"/>
              </a:rPr>
              <a:t>4- سلامتی جامعه</a:t>
            </a:r>
            <a:r>
              <a:rPr lang="fa-IR" sz="2200">
                <a:solidFill>
                  <a:srgbClr val="00FF00"/>
                </a:solidFill>
                <a:latin typeface="Century Gothic" pitchFamily="34" charset="0"/>
                <a:cs typeface="B Nazanin" pitchFamily="2" charset="-78"/>
              </a:rPr>
              <a:t> </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در منطقه بندی، بهبود سلامتی جامعه به عنوان یک اصل کلی مورد توجه است. در منطقه بندی بایستی از استقرار صنایع مزاحم و آلوده در منطقه مسکونی جلوگیری شود. </a:t>
            </a:r>
          </a:p>
          <a:p>
            <a:pPr eaLnBrk="1" hangingPunct="1">
              <a:lnSpc>
                <a:spcPct val="150000"/>
              </a:lnSpc>
            </a:pPr>
            <a:r>
              <a:rPr lang="fa-IR" sz="2200">
                <a:solidFill>
                  <a:schemeClr val="accent2"/>
                </a:solidFill>
                <a:latin typeface="Century Gothic" pitchFamily="34" charset="0"/>
                <a:cs typeface="B Nazanin" pitchFamily="2" charset="-78"/>
              </a:rPr>
              <a:t>5- توزیع جمعیت</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منطقه بندی تراکم جمعیت را انتظام می بخشد و همواره تمرکز جمعیت در هر بخشی از شهر ایجاد نخواهد شد.</a:t>
            </a:r>
          </a:p>
          <a:p>
            <a:pPr algn="just" eaLnBrk="1" hangingPunct="1">
              <a:lnSpc>
                <a:spcPct val="150000"/>
              </a:lnSpc>
            </a:pPr>
            <a:r>
              <a:rPr lang="fa-IR" sz="2200">
                <a:solidFill>
                  <a:schemeClr val="accent2"/>
                </a:solidFill>
                <a:latin typeface="Century Gothic" pitchFamily="34" charset="0"/>
                <a:cs typeface="B Nazanin" pitchFamily="2" charset="-78"/>
              </a:rPr>
              <a:t>6- خدمات بهینه عمومی</a:t>
            </a:r>
            <a:endParaRPr lang="en-US" sz="2200">
              <a:solidFill>
                <a:schemeClr val="accent2"/>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منطقه بندی استفاده اقتصادی متنوع از خدمات بهینه همانند آب، دفع فاضلاب، تلفن و غیره را مجاز می شمارد.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Box 1"/>
          <p:cNvSpPr txBox="1">
            <a:spLocks noChangeArrowheads="1"/>
          </p:cNvSpPr>
          <p:nvPr/>
        </p:nvSpPr>
        <p:spPr bwMode="auto">
          <a:xfrm>
            <a:off x="827088" y="669925"/>
            <a:ext cx="7572375"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اهمیت منطقه بندی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اهمیت منطقه بندی به عنوان یک اقدام مهم برای کنترل و نظم بهره گیری از زمین مشخص شده است. منطقه بندی اساس و مبانی برنامه ریزی جامع شهری به اثبات رسانده است .  </a:t>
            </a:r>
          </a:p>
          <a:p>
            <a:pPr algn="just" eaLnBrk="1" hangingPunct="1">
              <a:lnSpc>
                <a:spcPct val="200000"/>
              </a:lnSpc>
            </a:pPr>
            <a:r>
              <a:rPr lang="fa-IR" sz="2000">
                <a:latin typeface="Century Gothic" pitchFamily="34" charset="0"/>
                <a:cs typeface="B Nazanin" pitchFamily="2" charset="-78"/>
              </a:rPr>
              <a:t> </a:t>
            </a:r>
            <a:r>
              <a:rPr lang="fa-IR" sz="2000">
                <a:solidFill>
                  <a:schemeClr val="accent2"/>
                </a:solidFill>
                <a:latin typeface="Century Gothic" pitchFamily="34" charset="0"/>
                <a:cs typeface="B Nazanin" pitchFamily="2" charset="-78"/>
              </a:rPr>
              <a:t>بعضی از موارد غیر مطلوبی در صورت عدم وجود منطقه بندی</a:t>
            </a:r>
            <a:r>
              <a:rPr lang="fa-IR" sz="2000">
                <a:latin typeface="Century Gothic" pitchFamily="34" charset="0"/>
                <a:cs typeface="B Nazanin" pitchFamily="2" charset="-78"/>
              </a:rPr>
              <a:t> </a:t>
            </a:r>
            <a:r>
              <a:rPr lang="fa-IR" sz="2000">
                <a:solidFill>
                  <a:schemeClr val="accent2"/>
                </a:solidFill>
                <a:latin typeface="Century Gothic" pitchFamily="34" charset="0"/>
                <a:cs typeface="B Nazanin" pitchFamily="2" charset="-78"/>
              </a:rPr>
              <a:t>شهری </a:t>
            </a:r>
          </a:p>
          <a:p>
            <a:pPr algn="justLow" eaLnBrk="1" hangingPunct="1">
              <a:lnSpc>
                <a:spcPct val="200000"/>
              </a:lnSpc>
            </a:pPr>
            <a:r>
              <a:rPr lang="fa-IR" sz="2000">
                <a:solidFill>
                  <a:srgbClr val="FF0000"/>
                </a:solidFill>
                <a:latin typeface="Century Gothic" pitchFamily="34" charset="0"/>
                <a:cs typeface="B Nazanin" pitchFamily="2" charset="-78"/>
              </a:rPr>
              <a:t> 1</a:t>
            </a:r>
            <a:r>
              <a:rPr lang="fa-IR" sz="2000">
                <a:latin typeface="Century Gothic" pitchFamily="34" charset="0"/>
                <a:cs typeface="B Nazanin" pitchFamily="2" charset="-78"/>
              </a:rPr>
              <a:t>- آپارتمانهای بزرگ مرتفع ممکن است خیلی نزدیک کلبه های کوچک یا مساکن ایجاد شود    که درنتیجه موجب فقدان نور وهوا و فضای اطراف می گردد.</a:t>
            </a:r>
          </a:p>
          <a:p>
            <a:pPr algn="justLow" eaLnBrk="1" hangingPunct="1">
              <a:lnSpc>
                <a:spcPct val="200000"/>
              </a:lnSpc>
            </a:pPr>
            <a:r>
              <a:rPr lang="fa-IR" sz="2000">
                <a:latin typeface="Century Gothic" pitchFamily="34" charset="0"/>
                <a:cs typeface="B Nazanin" pitchFamily="2" charset="-78"/>
              </a:rPr>
              <a:t> </a:t>
            </a:r>
            <a:r>
              <a:rPr lang="fa-IR" sz="2000">
                <a:solidFill>
                  <a:srgbClr val="FF0000"/>
                </a:solidFill>
                <a:cs typeface="B Nazanin" pitchFamily="2" charset="-78"/>
              </a:rPr>
              <a:t>2</a:t>
            </a:r>
            <a:r>
              <a:rPr lang="fa-IR" sz="2000">
                <a:cs typeface="B Nazanin" pitchFamily="2" charset="-78"/>
              </a:rPr>
              <a:t>- توسعه مراکز جذاب عمومی است به صورت تصادفی انجام پذیرد که در واقع موجبات تلف شدن زمان، پول و فضا خواهد بود. </a:t>
            </a:r>
            <a:endParaRPr lang="en-US" sz="2000">
              <a:cs typeface="B Nazanin" pitchFamily="2" charset="-78"/>
            </a:endParaRPr>
          </a:p>
          <a:p>
            <a:pPr algn="justLow" eaLnBrk="1" hangingPunct="1">
              <a:lnSpc>
                <a:spcPct val="200000"/>
              </a:lnSpc>
            </a:pPr>
            <a:r>
              <a:rPr lang="fa-IR" sz="2000">
                <a:cs typeface="B Nazanin" pitchFamily="2" charset="-78"/>
              </a:rPr>
              <a:t> </a:t>
            </a:r>
            <a:r>
              <a:rPr lang="fa-IR" sz="2000">
                <a:solidFill>
                  <a:srgbClr val="FF0000"/>
                </a:solidFill>
                <a:cs typeface="B Nazanin" pitchFamily="2" charset="-78"/>
              </a:rPr>
              <a:t>3</a:t>
            </a:r>
            <a:r>
              <a:rPr lang="fa-IR" sz="2000">
                <a:cs typeface="B Nazanin" pitchFamily="2" charset="-78"/>
              </a:rPr>
              <a:t>- عـوامل ناخوشایند همانند گازها، صداها تأثیر گـذار روی نواحی مسکونی شهر و محل کـار </a:t>
            </a:r>
          </a:p>
          <a:p>
            <a:pPr algn="justLow" eaLnBrk="1" hangingPunct="1">
              <a:lnSpc>
                <a:spcPct val="200000"/>
              </a:lnSpc>
            </a:pPr>
            <a:r>
              <a:rPr lang="fa-IR" sz="2000">
                <a:cs typeface="B Nazanin" pitchFamily="2" charset="-78"/>
              </a:rPr>
              <a:t>می گردد. </a:t>
            </a:r>
          </a:p>
        </p:txBody>
      </p:sp>
    </p:spTree>
  </p:cSld>
  <p:clrMapOvr>
    <a:masterClrMapping/>
  </p:clrMapOvr>
  <p:transition>
    <p:dissolv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Box 1"/>
          <p:cNvSpPr txBox="1">
            <a:spLocks noChangeArrowheads="1"/>
          </p:cNvSpPr>
          <p:nvPr/>
        </p:nvSpPr>
        <p:spPr bwMode="auto">
          <a:xfrm>
            <a:off x="857250" y="714375"/>
            <a:ext cx="7572375"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جنبه های منطقه بندی </a:t>
            </a:r>
            <a:endParaRPr lang="en-US" sz="2000">
              <a:solidFill>
                <a:srgbClr val="00FF00"/>
              </a:solidFill>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منطقه بندی در سه جنبه مهم مربوط می شود: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الف) </a:t>
            </a:r>
            <a:r>
              <a:rPr lang="fa-IR" sz="2000">
                <a:latin typeface="Century Gothic" pitchFamily="34" charset="0"/>
                <a:cs typeface="B Nazanin" pitchFamily="2" charset="-78"/>
              </a:rPr>
              <a:t>منطقه بندی تراکمی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ب) </a:t>
            </a:r>
            <a:r>
              <a:rPr lang="fa-IR" sz="2000">
                <a:latin typeface="Century Gothic" pitchFamily="34" charset="0"/>
                <a:cs typeface="B Nazanin" pitchFamily="2" charset="-78"/>
              </a:rPr>
              <a:t>منطقه بندی ارتفاعی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ج) </a:t>
            </a:r>
            <a:r>
              <a:rPr lang="fa-IR" sz="2000">
                <a:latin typeface="Century Gothic" pitchFamily="34" charset="0"/>
                <a:cs typeface="B Nazanin" pitchFamily="2" charset="-78"/>
              </a:rPr>
              <a:t>منطقه بندی کاربری </a:t>
            </a:r>
            <a:endParaRPr lang="en-US" sz="2000">
              <a:latin typeface="Century Gothic" pitchFamily="34" charset="0"/>
              <a:cs typeface="B Nazanin" pitchFamily="2" charset="-78"/>
            </a:endParaRPr>
          </a:p>
          <a:p>
            <a:pPr eaLnBrk="1" hangingPunct="1"/>
            <a:endParaRPr lang="en-US" sz="2000">
              <a:latin typeface="Century Gothic" pitchFamily="34" charset="0"/>
              <a:cs typeface="Tahoma" pitchFamily="34" charset="0"/>
            </a:endParaRPr>
          </a:p>
        </p:txBody>
      </p:sp>
    </p:spTree>
  </p:cSld>
  <p:clrMapOvr>
    <a:masterClrMapping/>
  </p:clrMapOvr>
  <p:transition>
    <p:dissolv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Box 1"/>
          <p:cNvSpPr txBox="1">
            <a:spLocks noChangeArrowheads="1"/>
          </p:cNvSpPr>
          <p:nvPr/>
        </p:nvSpPr>
        <p:spPr bwMode="auto">
          <a:xfrm>
            <a:off x="857250" y="714375"/>
            <a:ext cx="7572375"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الف) منطقه بندی تراکمی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در منطقه بندی تراکمی تراکم جمعیت در نواحی مسکونی به وسیله نظم و قانون کنترل می شود.</a:t>
            </a:r>
          </a:p>
          <a:p>
            <a:pPr algn="just" eaLnBrk="1" hangingPunct="1">
              <a:lnSpc>
                <a:spcPct val="200000"/>
              </a:lnSpc>
            </a:pPr>
            <a:r>
              <a:rPr lang="fa-IR" sz="2000">
                <a:solidFill>
                  <a:schemeClr val="accent2"/>
                </a:solidFill>
                <a:latin typeface="Century Gothic" pitchFamily="34" charset="0"/>
                <a:cs typeface="B Nazanin" pitchFamily="2" charset="-78"/>
              </a:rPr>
              <a:t> مزایای منطقه بندی تراکمی به شرح زیر است:</a:t>
            </a:r>
            <a:endParaRPr lang="en-US" sz="2000">
              <a:solidFill>
                <a:schemeClr val="accent2"/>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a:t>
            </a:r>
            <a:r>
              <a:rPr lang="fa-IR" sz="2000">
                <a:latin typeface="Century Gothic" pitchFamily="34" charset="0"/>
                <a:cs typeface="B Nazanin" pitchFamily="2" charset="-78"/>
              </a:rPr>
              <a:t> معمولاً منطقه بندی تراکمی موجب ارائه طرح های مناسب، طراحی های انواع خدمات و    مطبوعیت های عمومی می گردد.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2-</a:t>
            </a:r>
            <a:r>
              <a:rPr lang="fa-IR" sz="2000">
                <a:latin typeface="Century Gothic" pitchFamily="34" charset="0"/>
                <a:cs typeface="B Nazanin" pitchFamily="2" charset="-78"/>
              </a:rPr>
              <a:t> منطقه بندی تراکمی موجب ارائه روشنایی، تهویه و سلامتی برای ساکنین می گردد.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3-</a:t>
            </a:r>
            <a:r>
              <a:rPr lang="fa-IR" sz="2000">
                <a:latin typeface="Century Gothic" pitchFamily="34" charset="0"/>
                <a:cs typeface="B Nazanin" pitchFamily="2" charset="-78"/>
              </a:rPr>
              <a:t> منطقه بندی تراکمی باعث کاهش شلوغی می گردد.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4-</a:t>
            </a:r>
            <a:r>
              <a:rPr lang="fa-IR" sz="2000">
                <a:latin typeface="Century Gothic" pitchFamily="34" charset="0"/>
                <a:cs typeface="B Nazanin" pitchFamily="2" charset="-78"/>
              </a:rPr>
              <a:t> در منطقه بندی تراکمی ارزش زمین پایدار خواهد بود. </a:t>
            </a:r>
            <a:endParaRPr lang="en-US" sz="2000">
              <a:latin typeface="Century Gothic" pitchFamily="34" charset="0"/>
              <a:cs typeface="B Nazanin" pitchFamily="2" charset="-78"/>
            </a:endParaRPr>
          </a:p>
          <a:p>
            <a:pPr algn="just" eaLnBrk="1" hangingPunct="1">
              <a:lnSpc>
                <a:spcPct val="200000"/>
              </a:lnSpc>
            </a:pPr>
            <a:r>
              <a:rPr lang="fa-IR">
                <a:cs typeface="B Nazanin" pitchFamily="2" charset="-78"/>
              </a:rPr>
              <a:t>     </a:t>
            </a:r>
            <a:endParaRPr lang="en-US">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Box 1"/>
          <p:cNvSpPr txBox="1">
            <a:spLocks noChangeArrowheads="1"/>
          </p:cNvSpPr>
          <p:nvPr/>
        </p:nvSpPr>
        <p:spPr bwMode="auto">
          <a:xfrm>
            <a:off x="900113" y="404813"/>
            <a:ext cx="7572375"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ب) منطقه بندی ارتفاعی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اهداف منطقه بندی ارتفاعی کنترل ارتفاع ساختمانها را با دو عامل زیر مورد ملاحظه قرار می دهد:</a:t>
            </a:r>
          </a:p>
          <a:p>
            <a:pPr algn="just" eaLnBrk="1" hangingPunct="1">
              <a:lnSpc>
                <a:spcPct val="15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a:t>
            </a:r>
            <a:r>
              <a:rPr lang="fa-IR" sz="2000">
                <a:latin typeface="Century Gothic" pitchFamily="34" charset="0"/>
                <a:cs typeface="B Nazanin" pitchFamily="2" charset="-78"/>
              </a:rPr>
              <a:t> حجم یا مجموعه های مکعبی ساختمانها</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2-</a:t>
            </a:r>
            <a:r>
              <a:rPr lang="fa-IR" sz="2000">
                <a:latin typeface="Century Gothic" pitchFamily="34" charset="0"/>
                <a:cs typeface="B Nazanin" pitchFamily="2" charset="-78"/>
              </a:rPr>
              <a:t> عرض خیابان و فضاهای باز از نقطه نظر روشنایی و تهویه</a:t>
            </a:r>
          </a:p>
          <a:p>
            <a:pPr algn="just" eaLnBrk="1" hangingPunct="1">
              <a:lnSpc>
                <a:spcPct val="200000"/>
              </a:lnSpc>
            </a:pPr>
            <a:r>
              <a:rPr lang="fa-IR" sz="2000">
                <a:latin typeface="Century Gothic" pitchFamily="34" charset="0"/>
                <a:cs typeface="B Nazanin" pitchFamily="2" charset="-78"/>
              </a:rPr>
              <a:t>     در واقع در منطقه بندی ارتفاعی عواملی مانند زمین ارتفاع و تعداد واحدهای مسکونی کنترل می شوند. در این منطقه بندی ساختمانهای بلند مرتبه به علت محدودیتهای نور وهوا موجب کاهش ارزش واحدهای مسکونی مجاور می گردند. از سوی دیگر تراکم ترافیکی را موجب می شوند. یکی از مواردی که برای کنترل ارتفاع ساختمانها مرسوم است، اینکه ارتفاع ساختمانها بر مبنای پهنای خیابان مجاور تنظیم شود.</a:t>
            </a:r>
            <a:r>
              <a:rPr lang="en-US" sz="2000">
                <a:latin typeface="Century Gothic" pitchFamily="34" charset="0"/>
                <a:cs typeface="B Nazanin" pitchFamily="2" charset="-78"/>
              </a:rPr>
              <a:t> </a:t>
            </a:r>
            <a:r>
              <a:rPr lang="fa-IR">
                <a:latin typeface="Century Gothic" pitchFamily="34" charset="0"/>
                <a:cs typeface="B Nazanin" pitchFamily="2" charset="-78"/>
              </a:rPr>
              <a:t>( قانون 45 درجه و 5/63 درجه قوانین سطوح هوائی)</a:t>
            </a:r>
            <a:r>
              <a:rPr lang="fa-IR" sz="2000">
                <a:latin typeface="Century Gothic" pitchFamily="34" charset="0"/>
                <a:cs typeface="B Nazanin" pitchFamily="2" charset="-78"/>
              </a:rPr>
              <a:t>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مزایای منطقه بندی ارتفاع را به شرح زیر می توان برشمرد:</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a:t>
            </a:r>
            <a:r>
              <a:rPr lang="fa-IR" sz="2000">
                <a:latin typeface="Century Gothic" pitchFamily="34" charset="0"/>
                <a:cs typeface="B Nazanin" pitchFamily="2" charset="-78"/>
              </a:rPr>
              <a:t> منطقه بندی ارتفاعی </a:t>
            </a:r>
            <a:r>
              <a:rPr lang="fa-IR" sz="2000">
                <a:solidFill>
                  <a:schemeClr val="accent2"/>
                </a:solidFill>
                <a:latin typeface="Century Gothic" pitchFamily="34" charset="0"/>
                <a:cs typeface="B Nazanin" pitchFamily="2" charset="-78"/>
              </a:rPr>
              <a:t>توسعه نواحی تجاری</a:t>
            </a:r>
            <a:r>
              <a:rPr lang="fa-IR" sz="2000">
                <a:latin typeface="Century Gothic" pitchFamily="34" charset="0"/>
                <a:cs typeface="B Nazanin" pitchFamily="2" charset="-78"/>
              </a:rPr>
              <a:t> مرکزی شهرها و</a:t>
            </a:r>
            <a:r>
              <a:rPr lang="fa-IR" sz="2000">
                <a:solidFill>
                  <a:schemeClr val="accent2"/>
                </a:solidFill>
                <a:latin typeface="Century Gothic" pitchFamily="34" charset="0"/>
                <a:cs typeface="B Nazanin" pitchFamily="2" charset="-78"/>
              </a:rPr>
              <a:t>حل مشکلات ترافیکی</a:t>
            </a:r>
            <a:r>
              <a:rPr lang="fa-IR" sz="2000">
                <a:latin typeface="Century Gothic" pitchFamily="34" charset="0"/>
                <a:cs typeface="B Nazanin" pitchFamily="2" charset="-78"/>
              </a:rPr>
              <a:t> را </a:t>
            </a:r>
          </a:p>
          <a:p>
            <a:pPr algn="just" eaLnBrk="1" hangingPunct="1">
              <a:lnSpc>
                <a:spcPct val="200000"/>
              </a:lnSpc>
            </a:pPr>
            <a:r>
              <a:rPr lang="fa-IR" sz="2000">
                <a:latin typeface="Century Gothic" pitchFamily="34" charset="0"/>
                <a:cs typeface="B Nazanin" pitchFamily="2" charset="-78"/>
              </a:rPr>
              <a:t>کنترل می کند.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latin typeface="Century Gothic" pitchFamily="34" charset="0"/>
                <a:cs typeface="B Nazanin" pitchFamily="2" charset="-78"/>
              </a:rPr>
              <a:t>2-</a:t>
            </a:r>
            <a:r>
              <a:rPr lang="fa-IR" sz="2000">
                <a:latin typeface="Century Gothic" pitchFamily="34" charset="0"/>
                <a:cs typeface="B Nazanin" pitchFamily="2" charset="-78"/>
              </a:rPr>
              <a:t> در منطقه بندی ارتفاعی اگر ساختمانها با ارتفاع یکسان روی خیابانهای مهم یا جاده.ها </a:t>
            </a:r>
          </a:p>
          <a:p>
            <a:pPr algn="just" eaLnBrk="1" hangingPunct="1">
              <a:lnSpc>
                <a:spcPct val="200000"/>
              </a:lnSpc>
            </a:pPr>
            <a:r>
              <a:rPr lang="fa-IR" sz="2000">
                <a:latin typeface="Century Gothic" pitchFamily="34" charset="0"/>
                <a:cs typeface="B Nazanin" pitchFamily="2" charset="-78"/>
              </a:rPr>
              <a:t>احداث شوند، </a:t>
            </a:r>
            <a:r>
              <a:rPr lang="fa-IR" sz="2000">
                <a:solidFill>
                  <a:schemeClr val="accent2"/>
                </a:solidFill>
                <a:latin typeface="Century Gothic" pitchFamily="34" charset="0"/>
                <a:cs typeface="B Nazanin" pitchFamily="2" charset="-78"/>
              </a:rPr>
              <a:t>زیبایی خاصی</a:t>
            </a:r>
            <a:r>
              <a:rPr lang="fa-IR" sz="2000">
                <a:latin typeface="Century Gothic" pitchFamily="34" charset="0"/>
                <a:cs typeface="B Nazanin" pitchFamily="2" charset="-78"/>
              </a:rPr>
              <a:t> بوجود می آید.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latin typeface="Century Gothic" pitchFamily="34" charset="0"/>
                <a:cs typeface="B Nazanin" pitchFamily="2" charset="-78"/>
              </a:rPr>
              <a:t>3-</a:t>
            </a:r>
            <a:r>
              <a:rPr lang="fa-IR" sz="2000">
                <a:latin typeface="Century Gothic" pitchFamily="34" charset="0"/>
                <a:cs typeface="B Nazanin" pitchFamily="2" charset="-78"/>
              </a:rPr>
              <a:t> منطقه بندی ارتفاعی از </a:t>
            </a:r>
            <a:r>
              <a:rPr lang="fa-IR" sz="2000">
                <a:solidFill>
                  <a:schemeClr val="accent2"/>
                </a:solidFill>
                <a:latin typeface="Century Gothic" pitchFamily="34" charset="0"/>
                <a:cs typeface="B Nazanin" pitchFamily="2" charset="-78"/>
              </a:rPr>
              <a:t>انحصار زیاد نور و تهویه</a:t>
            </a:r>
            <a:r>
              <a:rPr lang="fa-IR" sz="2000">
                <a:latin typeface="Century Gothic" pitchFamily="34" charset="0"/>
                <a:cs typeface="B Nazanin" pitchFamily="2" charset="-78"/>
              </a:rPr>
              <a:t> به وسیله بعضی از ساختمانها جلوگیری</a:t>
            </a:r>
          </a:p>
          <a:p>
            <a:pPr algn="just" eaLnBrk="1" hangingPunct="1">
              <a:lnSpc>
                <a:spcPct val="200000"/>
              </a:lnSpc>
            </a:pPr>
            <a:r>
              <a:rPr lang="fa-IR" sz="2000">
                <a:latin typeface="Century Gothic" pitchFamily="34" charset="0"/>
                <a:cs typeface="B Nazanin" pitchFamily="2" charset="-78"/>
              </a:rPr>
              <a:t> می کند. </a:t>
            </a:r>
            <a:endParaRPr lang="en-US" sz="2000">
              <a:latin typeface="Century Gothic" pitchFamily="34" charset="0"/>
              <a:cs typeface="B Nazanin" pitchFamily="2" charset="-78"/>
            </a:endParaRPr>
          </a:p>
          <a:p>
            <a:pPr algn="just" eaLnBrk="1" hangingPunct="1">
              <a:lnSpc>
                <a:spcPct val="200000"/>
              </a:lnSpc>
            </a:pPr>
            <a:r>
              <a:rPr lang="fa-IR" sz="2000">
                <a:solidFill>
                  <a:srgbClr val="FF0000"/>
                </a:solidFill>
                <a:latin typeface="Century Gothic" pitchFamily="34" charset="0"/>
                <a:cs typeface="B Nazanin" pitchFamily="2" charset="-78"/>
              </a:rPr>
              <a:t>4-</a:t>
            </a:r>
            <a:r>
              <a:rPr lang="fa-IR" sz="2000">
                <a:latin typeface="Century Gothic" pitchFamily="34" charset="0"/>
                <a:cs typeface="B Nazanin" pitchFamily="2" charset="-78"/>
              </a:rPr>
              <a:t> منطقه بندی </a:t>
            </a:r>
            <a:r>
              <a:rPr lang="fa-IR" sz="2000">
                <a:solidFill>
                  <a:schemeClr val="accent2"/>
                </a:solidFill>
                <a:latin typeface="Century Gothic" pitchFamily="34" charset="0"/>
                <a:cs typeface="B Nazanin" pitchFamily="2" charset="-78"/>
              </a:rPr>
              <a:t>ارزش زمین</a:t>
            </a:r>
            <a:r>
              <a:rPr lang="fa-IR" sz="2000">
                <a:latin typeface="Century Gothic" pitchFamily="34" charset="0"/>
                <a:cs typeface="B Nazanin" pitchFamily="2" charset="-78"/>
              </a:rPr>
              <a:t> را در نواحی مختلف </a:t>
            </a:r>
            <a:r>
              <a:rPr lang="fa-IR" sz="2000">
                <a:solidFill>
                  <a:schemeClr val="accent2"/>
                </a:solidFill>
                <a:latin typeface="Century Gothic" pitchFamily="34" charset="0"/>
                <a:cs typeface="B Nazanin" pitchFamily="2" charset="-78"/>
              </a:rPr>
              <a:t>کنترل</a:t>
            </a:r>
            <a:r>
              <a:rPr lang="fa-IR" sz="2000">
                <a:latin typeface="Century Gothic" pitchFamily="34" charset="0"/>
                <a:cs typeface="B Nazanin" pitchFamily="2" charset="-78"/>
              </a:rPr>
              <a:t> می کند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5-</a:t>
            </a:r>
            <a:r>
              <a:rPr lang="fa-IR" sz="2000">
                <a:latin typeface="Century Gothic" pitchFamily="34" charset="0"/>
                <a:cs typeface="B Nazanin" pitchFamily="2" charset="-78"/>
              </a:rPr>
              <a:t> منطقه بندی ارتفاعی </a:t>
            </a:r>
            <a:r>
              <a:rPr lang="fa-IR" sz="2000">
                <a:solidFill>
                  <a:schemeClr val="accent2"/>
                </a:solidFill>
                <a:latin typeface="Century Gothic" pitchFamily="34" charset="0"/>
                <a:cs typeface="B Nazanin" pitchFamily="2" charset="-78"/>
              </a:rPr>
              <a:t>مانع ایجاد ساختمانهای مرتفع</a:t>
            </a:r>
            <a:r>
              <a:rPr lang="fa-IR" sz="2000">
                <a:latin typeface="Century Gothic" pitchFamily="34" charset="0"/>
                <a:cs typeface="B Nazanin" pitchFamily="2" charset="-78"/>
              </a:rPr>
              <a:t> در مجاورت ساختمانهای کوتاه </a:t>
            </a:r>
          </a:p>
          <a:p>
            <a:pPr algn="just" eaLnBrk="1" hangingPunct="1">
              <a:lnSpc>
                <a:spcPct val="200000"/>
              </a:lnSpc>
            </a:pPr>
            <a:r>
              <a:rPr lang="fa-IR" sz="2000">
                <a:latin typeface="Century Gothic" pitchFamily="34" charset="0"/>
                <a:cs typeface="B Nazanin" pitchFamily="2" charset="-78"/>
              </a:rPr>
              <a:t>می شود.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6-</a:t>
            </a:r>
            <a:r>
              <a:rPr lang="fa-IR" sz="2000">
                <a:latin typeface="Century Gothic" pitchFamily="34" charset="0"/>
                <a:cs typeface="B Nazanin" pitchFamily="2" charset="-78"/>
              </a:rPr>
              <a:t> منطقه بندی ارتفاعی </a:t>
            </a:r>
            <a:r>
              <a:rPr lang="fa-IR" sz="2000">
                <a:solidFill>
                  <a:schemeClr val="accent2"/>
                </a:solidFill>
                <a:latin typeface="Century Gothic" pitchFamily="34" charset="0"/>
                <a:cs typeface="B Nazanin" pitchFamily="2" charset="-78"/>
              </a:rPr>
              <a:t>عقب نشینی</a:t>
            </a:r>
            <a:r>
              <a:rPr lang="fa-IR" sz="2000">
                <a:latin typeface="Century Gothic" pitchFamily="34" charset="0"/>
                <a:cs typeface="B Nazanin" pitchFamily="2" charset="-78"/>
              </a:rPr>
              <a:t> ساختمانها را از طرف خیابانها کنترل می کند.</a:t>
            </a:r>
          </a:p>
          <a:p>
            <a:pPr algn="just" eaLnBrk="1" hangingPunct="1">
              <a:lnSpc>
                <a:spcPct val="200000"/>
              </a:lnSpc>
            </a:pPr>
            <a:r>
              <a:rPr lang="fa-IR" sz="2000">
                <a:solidFill>
                  <a:srgbClr val="00FF00"/>
                </a:solidFill>
                <a:latin typeface="Century Gothic" pitchFamily="34" charset="0"/>
                <a:cs typeface="B Nazanin" pitchFamily="2" charset="-78"/>
              </a:rPr>
              <a:t>ج) منطقه بندی کاربری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منطقه بندی کاربری شهر به بخشهای متفاوت برای بهره برداری خاص تقسیم می شود.</a:t>
            </a:r>
          </a:p>
          <a:p>
            <a:pPr algn="just" eaLnBrk="1" hangingPunct="1">
              <a:lnSpc>
                <a:spcPct val="200000"/>
              </a:lnSpc>
            </a:pPr>
            <a:r>
              <a:rPr lang="fa-IR" sz="2000">
                <a:latin typeface="Century Gothic" pitchFamily="34" charset="0"/>
                <a:cs typeface="B Nazanin" pitchFamily="2" charset="-78"/>
              </a:rPr>
              <a:t>عمدتاً در چهار قسمت و زیر بخش به شرح زیر تقسیم می شوند: </a:t>
            </a:r>
            <a:endParaRPr lang="en-US" sz="2000">
              <a:latin typeface="Century Gothic" pitchFamily="34" charset="0"/>
              <a:cs typeface="B Nazanin" pitchFamily="2" charset="-78"/>
            </a:endParaRPr>
          </a:p>
          <a:p>
            <a:pPr algn="just" eaLnBrk="1" hangingPunct="1">
              <a:lnSpc>
                <a:spcPct val="200000"/>
              </a:lnSpc>
            </a:pPr>
            <a:r>
              <a:rPr lang="fa-IR" sz="2000">
                <a:solidFill>
                  <a:schemeClr val="accent2"/>
                </a:solidFill>
                <a:latin typeface="Century Gothic" pitchFamily="34" charset="0"/>
                <a:cs typeface="B Nazanin" pitchFamily="2" charset="-78"/>
              </a:rPr>
              <a:t>1- بخش مسکونی 2- بخش تجاری 3- بخش صنعتی 4- بخش اوقات فراغت. </a:t>
            </a:r>
            <a:endParaRPr lang="en-US" sz="2000">
              <a:solidFill>
                <a:schemeClr val="accent2"/>
              </a:solidFill>
              <a:latin typeface="Century Gothic" pitchFamily="34" charset="0"/>
              <a:cs typeface="B Nazanin" pitchFamily="2" charset="-78"/>
            </a:endParaRPr>
          </a:p>
          <a:p>
            <a:pPr algn="just" eaLnBrk="1" hangingPunct="1">
              <a:lnSpc>
                <a:spcPct val="200000"/>
              </a:lnSpc>
            </a:pPr>
            <a:endParaRPr lang="en-US" sz="2000">
              <a:solidFill>
                <a:schemeClr val="accent2"/>
              </a:solidFill>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Box 1"/>
          <p:cNvSpPr txBox="1">
            <a:spLocks noChangeArrowheads="1"/>
          </p:cNvSpPr>
          <p:nvPr/>
        </p:nvSpPr>
        <p:spPr bwMode="auto">
          <a:xfrm>
            <a:off x="857250" y="714375"/>
            <a:ext cx="7572375"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chemeClr val="accent2"/>
                </a:solidFill>
                <a:latin typeface="Century Gothic" pitchFamily="34" charset="0"/>
                <a:cs typeface="B Nazanin" pitchFamily="2" charset="-78"/>
              </a:rPr>
              <a:t>درصد معمولی اشغال هر بخش در یک شهر به شرح زیر است:</a:t>
            </a:r>
            <a:endParaRPr lang="en-US" sz="2000">
              <a:solidFill>
                <a:schemeClr val="accent2"/>
              </a:solidFill>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1- بخش مسکونی 40 تا 50 دصد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2- بخش تجاری 2 تا 5 درصد </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3- بخش صنعتی 2 تا 25 درصد</a:t>
            </a:r>
            <a:endParaRPr lang="en-US" sz="2000">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4- بخش اوقات فراغت بقیه </a:t>
            </a:r>
          </a:p>
          <a:p>
            <a:pPr algn="just" eaLnBrk="1" hangingPunct="1">
              <a:lnSpc>
                <a:spcPct val="200000"/>
              </a:lnSpc>
            </a:pPr>
            <a:r>
              <a:rPr lang="fa-IR" sz="2000">
                <a:solidFill>
                  <a:schemeClr val="accent2"/>
                </a:solidFill>
                <a:latin typeface="Century Gothic" pitchFamily="34" charset="0"/>
                <a:cs typeface="B Nazanin" pitchFamily="2" charset="-78"/>
              </a:rPr>
              <a:t>1- بخش مسکونی</a:t>
            </a:r>
            <a:endParaRPr lang="en-US" sz="2000">
              <a:solidFill>
                <a:schemeClr val="accent2"/>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ویژگی و مکان یابی این بخش به انواع متنوع از عواملی همانند نزد یکی به بازارها، آزادی از سرو صدا و آلودگی، نزدیکی به پارکها و زمین های بازی و غیره.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2- بخش تجاری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این بخش بایستی نزدیک مراکز ترافیک و ترجیحاً نزدیک جاده ها استقرار داشته باشد. در این بخش باید استفاده از زمین برای بانکها، مغازه ها، ادارات و انبارها، دفاتر تجاری، ساختمانهای مسکونی برای برخی از شاغلان باید در نزدیکی مراکز رفت و آمد قرار گیرد. </a:t>
            </a:r>
          </a:p>
          <a:p>
            <a:pPr algn="just" eaLnBrk="1" hangingPunct="1">
              <a:lnSpc>
                <a:spcPct val="200000"/>
              </a:lnSpc>
            </a:pPr>
            <a:r>
              <a:rPr lang="fa-IR" sz="2000">
                <a:solidFill>
                  <a:srgbClr val="00FF00"/>
                </a:solidFill>
                <a:latin typeface="Century Gothic" pitchFamily="34" charset="0"/>
                <a:cs typeface="B Nazanin" pitchFamily="2" charset="-78"/>
              </a:rPr>
              <a:t>3- بخش صنعتی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بخش صنعتی که حدود 5 تا 20 درصد مساحت شهر را شامل می شود باید دور از بخشهای دیگر و در حاشیه شهر و با در نظر گرفتن جهت باد مکان یابی گردد. </a:t>
            </a:r>
            <a:endParaRPr lang="en-US" sz="2000">
              <a:latin typeface="Century Gothic" pitchFamily="34" charset="0"/>
              <a:cs typeface="B Nazanin" pitchFamily="2" charset="-78"/>
            </a:endParaRPr>
          </a:p>
          <a:p>
            <a:pPr algn="just" eaLnBrk="1" hangingPunct="1">
              <a:lnSpc>
                <a:spcPct val="200000"/>
              </a:lnSpc>
            </a:pP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Box 1"/>
          <p:cNvSpPr txBox="1">
            <a:spLocks noChangeArrowheads="1"/>
          </p:cNvSpPr>
          <p:nvPr/>
        </p:nvSpPr>
        <p:spPr bwMode="auto">
          <a:xfrm>
            <a:off x="857250" y="714375"/>
            <a:ext cx="75723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4- بخش اوقات فراغت</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این بخش مشتمل بر پارکهای اصلی و زمین های بازی که مراکز متنوعی از اوقات فراغت همانند سینماها، تئاترها، تالارهای شهر، کلوپها، کتابخانه ها، رستورانها، استادیومها و دیگر نیازهای جامعه و واحدهای گوناگون بخش تفریحی باید در سرتاسر شهر پراکنده باشند.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714375" y="500063"/>
            <a:ext cx="771525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200">
                <a:solidFill>
                  <a:srgbClr val="FF0000"/>
                </a:solidFill>
                <a:latin typeface="Century Gothic" pitchFamily="34" charset="0"/>
                <a:cs typeface="B Nazanin" pitchFamily="2" charset="-78"/>
              </a:rPr>
              <a:t>4</a:t>
            </a:r>
            <a:r>
              <a:rPr lang="fa-IR" sz="2200">
                <a:latin typeface="Century Gothic" pitchFamily="34" charset="0"/>
                <a:cs typeface="B Nazanin" pitchFamily="2" charset="-78"/>
              </a:rPr>
              <a:t>- </a:t>
            </a:r>
            <a:r>
              <a:rPr lang="fa-IR" sz="2200">
                <a:solidFill>
                  <a:srgbClr val="00FF00"/>
                </a:solidFill>
                <a:latin typeface="Century Gothic" pitchFamily="34" charset="0"/>
                <a:cs typeface="B Nazanin" pitchFamily="2" charset="-78"/>
              </a:rPr>
              <a:t>اهداف کالبدی</a:t>
            </a:r>
            <a:endParaRPr lang="en-US" sz="2200">
              <a:solidFill>
                <a:srgbClr val="00FF00"/>
              </a:solidFill>
              <a:latin typeface="Century Gothic" pitchFamily="34" charset="0"/>
              <a:cs typeface="B Nazanin" pitchFamily="2" charset="-78"/>
            </a:endParaRPr>
          </a:p>
          <a:p>
            <a:pPr algn="just" eaLnBrk="1" hangingPunct="1">
              <a:lnSpc>
                <a:spcPct val="200000"/>
              </a:lnSpc>
            </a:pPr>
            <a:r>
              <a:rPr lang="fa-IR" sz="2200">
                <a:latin typeface="Century Gothic" pitchFamily="34" charset="0"/>
                <a:cs typeface="B Nazanin" pitchFamily="2" charset="-78"/>
              </a:rPr>
              <a:t>     اهداف کالبدی زمین عبارت است از راستای جلوگیری از تداخل کاربری های ناسازگار، حفظ تناسب میان توسعه عمودی و افقی، تشویق به تنوع کاربری ها، تدوین معیار و ضوابط و استانداردهای کاربری. </a:t>
            </a:r>
            <a:endParaRPr lang="en-US"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Box 1"/>
          <p:cNvSpPr txBox="1">
            <a:spLocks noChangeArrowheads="1"/>
          </p:cNvSpPr>
          <p:nvPr/>
        </p:nvSpPr>
        <p:spPr bwMode="auto">
          <a:xfrm>
            <a:off x="857250" y="714375"/>
            <a:ext cx="7572375"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مزایای منطقه بندی کاربری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مزایای منطقه بندی کاربری به شرح زیر است:</a:t>
            </a: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هربخش بهترین زمین را برای استفاده و ذخیره مهیا می نماید. در مقابل مکان بخش صنایع. </a:t>
            </a:r>
            <a:endParaRPr lang="en-US" sz="20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000">
                <a:latin typeface="Century Gothic" pitchFamily="34" charset="0"/>
                <a:cs typeface="B Nazanin" pitchFamily="2" charset="-78"/>
              </a:rPr>
              <a:t>منطقه بندی کاربری قادر است انتخاب محل هایی برای نیازهای متنوع جامعه همانند مدارس، پارکها، زمین بازی، بیمارستان، دانشکده و غیره راتهیه نماید. </a:t>
            </a:r>
            <a:endParaRPr lang="en-US" sz="20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000">
                <a:latin typeface="Century Gothic" pitchFamily="34" charset="0"/>
                <a:cs typeface="B Nazanin" pitchFamily="2" charset="-78"/>
              </a:rPr>
              <a:t>منطقه بندی کاربری قادر است به دقت پیشرفت اندازه مورد نیاز تسهیلات حمل و نقل و دیگر نیازهای عمومی را معین نماید. </a:t>
            </a:r>
            <a:endParaRPr lang="en-US" sz="20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000">
                <a:latin typeface="Century Gothic" pitchFamily="34" charset="0"/>
                <a:cs typeface="B Nazanin" pitchFamily="2" charset="-78"/>
              </a:rPr>
              <a:t>منطقه بندی کاربری موجب پایداری ارزش زمین می گردد. </a:t>
            </a:r>
            <a:endParaRPr lang="en-US" sz="2000">
              <a:latin typeface="Century Gothic" pitchFamily="34" charset="0"/>
              <a:cs typeface="B Nazanin" pitchFamily="2" charset="-78"/>
            </a:endParaRPr>
          </a:p>
          <a:p>
            <a:pPr algn="just" eaLnBrk="1" hangingPunct="1">
              <a:lnSpc>
                <a:spcPct val="150000"/>
              </a:lnSpc>
              <a:buClr>
                <a:srgbClr val="FF0000"/>
              </a:buClr>
              <a:buFont typeface="Wingdings" pitchFamily="2" charset="2"/>
              <a:buChar char="ü"/>
            </a:pPr>
            <a:r>
              <a:rPr lang="fa-IR" sz="2000">
                <a:latin typeface="Century Gothic" pitchFamily="34" charset="0"/>
                <a:cs typeface="B Nazanin" pitchFamily="2" charset="-78"/>
              </a:rPr>
              <a:t>منطقه بندی کاربری موجب می شود تا کارخانجات و صنایع دور از نواحی مسکونی و بدور از آلودگی استقرار یابند.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Box 1"/>
          <p:cNvSpPr txBox="1">
            <a:spLocks noChangeArrowheads="1"/>
          </p:cNvSpPr>
          <p:nvPr/>
        </p:nvSpPr>
        <p:spPr bwMode="auto">
          <a:xfrm>
            <a:off x="857250" y="714375"/>
            <a:ext cx="75723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طرح شهرهای نظامی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شهرهای نظامی که با طرح و نقشه قبلی ایجاد می شود، زمین مناسب برای مکان یابی واحدهای مورد نیاز تهیه می گردد. یک طرح بخشی مکانهای مناسب زیر همواره در نظر گرفته می شود.</a:t>
            </a: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مکان برای یادگیری و آموزش</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مکان برای زندگی و کار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مکان برای بازی و استراحت</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Box 1"/>
          <p:cNvSpPr txBox="1">
            <a:spLocks noChangeArrowheads="1"/>
          </p:cNvSpPr>
          <p:nvPr/>
        </p:nvSpPr>
        <p:spPr bwMode="auto">
          <a:xfrm>
            <a:off x="857250" y="714375"/>
            <a:ext cx="7572375"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منطقه بندی تفصیلی برای یک شهر نظامی به عوامل قابل ملاحظه زیر مربوط می.گردد: </a:t>
            </a:r>
            <a:endParaRPr lang="en-US" sz="2000">
              <a:solidFill>
                <a:srgbClr val="00FF00"/>
              </a:solidFill>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ملاحظات محیطی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گروههای عملکردی مهم و دیگر زیر گروههای پیوسته</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مکان یابی واحدهای تولید صدا، بو، دود و غیره برای تأثیرات کم، روی محیط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تقلیل فاصله میان مکان کار و بخشهای مسکونی و مطبوعیت مرکزی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الگوی جاده های حلقوی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واحدهای ذخیره در طول جاده های حاشیه ای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 بخشهایی برای خدمات حجم خارجی و غیره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Box 1"/>
          <p:cNvSpPr txBox="1">
            <a:spLocks noChangeArrowheads="1"/>
          </p:cNvSpPr>
          <p:nvPr/>
        </p:nvSpPr>
        <p:spPr bwMode="auto">
          <a:xfrm>
            <a:off x="857250" y="714375"/>
            <a:ext cx="757237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بخش انتقالی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به منظور ارائه تغییرات ملایم از یک بخش به بخشهای دیگر، یک بخش انتقالی در منطقه بندی مکان یابی می گردد. بخش انتقالی، اتصال دهنده بخشهای مجاور و اشکال مرزی بخشها و لبه های آنهاست. </a:t>
            </a:r>
          </a:p>
          <a:p>
            <a:pPr algn="just" eaLnBrk="1" hangingPunct="1">
              <a:lnSpc>
                <a:spcPct val="200000"/>
              </a:lnSpc>
            </a:pPr>
            <a:r>
              <a:rPr lang="fa-IR" sz="2000">
                <a:latin typeface="Century Gothic" pitchFamily="34" charset="0"/>
                <a:cs typeface="B Nazanin" pitchFamily="2" charset="-78"/>
              </a:rPr>
              <a:t>دو عامل مهم بخشهای انتقالی باید به خاطر سپرده شود: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1-</a:t>
            </a:r>
            <a:r>
              <a:rPr lang="fa-IR" sz="2000">
                <a:latin typeface="Century Gothic" pitchFamily="34" charset="0"/>
                <a:cs typeface="B Nazanin" pitchFamily="2" charset="-78"/>
              </a:rPr>
              <a:t> در صورت امکان، الگوی توسعه ممکن است مسکونی یا تجاری یا صنعتی در جهت مخالف خیابان صورت پذیرد و بخشها باید به وسیله خطوط (و نه فقط خیابانها) مرزبندی شود. </a:t>
            </a:r>
            <a:endParaRPr lang="en-US" sz="2000">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a:t>
            </a:r>
            <a:r>
              <a:rPr lang="fa-IR" sz="2000">
                <a:solidFill>
                  <a:srgbClr val="FF0000"/>
                </a:solidFill>
                <a:latin typeface="Century Gothic" pitchFamily="34" charset="0"/>
                <a:cs typeface="B Nazanin" pitchFamily="2" charset="-78"/>
              </a:rPr>
              <a:t>2-</a:t>
            </a:r>
            <a:r>
              <a:rPr lang="fa-IR" sz="2000">
                <a:latin typeface="Century Gothic" pitchFamily="34" charset="0"/>
                <a:cs typeface="B Nazanin" pitchFamily="2" charset="-78"/>
              </a:rPr>
              <a:t> منطقه بندی انتقالی، همواره به عنوان تفکری از نواحی متراکم به طرف نواحی باز قسمتهای خارجی یا از ساختمانهای بلندتر به ساختمانهای با ارتفاع کمتر انجام می شود.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Box 1"/>
          <p:cNvSpPr txBox="1">
            <a:spLocks noChangeArrowheads="1"/>
          </p:cNvSpPr>
          <p:nvPr/>
        </p:nvSpPr>
        <p:spPr bwMode="auto">
          <a:xfrm>
            <a:off x="857250" y="714375"/>
            <a:ext cx="7572375"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اقتصاد منطقه بندی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یکی از محاسن منطقه بندی بهبود بدون تعهد مالی است که در بخشهایی از مالیات دهندگان صورت گرفته است. البته مقدار پول لازم برای بدست آوردن زمین و بهبود جاده به جنبه هایی از رشته طرح های برنامه ریزی شهری نیازمند خواهد بود.</a:t>
            </a:r>
          </a:p>
          <a:p>
            <a:pPr algn="just" eaLnBrk="1" hangingPunct="1">
              <a:lnSpc>
                <a:spcPct val="200000"/>
              </a:lnSpc>
            </a:pPr>
            <a:r>
              <a:rPr lang="fa-IR" sz="2000">
                <a:latin typeface="Century Gothic" pitchFamily="34" charset="0"/>
                <a:cs typeface="B Nazanin" pitchFamily="2" charset="-78"/>
              </a:rPr>
              <a:t>اساساً منطقه بندی به عنوان پایه ای برای اقتصاد در انجام برنامه ریزی مکان های کار و طرحهای توسعه محلی اثر بخشی دارد. </a:t>
            </a:r>
          </a:p>
          <a:p>
            <a:pPr algn="just" eaLnBrk="1" hangingPunct="1">
              <a:lnSpc>
                <a:spcPct val="200000"/>
              </a:lnSpc>
            </a:pPr>
            <a:r>
              <a:rPr lang="fa-IR" sz="2000">
                <a:solidFill>
                  <a:srgbClr val="00FF00"/>
                </a:solidFill>
                <a:latin typeface="Century Gothic" pitchFamily="34" charset="0"/>
                <a:cs typeface="B Nazanin" pitchFamily="2" charset="-78"/>
              </a:rPr>
              <a:t>امتیازات منطقه بندی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برای تقویت و اجرای نتایج و انتظام بخشی طرح های بخشهای شهری، مسئولان محلی نیازمند داشتن قدرت موردنیاز هستند. چنین قدرتی ممکن است شامل تحصیل اراضی خصوصی، تصویب طرح های ساختارهای پیشنهادی، و جلوگیری از استفاده از زمینهای نامرغوب گردد.</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Box 1"/>
          <p:cNvSpPr txBox="1">
            <a:spLocks noChangeArrowheads="1"/>
          </p:cNvSpPr>
          <p:nvPr/>
        </p:nvSpPr>
        <p:spPr bwMode="auto">
          <a:xfrm>
            <a:off x="857250" y="714375"/>
            <a:ext cx="7572375"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امتیازات منطقه بندی </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برای تقویت و اجرای نتایج و انتظام بخشی طرح های بخشهای شهری، مسئولان محلی نیازمند داشتن قدرت موردنیاز هستند. چنین قدرتی ممکن است شامل تحصیل اراضی خصوصی، تصویب طرح های ساختارهای پیشنهادی، و جلوگیری از استفاده از زمینهای نامرغوب گردد.</a:t>
            </a:r>
          </a:p>
          <a:p>
            <a:pPr algn="just" eaLnBrk="1" hangingPunct="1">
              <a:lnSpc>
                <a:spcPct val="200000"/>
              </a:lnSpc>
            </a:pPr>
            <a:r>
              <a:rPr lang="fa-IR" sz="2000">
                <a:latin typeface="Century Gothic" pitchFamily="34" charset="0"/>
                <a:cs typeface="B Nazanin" pitchFamily="2" charset="-78"/>
              </a:rPr>
              <a:t>       معمولاً انتظام بخشی منطقه بندی موجب بهبود سلامتی، رفاه و آسودگی جامعه می گردد.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Box 1"/>
          <p:cNvSpPr txBox="1">
            <a:spLocks noChangeArrowheads="1"/>
          </p:cNvSpPr>
          <p:nvPr/>
        </p:nvSpPr>
        <p:spPr bwMode="auto">
          <a:xfrm>
            <a:off x="857250" y="714375"/>
            <a:ext cx="7572375"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نقشه های منطقه بندی</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برنامه ریزان شهری با بررسی های جامع ضروری نقشه هایی به شرح زیر را برای منطقه بندی تهیه نمایند. </a:t>
            </a:r>
            <a:endParaRPr lang="en-US" sz="2000">
              <a:latin typeface="Century Gothic" pitchFamily="34" charset="0"/>
              <a:cs typeface="B Nazanin" pitchFamily="2" charset="-78"/>
            </a:endParaRPr>
          </a:p>
          <a:p>
            <a:pPr algn="just" eaLnBrk="1" hangingPunct="1">
              <a:lnSpc>
                <a:spcPct val="200000"/>
              </a:lnSpc>
              <a:buClr>
                <a:srgbClr val="FF0000"/>
              </a:buClr>
              <a:buFont typeface="Wingdings" pitchFamily="2" charset="2"/>
              <a:buChar char="ü"/>
            </a:pPr>
            <a:r>
              <a:rPr lang="fa-IR" sz="2000">
                <a:latin typeface="Century Gothic" pitchFamily="34" charset="0"/>
                <a:cs typeface="B Nazanin" pitchFamily="2" charset="-78"/>
              </a:rPr>
              <a:t>نقشه های وضع موجود کاربریهای همانند مسکونی، تجاری، صنعتی و غیره با رنگهای مختلف روی نقشه علامت گذاری شوند.</a:t>
            </a:r>
          </a:p>
          <a:p>
            <a:pPr algn="just" eaLnBrk="1" hangingPunct="1">
              <a:lnSpc>
                <a:spcPct val="200000"/>
              </a:lnSpc>
              <a:buClr>
                <a:srgbClr val="FF0000"/>
              </a:buClr>
              <a:buFont typeface="Wingdings" pitchFamily="2" charset="2"/>
              <a:buChar char="ü"/>
            </a:pPr>
            <a:r>
              <a:rPr lang="fa-IR" sz="2200">
                <a:cs typeface="B Nazanin" pitchFamily="2" charset="-78"/>
              </a:rPr>
              <a:t>نقشه تراکم جمعیت در نواحی مختلف شهر و همچنین مساکن هر واحد ناحیه ای یا تعداد نفرات هرناحیه یا تعداد خانوارهای هر ناحیه</a:t>
            </a:r>
            <a:endParaRPr lang="en-US" sz="2200">
              <a:cs typeface="B Nazanin" pitchFamily="2" charset="-78"/>
            </a:endParaRPr>
          </a:p>
          <a:p>
            <a:pPr algn="just" eaLnBrk="1" hangingPunct="1">
              <a:lnSpc>
                <a:spcPct val="200000"/>
              </a:lnSpc>
              <a:buClr>
                <a:srgbClr val="FF0000"/>
              </a:buClr>
              <a:buFont typeface="Wingdings" pitchFamily="2" charset="2"/>
              <a:buChar char="ü"/>
            </a:pPr>
            <a:r>
              <a:rPr lang="fa-IR" sz="2200">
                <a:cs typeface="B Nazanin" pitchFamily="2" charset="-78"/>
              </a:rPr>
              <a:t>تهیه نقشه ارزش زمین در بخشهای مختلف شهر </a:t>
            </a:r>
            <a:endParaRPr lang="en-US" sz="2200">
              <a:cs typeface="B Nazanin" pitchFamily="2" charset="-78"/>
            </a:endParaRPr>
          </a:p>
          <a:p>
            <a:pPr algn="just" eaLnBrk="1" hangingPunct="1">
              <a:lnSpc>
                <a:spcPct val="200000"/>
              </a:lnSpc>
              <a:buClr>
                <a:srgbClr val="FF0000"/>
              </a:buClr>
              <a:buFont typeface="Wingdings" pitchFamily="2" charset="2"/>
              <a:buChar char="ü"/>
            </a:pPr>
            <a:r>
              <a:rPr lang="fa-IR" sz="2200">
                <a:cs typeface="B Nazanin" pitchFamily="2" charset="-78"/>
              </a:rPr>
              <a:t>تهیه نقشه تفضیلی از بررسی های ترافیکی</a:t>
            </a:r>
            <a:endParaRPr lang="fa-IR" sz="22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88" y="1803400"/>
            <a:ext cx="6357937" cy="2246313"/>
          </a:xfrm>
          <a:prstGeom prst="rect">
            <a:avLst/>
          </a:prstGeom>
          <a:noFill/>
        </p:spPr>
        <p:txBody>
          <a:bodyPr rtlCol="1">
            <a:spAutoFit/>
          </a:bodyPr>
          <a:lstStyle/>
          <a:p>
            <a:pPr algn="ctr" fontAlgn="auto">
              <a:spcBef>
                <a:spcPts val="0"/>
              </a:spcBef>
              <a:spcAft>
                <a:spcPts val="0"/>
              </a:spcAft>
              <a:defRPr/>
            </a:pPr>
            <a:r>
              <a:rPr lang="fa-IR" sz="3200" dirty="0">
                <a:effectLst>
                  <a:outerShdw blurRad="38100" dist="38100" dir="2700000" algn="tl">
                    <a:srgbClr val="000000">
                      <a:alpha val="43137"/>
                    </a:srgbClr>
                  </a:outerShdw>
                </a:effectLst>
                <a:latin typeface="+mn-lt"/>
                <a:cs typeface="B Nazanin" pitchFamily="2" charset="-78"/>
              </a:rPr>
              <a:t>فصل چهارم</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FFFF00"/>
                </a:solidFill>
                <a:effectLst>
                  <a:outerShdw blurRad="38100" dist="38100" dir="2700000" algn="tl">
                    <a:srgbClr val="000000">
                      <a:alpha val="43137"/>
                    </a:srgbClr>
                  </a:outerShdw>
                </a:effectLst>
                <a:latin typeface="+mn-lt"/>
                <a:cs typeface="B Nazanin" pitchFamily="2" charset="-78"/>
              </a:rPr>
              <a:t>مدلها و روشهای پیش بینی در برنامه ریزی کاربری اراضی شهری</a:t>
            </a:r>
            <a:endParaRPr lang="en-US" sz="3600" dirty="0">
              <a:solidFill>
                <a:srgbClr val="FFFF00"/>
              </a:solidFill>
              <a:effectLst>
                <a:outerShdw blurRad="38100" dist="38100" dir="2700000" algn="tl">
                  <a:srgbClr val="000000">
                    <a:alpha val="43137"/>
                  </a:srgbClr>
                </a:outerShdw>
              </a:effectLst>
              <a:latin typeface="+mn-lt"/>
              <a:cs typeface="B Nazanin" pitchFamily="2" charset="-78"/>
            </a:endParaRPr>
          </a:p>
        </p:txBody>
      </p:sp>
      <p:sp>
        <p:nvSpPr>
          <p:cNvPr id="3" name="TextBox 2"/>
          <p:cNvSpPr txBox="1"/>
          <p:nvPr/>
        </p:nvSpPr>
        <p:spPr>
          <a:xfrm>
            <a:off x="1500188" y="1785938"/>
            <a:ext cx="6357937" cy="2246312"/>
          </a:xfrm>
          <a:prstGeom prst="rect">
            <a:avLst/>
          </a:prstGeom>
          <a:noFill/>
        </p:spPr>
        <p:txBody>
          <a:bodyPr rtlCol="1">
            <a:spAutoFit/>
          </a:bodyPr>
          <a:lstStyle/>
          <a:p>
            <a:pPr algn="ctr" fontAlgn="auto">
              <a:spcBef>
                <a:spcPts val="0"/>
              </a:spcBef>
              <a:spcAft>
                <a:spcPts val="0"/>
              </a:spcAft>
              <a:defRPr/>
            </a:pPr>
            <a:r>
              <a:rPr lang="fa-IR" sz="3200" dirty="0">
                <a:solidFill>
                  <a:srgbClr val="FF0000"/>
                </a:solidFill>
                <a:effectLst>
                  <a:outerShdw blurRad="38100" dist="38100" dir="2700000" algn="tl">
                    <a:srgbClr val="000000">
                      <a:alpha val="43137"/>
                    </a:srgbClr>
                  </a:outerShdw>
                </a:effectLst>
                <a:latin typeface="+mn-lt"/>
                <a:cs typeface="B Nazanin" pitchFamily="2" charset="-78"/>
              </a:rPr>
              <a:t>فصل چهارم</a:t>
            </a:r>
          </a:p>
          <a:p>
            <a:pPr algn="ctr" fontAlgn="auto">
              <a:spcBef>
                <a:spcPts val="0"/>
              </a:spcBef>
              <a:spcAft>
                <a:spcPts val="0"/>
              </a:spcAft>
              <a:defRPr/>
            </a:pPr>
            <a:endParaRPr lang="en-US" sz="3600" b="1" dirty="0">
              <a:solidFill>
                <a:schemeClr val="bg1"/>
              </a:solidFill>
              <a:effectLst>
                <a:outerShdw blurRad="38100" dist="38100" dir="2700000" algn="tl">
                  <a:srgbClr val="000000">
                    <a:alpha val="43137"/>
                  </a:srgbClr>
                </a:outerShdw>
              </a:effectLst>
              <a:latin typeface="+mn-lt"/>
              <a:cs typeface="B Nazanin" pitchFamily="2" charset="-78"/>
            </a:endParaRPr>
          </a:p>
          <a:p>
            <a:pPr algn="ctr" fontAlgn="auto">
              <a:spcBef>
                <a:spcPts val="0"/>
              </a:spcBef>
              <a:spcAft>
                <a:spcPts val="0"/>
              </a:spcAft>
              <a:defRPr/>
            </a:pPr>
            <a:r>
              <a:rPr lang="fa-IR" sz="3600" dirty="0">
                <a:solidFill>
                  <a:srgbClr val="00FF00"/>
                </a:solidFill>
                <a:effectLst>
                  <a:outerShdw blurRad="38100" dist="38100" dir="2700000" algn="tl">
                    <a:srgbClr val="000000">
                      <a:alpha val="43137"/>
                    </a:srgbClr>
                  </a:outerShdw>
                </a:effectLst>
                <a:latin typeface="+mn-lt"/>
                <a:cs typeface="B Nazanin" pitchFamily="2" charset="-78"/>
              </a:rPr>
              <a:t>مدلها و روشهای پیش بینی در برنامه ریزی کاربری اراضی شهری</a:t>
            </a:r>
            <a:endParaRPr lang="en-US" sz="3600" dirty="0">
              <a:solidFill>
                <a:srgbClr val="00FF00"/>
              </a:solidFill>
              <a:effectLst>
                <a:outerShdw blurRad="38100" dist="38100" dir="2700000" algn="tl">
                  <a:srgbClr val="000000">
                    <a:alpha val="43137"/>
                  </a:srgbClr>
                </a:outerShdw>
              </a:effectLst>
              <a:latin typeface="+mn-lt"/>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3000" fill="hold"/>
                                        <p:tgtEl>
                                          <p:spTgt spid="3"/>
                                        </p:tgtEl>
                                        <p:attrNameLst>
                                          <p:attrName>ppt_w</p:attrName>
                                        </p:attrNameLst>
                                      </p:cBhvr>
                                      <p:tavLst>
                                        <p:tav tm="0">
                                          <p:val>
                                            <p:fltVal val="0"/>
                                          </p:val>
                                        </p:tav>
                                        <p:tav tm="100000">
                                          <p:val>
                                            <p:strVal val="#ppt_w"/>
                                          </p:val>
                                        </p:tav>
                                      </p:tavLst>
                                    </p:anim>
                                    <p:anim calcmode="lin" valueType="num">
                                      <p:cBhvr>
                                        <p:cTn id="14" dur="3000" fill="hold"/>
                                        <p:tgtEl>
                                          <p:spTgt spid="3"/>
                                        </p:tgtEl>
                                        <p:attrNameLst>
                                          <p:attrName>ppt_h</p:attrName>
                                        </p:attrNameLst>
                                      </p:cBhvr>
                                      <p:tavLst>
                                        <p:tav tm="0">
                                          <p:val>
                                            <p:fltVal val="0"/>
                                          </p:val>
                                        </p:tav>
                                        <p:tav tm="100000">
                                          <p:val>
                                            <p:strVal val="#ppt_h"/>
                                          </p:val>
                                        </p:tav>
                                      </p:tavLst>
                                    </p:anim>
                                    <p:anim calcmode="lin" valueType="num">
                                      <p:cBhvr>
                                        <p:cTn id="15" dur="3000" fill="hold"/>
                                        <p:tgtEl>
                                          <p:spTgt spid="3"/>
                                        </p:tgtEl>
                                        <p:attrNameLst>
                                          <p:attrName>style.rotation</p:attrName>
                                        </p:attrNameLst>
                                      </p:cBhvr>
                                      <p:tavLst>
                                        <p:tav tm="0">
                                          <p:val>
                                            <p:fltVal val="360"/>
                                          </p:val>
                                        </p:tav>
                                        <p:tav tm="100000">
                                          <p:val>
                                            <p:fltVal val="0"/>
                                          </p:val>
                                        </p:tav>
                                      </p:tavLst>
                                    </p:anim>
                                    <p:animEffect transition="in" filter="fade">
                                      <p:cBhvr>
                                        <p:cTn id="16"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Box 1"/>
          <p:cNvSpPr txBox="1">
            <a:spLocks noChangeArrowheads="1"/>
          </p:cNvSpPr>
          <p:nvPr/>
        </p:nvSpPr>
        <p:spPr bwMode="auto">
          <a:xfrm>
            <a:off x="857250" y="714375"/>
            <a:ext cx="75723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latin typeface="Century Gothic" pitchFamily="34" charset="0"/>
                <a:cs typeface="B Nazanin" pitchFamily="2" charset="-78"/>
              </a:rPr>
              <a:t>      از اواسط دهه 1960 کاربرد مدلهای کمی سیستمهای شهری و منطقه ای به عنوان نمادی از واقعیت مورد توجه فزاینده ای قرار گرفته است. امروزه اکثر صاحب نظران بر این اعتقادند که استفاده از مدلها به درک و رفتار سیستمهای شهرها و در شرایط مناسب به پیش بینی رفتار این سیستم های شهری به برنامه ریزی شهری کمک شایانی می کند.</a:t>
            </a:r>
          </a:p>
          <a:p>
            <a:pPr algn="just" eaLnBrk="1" hangingPunct="1">
              <a:lnSpc>
                <a:spcPct val="200000"/>
              </a:lnSpc>
            </a:pPr>
            <a:r>
              <a:rPr lang="fa-IR" sz="2000">
                <a:solidFill>
                  <a:srgbClr val="00FF00"/>
                </a:solidFill>
                <a:latin typeface="Century Gothic" pitchFamily="34" charset="0"/>
                <a:cs typeface="B Nazanin" pitchFamily="2" charset="-78"/>
              </a:rPr>
              <a:t>تکنیک های پیش بینی جمعیت در شهرها</a:t>
            </a:r>
            <a:endParaRPr lang="en-US" sz="2000">
              <a:solidFill>
                <a:srgbClr val="00FF00"/>
              </a:solidFill>
              <a:latin typeface="Century Gothic" pitchFamily="34" charset="0"/>
              <a:cs typeface="B Nazanin" pitchFamily="2" charset="-78"/>
            </a:endParaRPr>
          </a:p>
          <a:p>
            <a:pPr algn="just" eaLnBrk="1" hangingPunct="1">
              <a:lnSpc>
                <a:spcPct val="200000"/>
              </a:lnSpc>
            </a:pPr>
            <a:r>
              <a:rPr lang="fa-IR" sz="2000">
                <a:latin typeface="Century Gothic" pitchFamily="34" charset="0"/>
                <a:cs typeface="B Nazanin" pitchFamily="2" charset="-78"/>
              </a:rPr>
              <a:t>    در برنامه ریزی کاربری زمین شهری مهمترین مؤلفه جمعیت است. جمعیت وضع موجود و پیش بینی شده، اساس تعیین کاربری اراضی شهری است. از آنجا که کاربری زمین شهری به سرانه ها و تراکم ها وابسته است، بنابراین جمعیت پایه اساسی کاربری است. </a:t>
            </a:r>
            <a:endParaRPr lang="en-US" sz="2000">
              <a:latin typeface="Century Gothic" pitchFamily="34" charset="0"/>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Box 1"/>
          <p:cNvSpPr txBox="1">
            <a:spLocks noChangeArrowheads="1"/>
          </p:cNvSpPr>
          <p:nvPr/>
        </p:nvSpPr>
        <p:spPr bwMode="auto">
          <a:xfrm>
            <a:off x="857250" y="714375"/>
            <a:ext cx="7962900" cy="527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r" rtl="1"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r" rtl="1"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r" rtl="1"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r" rtl="1"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lnSpc>
                <a:spcPct val="200000"/>
              </a:lnSpc>
            </a:pPr>
            <a:r>
              <a:rPr lang="fa-IR" sz="2000">
                <a:solidFill>
                  <a:srgbClr val="00FF00"/>
                </a:solidFill>
                <a:latin typeface="Century Gothic" pitchFamily="34" charset="0"/>
                <a:cs typeface="B Nazanin" pitchFamily="2" charset="-78"/>
              </a:rPr>
              <a:t>مدل رشد خطی</a:t>
            </a:r>
            <a:endParaRPr lang="en-US" sz="2000">
              <a:solidFill>
                <a:srgbClr val="00FF00"/>
              </a:solidFill>
              <a:latin typeface="Century Gothic" pitchFamily="34" charset="0"/>
              <a:cs typeface="B Nazanin" pitchFamily="2" charset="-78"/>
            </a:endParaRPr>
          </a:p>
          <a:p>
            <a:pPr algn="just" eaLnBrk="1" hangingPunct="1">
              <a:lnSpc>
                <a:spcPct val="150000"/>
              </a:lnSpc>
            </a:pPr>
            <a:r>
              <a:rPr lang="fa-IR" sz="2000">
                <a:latin typeface="Century Gothic" pitchFamily="34" charset="0"/>
                <a:cs typeface="B Nazanin" pitchFamily="2" charset="-78"/>
              </a:rPr>
              <a:t>      این مدل، اولین مدل پیش بینی رشد جمعیت است و فرض اساسی آن این است که روند رشد جمعیت در آینده براساس نرخ فعلی آن خواهد بود. و میزان افزایش یا کاهش آن در طور زمان ثابت است. به این ترتیب اگر میزان افزایش یا کاهش ثابت را در طول زمان برابر با </a:t>
            </a:r>
            <a:r>
              <a:rPr lang="en-US" sz="2000">
                <a:latin typeface="Century" pitchFamily="18" charset="0"/>
                <a:cs typeface="B Nazanin" pitchFamily="2" charset="-78"/>
              </a:rPr>
              <a:t>a</a:t>
            </a:r>
            <a:r>
              <a:rPr lang="fa-IR" sz="2000">
                <a:latin typeface="Century Gothic" pitchFamily="34" charset="0"/>
                <a:cs typeface="B Nazanin" pitchFamily="2" charset="-78"/>
              </a:rPr>
              <a:t> فرض شود، سطح جمعیت را برای سالهای بعد (1 و 2 و ... و </a:t>
            </a:r>
            <a:r>
              <a:rPr lang="en-US" sz="2000">
                <a:latin typeface="Century" pitchFamily="18" charset="0"/>
                <a:cs typeface="B Nazanin" pitchFamily="2" charset="-78"/>
              </a:rPr>
              <a:t>n</a:t>
            </a:r>
            <a:r>
              <a:rPr lang="fa-IR" sz="2000">
                <a:latin typeface="Century Gothic" pitchFamily="34" charset="0"/>
                <a:cs typeface="B Nazanin" pitchFamily="2" charset="-78"/>
              </a:rPr>
              <a:t>)  از طریق روابط ریاضی زیر بدست می آید:</a:t>
            </a:r>
            <a:r>
              <a:rPr lang="fa-IR"/>
              <a:t>یعنی سطح جمعیت در زمان </a:t>
            </a:r>
            <a:r>
              <a:rPr lang="en-US" sz="2000">
                <a:latin typeface="Century" pitchFamily="18" charset="0"/>
                <a:cs typeface="B Nazanin" pitchFamily="2" charset="-78"/>
              </a:rPr>
              <a:t>n</a:t>
            </a:r>
            <a:r>
              <a:rPr lang="fa-IR"/>
              <a:t> را می توان از رابطه زیر بدست آورد. </a:t>
            </a:r>
          </a:p>
          <a:p>
            <a:pPr eaLnBrk="1" hangingPunct="1"/>
            <a:endParaRPr lang="fa-IR"/>
          </a:p>
          <a:p>
            <a:pPr eaLnBrk="1" hangingPunct="1"/>
            <a:endParaRPr lang="en-US"/>
          </a:p>
          <a:p>
            <a:pPr eaLnBrk="1" hangingPunct="1"/>
            <a:r>
              <a:rPr lang="fa-IR"/>
              <a:t>		رابطه (1) 	</a:t>
            </a:r>
          </a:p>
          <a:p>
            <a:pPr eaLnBrk="1" hangingPunct="1"/>
            <a:r>
              <a:rPr lang="fa-IR"/>
              <a:t>					</a:t>
            </a:r>
            <a:endParaRPr lang="en-US"/>
          </a:p>
          <a:p>
            <a:pPr eaLnBrk="1" hangingPunct="1"/>
            <a:endParaRPr lang="fa-IR"/>
          </a:p>
          <a:p>
            <a:pPr eaLnBrk="1" hangingPunct="1">
              <a:lnSpc>
                <a:spcPct val="150000"/>
              </a:lnSpc>
            </a:pPr>
            <a:r>
              <a:rPr lang="fa-IR"/>
              <a:t>         در رابطه  فوق </a:t>
            </a:r>
            <a:r>
              <a:rPr lang="en-US" sz="2000">
                <a:latin typeface="Century" pitchFamily="18" charset="0"/>
                <a:cs typeface="B Nazanin" pitchFamily="2" charset="-78"/>
              </a:rPr>
              <a:t>P0</a:t>
            </a:r>
            <a:r>
              <a:rPr lang="fa-IR"/>
              <a:t> جمعیت سال پایه، </a:t>
            </a:r>
            <a:r>
              <a:rPr lang="en-US" sz="2000">
                <a:latin typeface="Century" pitchFamily="18" charset="0"/>
                <a:cs typeface="B Nazanin" pitchFamily="2" charset="-78"/>
              </a:rPr>
              <a:t>a</a:t>
            </a:r>
            <a:r>
              <a:rPr lang="fa-IR"/>
              <a:t> رشد در هر واحد زمان و </a:t>
            </a:r>
            <a:r>
              <a:rPr lang="en-US" sz="2000">
                <a:latin typeface="Century" pitchFamily="18" charset="0"/>
                <a:cs typeface="B Nazanin" pitchFamily="2" charset="-78"/>
              </a:rPr>
              <a:t>n</a:t>
            </a:r>
            <a:r>
              <a:rPr lang="fa-IR"/>
              <a:t> تعداد سال یا ماهها و یا هر واحد زمانی مورد نظر است. </a:t>
            </a:r>
            <a:endParaRPr lang="en-US"/>
          </a:p>
        </p:txBody>
      </p:sp>
      <p:sp>
        <p:nvSpPr>
          <p:cNvPr id="10854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sp>
        <p:nvSpPr>
          <p:cNvPr id="108548" name="Rectangle 3"/>
          <p:cNvSpPr>
            <a:spLocks noChangeArrowheads="1"/>
          </p:cNvSpPr>
          <p:nvPr/>
        </p:nvSpPr>
        <p:spPr bwMode="auto">
          <a:xfrm>
            <a:off x="0" y="9810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a-IR">
              <a:latin typeface="Century Gothic" pitchFamily="34" charset="0"/>
              <a:cs typeface="Tahoma" pitchFamily="34" charset="0"/>
            </a:endParaRPr>
          </a:p>
        </p:txBody>
      </p:sp>
      <p:graphicFrame>
        <p:nvGraphicFramePr>
          <p:cNvPr id="108549" name="Object 1" descr="White marble"/>
          <p:cNvGraphicFramePr>
            <a:graphicFrameLocks noChangeAspect="1"/>
          </p:cNvGraphicFramePr>
          <p:nvPr/>
        </p:nvGraphicFramePr>
        <p:xfrm>
          <a:off x="2166938" y="3786188"/>
          <a:ext cx="2633662" cy="857250"/>
        </p:xfrm>
        <a:graphic>
          <a:graphicData uri="http://schemas.openxmlformats.org/presentationml/2006/ole">
            <mc:AlternateContent xmlns:mc="http://schemas.openxmlformats.org/markup-compatibility/2006">
              <mc:Choice xmlns:v="urn:schemas-microsoft-com:vml" Requires="v">
                <p:oleObj spid="_x0000_s108551" name="Equation" r:id="rId3" imgW="698500" imgH="228600" progId="Equation.3">
                  <p:embed/>
                </p:oleObj>
              </mc:Choice>
              <mc:Fallback>
                <p:oleObj name="Equation" r:id="rId3" imgW="698500" imgH="228600" progId="Equation.3">
                  <p:embed/>
                  <p:pic>
                    <p:nvPicPr>
                      <p:cNvPr id="0" name="Object 1" descr="White marb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6938" y="3786188"/>
                        <a:ext cx="2633662" cy="857250"/>
                      </a:xfrm>
                      <a:prstGeom prst="rect">
                        <a:avLst/>
                      </a:prstGeom>
                      <a:blipFill dpi="0" rotWithShape="0">
                        <a:blip r:embed="rId5"/>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2397</TotalTime>
  <Words>12440</Words>
  <Application>Microsoft Office PowerPoint</Application>
  <PresentationFormat>On-screen Show (4:3)</PresentationFormat>
  <Paragraphs>823</Paragraphs>
  <Slides>157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157</vt:i4>
      </vt:variant>
    </vt:vector>
  </HeadingPairs>
  <TitlesOfParts>
    <vt:vector size="159" baseType="lpstr">
      <vt:lpstr>Oriel</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Company>ARTA.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ARTA</dc:creator>
  <cp:lastModifiedBy>Peyman-pc</cp:lastModifiedBy>
  <cp:revision>550</cp:revision>
  <dcterms:created xsi:type="dcterms:W3CDTF">2011-08-17T18:54:41Z</dcterms:created>
  <dcterms:modified xsi:type="dcterms:W3CDTF">2016-11-30T04:48:45Z</dcterms:modified>
</cp:coreProperties>
</file>