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2"/>
  </p:notesMasterIdLst>
  <p:sldIdLst>
    <p:sldId id="295"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73" r:id="rId16"/>
    <p:sldId id="274" r:id="rId17"/>
    <p:sldId id="275" r:id="rId18"/>
    <p:sldId id="276" r:id="rId19"/>
    <p:sldId id="277" r:id="rId20"/>
    <p:sldId id="278" r:id="rId21"/>
    <p:sldId id="269" r:id="rId22"/>
    <p:sldId id="270" r:id="rId23"/>
    <p:sldId id="271"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4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F9C31-712F-4C6B-82C5-77B8A8CD904B}" type="datetimeFigureOut">
              <a:rPr lang="en-US" smtClean="0"/>
              <a:t>5/22/2018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8B508-39B8-4DD4-917B-8885691FAB0B}" type="slidenum">
              <a:rPr lang="en-US" smtClean="0"/>
              <a:t>‹#›</a:t>
            </a:fld>
            <a:endParaRPr lang="en-US"/>
          </a:p>
        </p:txBody>
      </p:sp>
    </p:spTree>
    <p:extLst>
      <p:ext uri="{BB962C8B-B14F-4D97-AF65-F5344CB8AC3E}">
        <p14:creationId xmlns:p14="http://schemas.microsoft.com/office/powerpoint/2010/main" val="265859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B Nazanin" pitchFamily="2" charset="-78"/>
              </a:defRPr>
            </a:lvl1pPr>
            <a:lvl2pPr marL="742950" indent="-285750" eaLnBrk="0" hangingPunct="0">
              <a:defRPr>
                <a:solidFill>
                  <a:schemeClr val="tx1"/>
                </a:solidFill>
                <a:latin typeface="Times New Roman" pitchFamily="18" charset="0"/>
                <a:cs typeface="B Nazanin" pitchFamily="2" charset="-78"/>
              </a:defRPr>
            </a:lvl2pPr>
            <a:lvl3pPr marL="1143000" indent="-228600" eaLnBrk="0" hangingPunct="0">
              <a:defRPr>
                <a:solidFill>
                  <a:schemeClr val="tx1"/>
                </a:solidFill>
                <a:latin typeface="Times New Roman" pitchFamily="18" charset="0"/>
                <a:cs typeface="B Nazanin" pitchFamily="2" charset="-78"/>
              </a:defRPr>
            </a:lvl3pPr>
            <a:lvl4pPr marL="1600200" indent="-228600" eaLnBrk="0" hangingPunct="0">
              <a:defRPr>
                <a:solidFill>
                  <a:schemeClr val="tx1"/>
                </a:solidFill>
                <a:latin typeface="Times New Roman" pitchFamily="18" charset="0"/>
                <a:cs typeface="B Nazanin" pitchFamily="2" charset="-78"/>
              </a:defRPr>
            </a:lvl4pPr>
            <a:lvl5pPr marL="2057400" indent="-228600" eaLnBrk="0" hangingPunct="0">
              <a:defRPr>
                <a:solidFill>
                  <a:schemeClr val="tx1"/>
                </a:solidFill>
                <a:latin typeface="Times New Roman" pitchFamily="18" charset="0"/>
                <a:cs typeface="B Nazanin" pitchFamily="2" charset="-78"/>
              </a:defRPr>
            </a:lvl5pPr>
            <a:lvl6pPr marL="2514600" indent="-228600" algn="ctr" eaLnBrk="0" fontAlgn="base" hangingPunct="0">
              <a:spcBef>
                <a:spcPct val="0"/>
              </a:spcBef>
              <a:spcAft>
                <a:spcPct val="0"/>
              </a:spcAft>
              <a:defRPr>
                <a:solidFill>
                  <a:schemeClr val="tx1"/>
                </a:solidFill>
                <a:latin typeface="Times New Roman" pitchFamily="18" charset="0"/>
                <a:cs typeface="B Nazanin" pitchFamily="2" charset="-78"/>
              </a:defRPr>
            </a:lvl6pPr>
            <a:lvl7pPr marL="2971800" indent="-228600" algn="ctr" eaLnBrk="0" fontAlgn="base" hangingPunct="0">
              <a:spcBef>
                <a:spcPct val="0"/>
              </a:spcBef>
              <a:spcAft>
                <a:spcPct val="0"/>
              </a:spcAft>
              <a:defRPr>
                <a:solidFill>
                  <a:schemeClr val="tx1"/>
                </a:solidFill>
                <a:latin typeface="Times New Roman" pitchFamily="18" charset="0"/>
                <a:cs typeface="B Nazanin" pitchFamily="2" charset="-78"/>
              </a:defRPr>
            </a:lvl7pPr>
            <a:lvl8pPr marL="3429000" indent="-228600" algn="ctr" eaLnBrk="0" fontAlgn="base" hangingPunct="0">
              <a:spcBef>
                <a:spcPct val="0"/>
              </a:spcBef>
              <a:spcAft>
                <a:spcPct val="0"/>
              </a:spcAft>
              <a:defRPr>
                <a:solidFill>
                  <a:schemeClr val="tx1"/>
                </a:solidFill>
                <a:latin typeface="Times New Roman" pitchFamily="18" charset="0"/>
                <a:cs typeface="B Nazanin" pitchFamily="2" charset="-78"/>
              </a:defRPr>
            </a:lvl8pPr>
            <a:lvl9pPr marL="3886200" indent="-228600" algn="ctr" eaLnBrk="0" fontAlgn="base" hangingPunct="0">
              <a:spcBef>
                <a:spcPct val="0"/>
              </a:spcBef>
              <a:spcAft>
                <a:spcPct val="0"/>
              </a:spcAft>
              <a:defRPr>
                <a:solidFill>
                  <a:schemeClr val="tx1"/>
                </a:solidFill>
                <a:latin typeface="Times New Roman" pitchFamily="18" charset="0"/>
                <a:cs typeface="B Nazanin" pitchFamily="2" charset="-78"/>
              </a:defRPr>
            </a:lvl9pPr>
          </a:lstStyle>
          <a:p>
            <a:pPr eaLnBrk="1" hangingPunct="1"/>
            <a:fld id="{297E2DEC-2076-4E2B-804E-6D5CD1F63015}" type="slidenum">
              <a:rPr lang="ar-SA" smtClean="0">
                <a:latin typeface="Arial" pitchFamily="34" charset="0"/>
                <a:cs typeface="Arial" pitchFamily="34" charset="0"/>
              </a:rPr>
              <a:pPr eaLnBrk="1" hangingPunct="1"/>
              <a:t>1</a:t>
            </a:fld>
            <a:endParaRPr lang="en-US"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879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B508-39B8-4DD4-917B-8885691FAB0B}" type="slidenum">
              <a:rPr lang="en-US" smtClean="0"/>
              <a:t>2</a:t>
            </a:fld>
            <a:endParaRPr lang="en-US"/>
          </a:p>
        </p:txBody>
      </p:sp>
    </p:spTree>
    <p:extLst>
      <p:ext uri="{BB962C8B-B14F-4D97-AF65-F5344CB8AC3E}">
        <p14:creationId xmlns:p14="http://schemas.microsoft.com/office/powerpoint/2010/main" val="160349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83D30F3-B2C7-4BBA-A712-AAD60707C36A}" type="datetime1">
              <a:rPr lang="en-US" smtClean="0"/>
              <a:t>5/22/2018</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531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90E4084-7C2E-4CB6-B84F-F9F0FDEB1E9C}" type="datetime1">
              <a:rPr lang="en-US" smtClean="0"/>
              <a:t>5/22/2018</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650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5A2E4CE-B1E5-424F-95AE-8F337464205A}" type="datetime1">
              <a:rPr lang="en-US" smtClean="0"/>
              <a:t>5/22/2018</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651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1C62CEE-77D6-4FBD-9343-F1EF1CDA5FFA}" type="datetime1">
              <a:rPr lang="en-US" smtClean="0"/>
              <a:t>5/22/2018</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73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50267-D8E3-47CE-9B55-3CFB1A5759B9}" type="datetime1">
              <a:rPr lang="en-US" smtClean="0"/>
              <a:t>5/22/2018</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23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3173362-84F1-4B87-AC55-ED24E23BF376}" type="datetime1">
              <a:rPr lang="en-US" smtClean="0"/>
              <a:t>5/22/2018</a:t>
            </a:fld>
            <a:endParaRPr lang="en-US"/>
          </a:p>
        </p:txBody>
      </p:sp>
      <p:sp>
        <p:nvSpPr>
          <p:cNvPr id="6" name="Footer Placeholder 5"/>
          <p:cNvSpPr>
            <a:spLocks noGrp="1"/>
          </p:cNvSpPr>
          <p:nvPr>
            <p:ph type="ftr" sz="quarter" idx="11"/>
          </p:nvPr>
        </p:nvSpPr>
        <p:spPr/>
        <p:txBody>
          <a:bodyPr/>
          <a:lstStyle/>
          <a:p>
            <a:r>
              <a:rPr lang="en-US" smtClean="0"/>
              <a:t>www.parsdigishop.sellfile.ir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041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1BF1A2A-A689-459F-B40F-00D902315320}" type="datetime1">
              <a:rPr lang="en-US" smtClean="0"/>
              <a:t>5/22/2018</a:t>
            </a:fld>
            <a:endParaRPr lang="en-US"/>
          </a:p>
        </p:txBody>
      </p:sp>
      <p:sp>
        <p:nvSpPr>
          <p:cNvPr id="8" name="Footer Placeholder 7"/>
          <p:cNvSpPr>
            <a:spLocks noGrp="1"/>
          </p:cNvSpPr>
          <p:nvPr>
            <p:ph type="ftr" sz="quarter" idx="11"/>
          </p:nvPr>
        </p:nvSpPr>
        <p:spPr/>
        <p:txBody>
          <a:bodyPr/>
          <a:lstStyle/>
          <a:p>
            <a:r>
              <a:rPr lang="en-US" smtClean="0"/>
              <a:t>www.parsdigishop.sellfile.ir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29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1E1C8C9-DC05-40C6-ADFB-D0361AEE8E8B}" type="datetime1">
              <a:rPr lang="en-US" smtClean="0"/>
              <a:t>5/22/2018</a:t>
            </a:fld>
            <a:endParaRPr lang="en-US"/>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452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55D7C-06F5-4229-95BA-5DC060912985}" type="datetime1">
              <a:rPr lang="en-US" smtClean="0"/>
              <a:t>5/22/2018</a:t>
            </a:fld>
            <a:endParaRPr lang="en-US"/>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14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7BA50-977C-464B-A7B3-AB2B8A1B1DAC}" type="datetime1">
              <a:rPr lang="en-US" smtClean="0"/>
              <a:t>5/22/2018</a:t>
            </a:fld>
            <a:endParaRPr lang="en-US"/>
          </a:p>
        </p:txBody>
      </p:sp>
      <p:sp>
        <p:nvSpPr>
          <p:cNvPr id="6" name="Footer Placeholder 5"/>
          <p:cNvSpPr>
            <a:spLocks noGrp="1"/>
          </p:cNvSpPr>
          <p:nvPr>
            <p:ph type="ftr" sz="quarter" idx="11"/>
          </p:nvPr>
        </p:nvSpPr>
        <p:spPr/>
        <p:txBody>
          <a:bodyPr/>
          <a:lstStyle/>
          <a:p>
            <a:r>
              <a:rPr lang="en-US" smtClean="0"/>
              <a:t>www.parsdigishop.sellfile.ir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36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50E36-2E49-454B-AEF7-167ACA82AF64}" type="datetime1">
              <a:rPr lang="en-US" smtClean="0"/>
              <a:t>5/22/2018</a:t>
            </a:fld>
            <a:endParaRPr lang="en-US"/>
          </a:p>
        </p:txBody>
      </p:sp>
      <p:sp>
        <p:nvSpPr>
          <p:cNvPr id="6" name="Footer Placeholder 5"/>
          <p:cNvSpPr>
            <a:spLocks noGrp="1"/>
          </p:cNvSpPr>
          <p:nvPr>
            <p:ph type="ftr" sz="quarter" idx="11"/>
          </p:nvPr>
        </p:nvSpPr>
        <p:spPr/>
        <p:txBody>
          <a:bodyPr/>
          <a:lstStyle/>
          <a:p>
            <a:r>
              <a:rPr lang="en-US" smtClean="0"/>
              <a:t>www.parsdigishop.sellfile.ir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83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E2E893-FEC3-4098-8DD8-BCD3DE9BD95E}" type="datetime1">
              <a:rPr lang="en-US" smtClean="0"/>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www.parsdigishop.sellfile.ir</a:t>
            </a: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92153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p:txBody>
          <a:bodyPr/>
          <a:lstStyle/>
          <a:p>
            <a:pPr>
              <a:defRPr/>
            </a:pPr>
            <a:fld id="{594D4335-4851-482A-8DF6-05F0AC6BECFF}" type="slidenum">
              <a:rPr lang="fa-IR" altLang="en-US"/>
              <a:pPr>
                <a:defRPr/>
              </a:pPr>
              <a:t>1</a:t>
            </a:fld>
            <a:endParaRPr lang="en-US" altLang="en-US"/>
          </a:p>
        </p:txBody>
      </p:sp>
      <p:sp>
        <p:nvSpPr>
          <p:cNvPr id="10243" name="Rectangle 2"/>
          <p:cNvSpPr>
            <a:spLocks noGrp="1" noChangeArrowheads="1"/>
          </p:cNvSpPr>
          <p:nvPr>
            <p:ph type="ctrTitle"/>
          </p:nvPr>
        </p:nvSpPr>
        <p:spPr>
          <a:xfrm>
            <a:off x="1262743" y="1830977"/>
            <a:ext cx="6781800" cy="847725"/>
          </a:xfrm>
        </p:spPr>
        <p:txBody>
          <a:bodyPr>
            <a:normAutofit fontScale="90000"/>
          </a:bodyPr>
          <a:lstStyle/>
          <a:p>
            <a:r>
              <a:rPr lang="fa-IR" b="1" dirty="0">
                <a:solidFill>
                  <a:srgbClr val="002060"/>
                </a:solidFill>
              </a:rPr>
              <a:t>بتن پیش تنیده و بزرگراه طبقاتی صدر</a:t>
            </a:r>
            <a:endParaRPr lang="en-US" b="1" dirty="0">
              <a:solidFill>
                <a:srgbClr val="002060"/>
              </a:solidFill>
            </a:endParaRPr>
          </a:p>
        </p:txBody>
      </p:sp>
      <p:sp>
        <p:nvSpPr>
          <p:cNvPr id="8" name="Rectangle 2"/>
          <p:cNvSpPr txBox="1">
            <a:spLocks noChangeArrowheads="1"/>
          </p:cNvSpPr>
          <p:nvPr/>
        </p:nvSpPr>
        <p:spPr bwMode="auto">
          <a:xfrm>
            <a:off x="838200" y="533400"/>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eaLnBrk="0" fontAlgn="base" hangingPunct="0">
              <a:spcBef>
                <a:spcPct val="0"/>
              </a:spcBef>
              <a:spcAft>
                <a:spcPct val="0"/>
              </a:spcAft>
              <a:defRPr sz="4800" b="1">
                <a:solidFill>
                  <a:schemeClr val="tx2"/>
                </a:solidFill>
                <a:latin typeface="+mj-lt"/>
                <a:ea typeface="+mj-ea"/>
                <a:cs typeface="+mj-cs"/>
              </a:defRPr>
            </a:lvl1pPr>
            <a:lvl2pPr algn="l" rtl="1" eaLnBrk="0" fontAlgn="base" hangingPunct="0">
              <a:spcBef>
                <a:spcPct val="0"/>
              </a:spcBef>
              <a:spcAft>
                <a:spcPct val="0"/>
              </a:spcAft>
              <a:defRPr sz="3900" b="1">
                <a:solidFill>
                  <a:schemeClr val="tx2"/>
                </a:solidFill>
                <a:latin typeface="Arial" pitchFamily="34" charset="0"/>
                <a:cs typeface="Arial" pitchFamily="34" charset="0"/>
              </a:defRPr>
            </a:lvl2pPr>
            <a:lvl3pPr algn="l" rtl="1" eaLnBrk="0" fontAlgn="base" hangingPunct="0">
              <a:spcBef>
                <a:spcPct val="0"/>
              </a:spcBef>
              <a:spcAft>
                <a:spcPct val="0"/>
              </a:spcAft>
              <a:defRPr sz="3900" b="1">
                <a:solidFill>
                  <a:schemeClr val="tx2"/>
                </a:solidFill>
                <a:latin typeface="Arial" pitchFamily="34" charset="0"/>
                <a:cs typeface="Arial" pitchFamily="34" charset="0"/>
              </a:defRPr>
            </a:lvl3pPr>
            <a:lvl4pPr algn="l" rtl="1" eaLnBrk="0" fontAlgn="base" hangingPunct="0">
              <a:spcBef>
                <a:spcPct val="0"/>
              </a:spcBef>
              <a:spcAft>
                <a:spcPct val="0"/>
              </a:spcAft>
              <a:defRPr sz="3900" b="1">
                <a:solidFill>
                  <a:schemeClr val="tx2"/>
                </a:solidFill>
                <a:latin typeface="Arial" pitchFamily="34" charset="0"/>
                <a:cs typeface="Arial" pitchFamily="34" charset="0"/>
              </a:defRPr>
            </a:lvl4pPr>
            <a:lvl5pPr algn="l" rtl="1"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1" fontAlgn="base">
              <a:spcBef>
                <a:spcPct val="0"/>
              </a:spcBef>
              <a:spcAft>
                <a:spcPct val="0"/>
              </a:spcAft>
              <a:defRPr sz="3900" b="1">
                <a:solidFill>
                  <a:schemeClr val="tx2"/>
                </a:solidFill>
                <a:latin typeface="Arial" pitchFamily="34" charset="0"/>
                <a:cs typeface="Arial" pitchFamily="34" charset="0"/>
              </a:defRPr>
            </a:lvl6pPr>
            <a:lvl7pPr marL="914400" algn="l" rtl="1" fontAlgn="base">
              <a:spcBef>
                <a:spcPct val="0"/>
              </a:spcBef>
              <a:spcAft>
                <a:spcPct val="0"/>
              </a:spcAft>
              <a:defRPr sz="3900" b="1">
                <a:solidFill>
                  <a:schemeClr val="tx2"/>
                </a:solidFill>
                <a:latin typeface="Arial" pitchFamily="34" charset="0"/>
                <a:cs typeface="Arial" pitchFamily="34" charset="0"/>
              </a:defRPr>
            </a:lvl7pPr>
            <a:lvl8pPr marL="1371600" algn="l" rtl="1" fontAlgn="base">
              <a:spcBef>
                <a:spcPct val="0"/>
              </a:spcBef>
              <a:spcAft>
                <a:spcPct val="0"/>
              </a:spcAft>
              <a:defRPr sz="3900" b="1">
                <a:solidFill>
                  <a:schemeClr val="tx2"/>
                </a:solidFill>
                <a:latin typeface="Arial" pitchFamily="34" charset="0"/>
                <a:cs typeface="Arial" pitchFamily="34" charset="0"/>
              </a:defRPr>
            </a:lvl8pPr>
            <a:lvl9pPr marL="1828800" algn="l" rtl="1" fontAlgn="base">
              <a:spcBef>
                <a:spcPct val="0"/>
              </a:spcBef>
              <a:spcAft>
                <a:spcPct val="0"/>
              </a:spcAft>
              <a:defRPr sz="3900" b="1">
                <a:solidFill>
                  <a:schemeClr val="tx2"/>
                </a:solidFill>
                <a:latin typeface="Arial" pitchFamily="34" charset="0"/>
                <a:cs typeface="Arial" pitchFamily="34" charset="0"/>
              </a:defRPr>
            </a:lvl9pPr>
          </a:lstStyle>
          <a:p>
            <a:pPr algn="ctr" eaLnBrk="1" hangingPunct="1">
              <a:defRPr/>
            </a:pPr>
            <a:r>
              <a:rPr lang="fa-IR" sz="6000"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rPr>
              <a:t>بنام دانای توانا</a:t>
            </a:r>
            <a:endParaRPr lang="en-US" sz="6000"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519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533400"/>
            <a:ext cx="5029200" cy="914400"/>
          </a:xfrm>
        </p:spPr>
        <p:txBody>
          <a:bodyPr/>
          <a:lstStyle/>
          <a:p>
            <a:pPr algn="r" rtl="1"/>
            <a:r>
              <a:rPr lang="fa-IR" dirty="0" smtClean="0"/>
              <a:t>ستون های پیش تنیده</a:t>
            </a:r>
            <a:endParaRPr lang="en-US" dirty="0"/>
          </a:p>
        </p:txBody>
      </p:sp>
      <p:sp>
        <p:nvSpPr>
          <p:cNvPr id="3" name="Content Placeholder 2"/>
          <p:cNvSpPr>
            <a:spLocks noGrp="1"/>
          </p:cNvSpPr>
          <p:nvPr>
            <p:ph idx="1"/>
          </p:nvPr>
        </p:nvSpPr>
        <p:spPr>
          <a:xfrm>
            <a:off x="152400" y="1371600"/>
            <a:ext cx="9067800" cy="1636776"/>
          </a:xfrm>
        </p:spPr>
        <p:txBody>
          <a:bodyPr>
            <a:normAutofit/>
          </a:bodyPr>
          <a:lstStyle/>
          <a:p>
            <a:pPr algn="r" rtl="1"/>
            <a:r>
              <a:rPr lang="fa-IR" sz="2400" dirty="0" smtClean="0"/>
              <a:t>ستونهای پیش تنیده تفاوت اندکی در رفتار سازه ای خود دارند . اعضای سازه ای تحت فشار در صورت افزایش ارتفاع دچار کمانش یا همان خمیدگی می گردند ، در ستونهای پیش تنیده به کمک عناصری کششی از کمانش ستون جلوگیری به عمل می آید .</a:t>
            </a:r>
            <a:endParaRPr lang="en-US" sz="2400" dirty="0"/>
          </a:p>
        </p:txBody>
      </p:sp>
      <p:sp>
        <p:nvSpPr>
          <p:cNvPr id="4" name="Footer Placeholder 3"/>
          <p:cNvSpPr>
            <a:spLocks noGrp="1"/>
          </p:cNvSpPr>
          <p:nvPr>
            <p:ph type="ftr" sz="quarter" idx="11"/>
          </p:nvPr>
        </p:nvSpPr>
        <p:spPr/>
        <p:txBody>
          <a:bodyPr/>
          <a:lstStyle/>
          <a:p>
            <a:r>
              <a:rPr lang="en-US" smtClean="0"/>
              <a:t>www.parsdigishop.sellfile.ir</a:t>
            </a:r>
            <a:endParaRPr lang="en-US"/>
          </a:p>
        </p:txBody>
      </p:sp>
      <p:pic>
        <p:nvPicPr>
          <p:cNvPr id="5" name="Picture 2" descr="C:\Users\Sabztosht\Desktop\Precast Concrete PPT_038.tif"/>
          <p:cNvPicPr>
            <a:picLocks noChangeAspect="1" noChangeArrowheads="1"/>
          </p:cNvPicPr>
          <p:nvPr/>
        </p:nvPicPr>
        <p:blipFill>
          <a:blip r:embed="rId2"/>
          <a:srcRect/>
          <a:stretch>
            <a:fillRect/>
          </a:stretch>
        </p:blipFill>
        <p:spPr bwMode="auto">
          <a:xfrm>
            <a:off x="2971800" y="2659096"/>
            <a:ext cx="5871229" cy="4046503"/>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abztosht\Desktop\Precast Concrete PPT_029.tif"/>
          <p:cNvPicPr>
            <a:picLocks noChangeAspect="1" noChangeArrowheads="1"/>
          </p:cNvPicPr>
          <p:nvPr/>
        </p:nvPicPr>
        <p:blipFill>
          <a:blip r:embed="rId2"/>
          <a:srcRect/>
          <a:stretch>
            <a:fillRect/>
          </a:stretch>
        </p:blipFill>
        <p:spPr bwMode="auto">
          <a:xfrm>
            <a:off x="363070" y="783608"/>
            <a:ext cx="6875930" cy="4495800"/>
          </a:xfrm>
          <a:prstGeom prst="rect">
            <a:avLst/>
          </a:prstGeom>
          <a:noFill/>
        </p:spPr>
      </p:pic>
      <p:sp>
        <p:nvSpPr>
          <p:cNvPr id="7" name="Content Placeholder 2"/>
          <p:cNvSpPr>
            <a:spLocks noGrp="1"/>
          </p:cNvSpPr>
          <p:nvPr>
            <p:ph idx="1"/>
          </p:nvPr>
        </p:nvSpPr>
        <p:spPr>
          <a:xfrm>
            <a:off x="0" y="5410200"/>
            <a:ext cx="9144000" cy="1545336"/>
          </a:xfrm>
        </p:spPr>
        <p:txBody>
          <a:bodyPr/>
          <a:lstStyle/>
          <a:p>
            <a:pPr algn="r" rtl="1"/>
            <a:r>
              <a:rPr lang="fa-IR" sz="2400" dirty="0" smtClean="0"/>
              <a:t>عناصر کششی ستون ها بدلیل فاصله ای که از محور ستون دارند مانع کمانش ستون می شوند چراکه اگر ستون بخواهد خم شود کابلهایی که دورتر از مرکز قوس کمانش ستون قرار می گیرند بیشتر کشیده می شوند .</a:t>
            </a:r>
            <a:endParaRPr lang="en-US" sz="2400" dirty="0" smtClean="0"/>
          </a:p>
          <a:p>
            <a:pPr algn="r" rtl="1"/>
            <a:endParaRPr lang="en-US"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533400"/>
            <a:ext cx="3505200" cy="1066800"/>
          </a:xfrm>
        </p:spPr>
        <p:txBody>
          <a:bodyPr/>
          <a:lstStyle/>
          <a:p>
            <a:pPr algn="r" rtl="1"/>
            <a:r>
              <a:rPr lang="fa-IR" dirty="0" smtClean="0"/>
              <a:t>نمونه های دیگر</a:t>
            </a:r>
            <a:endParaRPr lang="en-US" dirty="0"/>
          </a:p>
        </p:txBody>
      </p:sp>
      <p:sp>
        <p:nvSpPr>
          <p:cNvPr id="3" name="Footer Placeholder 2"/>
          <p:cNvSpPr>
            <a:spLocks noGrp="1"/>
          </p:cNvSpPr>
          <p:nvPr>
            <p:ph type="ftr" sz="quarter" idx="11"/>
          </p:nvPr>
        </p:nvSpPr>
        <p:spPr/>
        <p:txBody>
          <a:bodyPr/>
          <a:lstStyle/>
          <a:p>
            <a:r>
              <a:rPr lang="en-US" smtClean="0"/>
              <a:t>www.parsdigishop.sellfile.ir</a:t>
            </a:r>
            <a:endParaRPr lang="en-US"/>
          </a:p>
        </p:txBody>
      </p:sp>
      <p:pic>
        <p:nvPicPr>
          <p:cNvPr id="6146" name="Picture 2" descr="C:\Users\Sabztosht\Desktop\Precast Concrete PPT_065.tif"/>
          <p:cNvPicPr>
            <a:picLocks noChangeAspect="1" noChangeArrowheads="1"/>
          </p:cNvPicPr>
          <p:nvPr/>
        </p:nvPicPr>
        <p:blipFill>
          <a:blip r:embed="rId2"/>
          <a:srcRect/>
          <a:stretch>
            <a:fillRect/>
          </a:stretch>
        </p:blipFill>
        <p:spPr bwMode="auto">
          <a:xfrm>
            <a:off x="1295400" y="1553354"/>
            <a:ext cx="7620000" cy="2342372"/>
          </a:xfrm>
          <a:prstGeom prst="rect">
            <a:avLst/>
          </a:prstGeom>
          <a:noFill/>
        </p:spPr>
      </p:pic>
      <p:pic>
        <p:nvPicPr>
          <p:cNvPr id="6147" name="Picture 3" descr="C:\Users\Sabztosht\Desktop\Precast Concrete PPT_061.tif"/>
          <p:cNvPicPr>
            <a:picLocks noChangeAspect="1" noChangeArrowheads="1"/>
          </p:cNvPicPr>
          <p:nvPr/>
        </p:nvPicPr>
        <p:blipFill>
          <a:blip r:embed="rId3"/>
          <a:srcRect/>
          <a:stretch>
            <a:fillRect/>
          </a:stretch>
        </p:blipFill>
        <p:spPr bwMode="auto">
          <a:xfrm>
            <a:off x="228600" y="4038599"/>
            <a:ext cx="3581400" cy="2649149"/>
          </a:xfrm>
          <a:prstGeom prst="rect">
            <a:avLst/>
          </a:prstGeom>
          <a:noFill/>
        </p:spPr>
      </p:pic>
      <p:pic>
        <p:nvPicPr>
          <p:cNvPr id="6148" name="Picture 4" descr="C:\Users\Sabztosht\Desktop\Precast Concrete PPT_060.tif"/>
          <p:cNvPicPr>
            <a:picLocks noChangeAspect="1" noChangeArrowheads="1"/>
          </p:cNvPicPr>
          <p:nvPr/>
        </p:nvPicPr>
        <p:blipFill>
          <a:blip r:embed="rId4"/>
          <a:srcRect/>
          <a:stretch>
            <a:fillRect/>
          </a:stretch>
        </p:blipFill>
        <p:spPr bwMode="auto">
          <a:xfrm>
            <a:off x="4114800" y="4038600"/>
            <a:ext cx="3886200" cy="2628582"/>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838200"/>
            <a:ext cx="3962400" cy="1066800"/>
          </a:xfrm>
        </p:spPr>
        <p:txBody>
          <a:bodyPr>
            <a:normAutofit fontScale="90000"/>
          </a:bodyPr>
          <a:lstStyle/>
          <a:p>
            <a:pPr algn="r" rtl="1"/>
            <a:r>
              <a:rPr lang="fa-IR" dirty="0" smtClean="0"/>
              <a:t>بزرگراه طبقاتی صدر</a:t>
            </a:r>
            <a:endParaRPr lang="en-US" dirty="0"/>
          </a:p>
        </p:txBody>
      </p:sp>
      <p:sp>
        <p:nvSpPr>
          <p:cNvPr id="3" name="Footer Placeholder 2"/>
          <p:cNvSpPr>
            <a:spLocks noGrp="1"/>
          </p:cNvSpPr>
          <p:nvPr>
            <p:ph type="ftr" sz="quarter" idx="11"/>
          </p:nvPr>
        </p:nvSpPr>
        <p:spPr/>
        <p:txBody>
          <a:bodyPr/>
          <a:lstStyle/>
          <a:p>
            <a:r>
              <a:rPr lang="en-US" smtClean="0"/>
              <a:t>www.parsdigishop.sellfile.ir</a:t>
            </a:r>
            <a:endParaRPr lang="en-US"/>
          </a:p>
        </p:txBody>
      </p:sp>
      <p:pic>
        <p:nvPicPr>
          <p:cNvPr id="7170" name="Picture 2" descr="E:\Uni\ترم 7\طراحی فنی\pole sadr\معمارکده  Arcpedia » جزئیات اجرایی پل صدر ( نقشه ها و تصاویر)_files\03bahman-head3.jpg"/>
          <p:cNvPicPr>
            <a:picLocks noChangeAspect="1" noChangeArrowheads="1"/>
          </p:cNvPicPr>
          <p:nvPr/>
        </p:nvPicPr>
        <p:blipFill>
          <a:blip r:embed="rId2"/>
          <a:srcRect/>
          <a:stretch>
            <a:fillRect/>
          </a:stretch>
        </p:blipFill>
        <p:spPr bwMode="auto">
          <a:xfrm>
            <a:off x="232016" y="1928880"/>
            <a:ext cx="7086600" cy="47244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724400"/>
            <a:ext cx="9067800" cy="2133600"/>
          </a:xfrm>
        </p:spPr>
        <p:txBody>
          <a:bodyPr>
            <a:normAutofit/>
          </a:bodyPr>
          <a:lstStyle/>
          <a:p>
            <a:pPr algn="r" rtl="1"/>
            <a:r>
              <a:rPr lang="fa-IR" sz="2800" dirty="0" smtClean="0"/>
              <a:t>کارفرما : معاونت فنی و عمرانی</a:t>
            </a:r>
          </a:p>
          <a:p>
            <a:pPr algn="r" rtl="1"/>
            <a:r>
              <a:rPr lang="fa-IR" sz="2800" dirty="0" smtClean="0"/>
              <a:t>مجری: سازمان مهندسی وعمرانی شهر تهران</a:t>
            </a:r>
          </a:p>
          <a:p>
            <a:pPr algn="r" rtl="1"/>
            <a:r>
              <a:rPr lang="fa-IR" sz="2800" dirty="0" smtClean="0"/>
              <a:t>مشاور: مهندسان مشاور پاسیلو</a:t>
            </a:r>
          </a:p>
          <a:p>
            <a:pPr algn="r" rtl="1"/>
            <a:r>
              <a:rPr lang="fa-IR" sz="2800" dirty="0" smtClean="0"/>
              <a:t>پیمانکار: قرارگاه سازندگی خاتم الانبیاء(ص) موسسه ویژه شهید رجایی</a:t>
            </a:r>
          </a:p>
          <a:p>
            <a:pPr algn="r" rtl="1"/>
            <a:endParaRPr lang="en-US" sz="2800" dirty="0"/>
          </a:p>
        </p:txBody>
      </p:sp>
      <p:sp>
        <p:nvSpPr>
          <p:cNvPr id="2" name="Footer Placeholder 1"/>
          <p:cNvSpPr>
            <a:spLocks noGrp="1"/>
          </p:cNvSpPr>
          <p:nvPr>
            <p:ph type="ftr" sz="quarter" idx="11"/>
          </p:nvPr>
        </p:nvSpPr>
        <p:spPr/>
        <p:txBody>
          <a:bodyPr/>
          <a:lstStyle/>
          <a:p>
            <a:r>
              <a:rPr lang="en-US" smtClean="0"/>
              <a:t>www.parsdigishop.sellfile.ir</a:t>
            </a:r>
            <a:endParaRPr lang="en-US" dirty="0"/>
          </a:p>
        </p:txBody>
      </p:sp>
      <p:pic>
        <p:nvPicPr>
          <p:cNvPr id="8194" name="Picture 2" descr="E:\Uni\ترم 7\طراحی فنی\pole sadr\معمارکده  Arcpedia » جزئیات اجرایی پل صدر ( نقشه ها و تصاویر)_files\03bahman-head4.jpg"/>
          <p:cNvPicPr>
            <a:picLocks noChangeAspect="1" noChangeArrowheads="1"/>
          </p:cNvPicPr>
          <p:nvPr/>
        </p:nvPicPr>
        <p:blipFill>
          <a:blip r:embed="rId2"/>
          <a:srcRect/>
          <a:stretch>
            <a:fillRect/>
          </a:stretch>
        </p:blipFill>
        <p:spPr bwMode="auto">
          <a:xfrm>
            <a:off x="304800" y="721056"/>
            <a:ext cx="5829300" cy="38862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Uni\ترم 7\طراحی فنی\pole sadr\معمارکده  Arcpedia » جزئیات اجرایی پل صدر ( نقشه ها و تصاویر)_files\Picture3.jpg"/>
          <p:cNvPicPr>
            <a:picLocks noChangeAspect="1" noChangeArrowheads="1"/>
          </p:cNvPicPr>
          <p:nvPr/>
        </p:nvPicPr>
        <p:blipFill>
          <a:blip r:embed="rId2"/>
          <a:srcRect/>
          <a:stretch>
            <a:fillRect/>
          </a:stretch>
        </p:blipFill>
        <p:spPr bwMode="auto">
          <a:xfrm>
            <a:off x="0" y="762000"/>
            <a:ext cx="6962980" cy="4953000"/>
          </a:xfrm>
          <a:prstGeom prst="rect">
            <a:avLst/>
          </a:prstGeom>
          <a:noFill/>
        </p:spPr>
      </p:pic>
      <p:sp>
        <p:nvSpPr>
          <p:cNvPr id="3" name="Content Placeholder 2"/>
          <p:cNvSpPr>
            <a:spLocks noGrp="1"/>
          </p:cNvSpPr>
          <p:nvPr>
            <p:ph idx="1"/>
          </p:nvPr>
        </p:nvSpPr>
        <p:spPr>
          <a:xfrm>
            <a:off x="4299040" y="5189560"/>
            <a:ext cx="4343400" cy="990600"/>
          </a:xfrm>
        </p:spPr>
        <p:txBody>
          <a:bodyPr>
            <a:normAutofit lnSpcReduction="10000"/>
          </a:bodyPr>
          <a:lstStyle/>
          <a:p>
            <a:pPr algn="r" rtl="1">
              <a:buNone/>
            </a:pPr>
            <a:r>
              <a:rPr lang="fa-IR" dirty="0" smtClean="0"/>
              <a:t>مقطع عرضی در محل های قرار گیری تک پایه ها</a:t>
            </a:r>
            <a:endParaRPr lang="en-US"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6" name="Title 1"/>
          <p:cNvSpPr txBox="1">
            <a:spLocks/>
          </p:cNvSpPr>
          <p:nvPr/>
        </p:nvSpPr>
        <p:spPr>
          <a:xfrm>
            <a:off x="6014112" y="1077032"/>
            <a:ext cx="259080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0" i="0" u="none" strike="noStrike" kern="1200" cap="none" spc="0" normalizeH="0" baseline="0" noProof="0" dirty="0" smtClean="0">
                <a:ln>
                  <a:noFill/>
                </a:ln>
                <a:solidFill>
                  <a:schemeClr val="tx2"/>
                </a:solidFill>
                <a:effectLst/>
                <a:uLnTx/>
                <a:uFillTx/>
                <a:latin typeface="+mj-lt"/>
                <a:ea typeface="+mj-ea"/>
                <a:cs typeface="+mj-cs"/>
              </a:rPr>
              <a:t>مقاطع پل</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87520"/>
            <a:ext cx="5105400" cy="990600"/>
          </a:xfrm>
        </p:spPr>
        <p:txBody>
          <a:bodyPr>
            <a:normAutofit lnSpcReduction="10000"/>
          </a:bodyPr>
          <a:lstStyle/>
          <a:p>
            <a:pPr algn="r" rtl="1">
              <a:buNone/>
            </a:pPr>
            <a:r>
              <a:rPr lang="fa-IR" dirty="0" smtClean="0"/>
              <a:t>مقطع عرضی در محل های قرار گیری پایه دروازه ای</a:t>
            </a:r>
            <a:endParaRPr lang="en-US"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4" name="Title 1"/>
          <p:cNvSpPr txBox="1">
            <a:spLocks/>
          </p:cNvSpPr>
          <p:nvPr/>
        </p:nvSpPr>
        <p:spPr>
          <a:xfrm>
            <a:off x="6014112" y="1077032"/>
            <a:ext cx="259080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0" i="0" u="none" strike="noStrike" kern="1200" cap="none" spc="0" normalizeH="0" baseline="0" noProof="0" dirty="0" smtClean="0">
                <a:ln>
                  <a:noFill/>
                </a:ln>
                <a:solidFill>
                  <a:schemeClr val="tx2"/>
                </a:solidFill>
                <a:effectLst/>
                <a:uLnTx/>
                <a:uFillTx/>
                <a:latin typeface="+mj-lt"/>
                <a:ea typeface="+mj-ea"/>
                <a:cs typeface="+mj-cs"/>
              </a:rPr>
              <a:t>مقاطع پل</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11266" name="Picture 2" descr="E:\Uni\ترم 7\طراحی فنی\pole sadr\معمارکده  Arcpedia » جزئیات اجرایی پل صدر ( نقشه ها و تصاویر)_files\Picture4.jpg"/>
          <p:cNvPicPr>
            <a:picLocks noChangeAspect="1" noChangeArrowheads="1"/>
          </p:cNvPicPr>
          <p:nvPr/>
        </p:nvPicPr>
        <p:blipFill>
          <a:blip r:embed="rId2"/>
          <a:srcRect/>
          <a:stretch>
            <a:fillRect/>
          </a:stretch>
        </p:blipFill>
        <p:spPr bwMode="auto">
          <a:xfrm>
            <a:off x="0" y="2549472"/>
            <a:ext cx="9144000" cy="430852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Uni\ترم 7\طراحی فنی\pole sadr\معمارکده  Arcpedia » جزئیات اجرایی پل صدر ( نقشه ها و تصاویر)_files\Picture5.jpg"/>
          <p:cNvPicPr>
            <a:picLocks noChangeAspect="1" noChangeArrowheads="1"/>
          </p:cNvPicPr>
          <p:nvPr/>
        </p:nvPicPr>
        <p:blipFill>
          <a:blip r:embed="rId2"/>
          <a:srcRect/>
          <a:stretch>
            <a:fillRect/>
          </a:stretch>
        </p:blipFill>
        <p:spPr bwMode="auto">
          <a:xfrm>
            <a:off x="1" y="2588391"/>
            <a:ext cx="5714999" cy="4269608"/>
          </a:xfrm>
          <a:prstGeom prst="rect">
            <a:avLst/>
          </a:prstGeom>
          <a:noFill/>
        </p:spPr>
      </p:pic>
      <p:sp>
        <p:nvSpPr>
          <p:cNvPr id="2" name="Title 1"/>
          <p:cNvSpPr>
            <a:spLocks noGrp="1"/>
          </p:cNvSpPr>
          <p:nvPr>
            <p:ph type="title"/>
          </p:nvPr>
        </p:nvSpPr>
        <p:spPr>
          <a:xfrm>
            <a:off x="7543800" y="838200"/>
            <a:ext cx="1143000" cy="1066800"/>
          </a:xfrm>
        </p:spPr>
        <p:txBody>
          <a:bodyPr/>
          <a:lstStyle/>
          <a:p>
            <a:pPr algn="r" rtl="1"/>
            <a:r>
              <a:rPr lang="fa-IR" dirty="0" smtClean="0"/>
              <a:t>اجرا</a:t>
            </a:r>
            <a:endParaRPr lang="en-US" dirty="0"/>
          </a:p>
        </p:txBody>
      </p:sp>
      <p:sp>
        <p:nvSpPr>
          <p:cNvPr id="3" name="Content Placeholder 2"/>
          <p:cNvSpPr>
            <a:spLocks noGrp="1"/>
          </p:cNvSpPr>
          <p:nvPr>
            <p:ph idx="1"/>
          </p:nvPr>
        </p:nvSpPr>
        <p:spPr>
          <a:xfrm>
            <a:off x="5638800" y="2590800"/>
            <a:ext cx="3505200" cy="4267200"/>
          </a:xfrm>
        </p:spPr>
        <p:txBody>
          <a:bodyPr>
            <a:normAutofit fontScale="85000" lnSpcReduction="20000"/>
          </a:bodyPr>
          <a:lstStyle/>
          <a:p>
            <a:pPr algn="r" rtl="1">
              <a:buNone/>
            </a:pPr>
            <a:r>
              <a:rPr lang="fa-IR" b="1" dirty="0" smtClean="0"/>
              <a:t>فونداسیون :</a:t>
            </a:r>
            <a:r>
              <a:rPr lang="fa-IR" dirty="0" smtClean="0"/>
              <a:t> پی نیمه عمیق </a:t>
            </a:r>
          </a:p>
          <a:p>
            <a:pPr algn="r" rtl="1">
              <a:buNone/>
            </a:pPr>
            <a:endParaRPr lang="fa-IR" dirty="0" smtClean="0"/>
          </a:p>
          <a:p>
            <a:pPr algn="r" rtl="1">
              <a:buNone/>
            </a:pPr>
            <a:r>
              <a:rPr lang="fa-IR" dirty="0" smtClean="0"/>
              <a:t> روش اجرا : </a:t>
            </a:r>
          </a:p>
          <a:p>
            <a:pPr algn="r" rtl="1">
              <a:buNone/>
            </a:pPr>
            <a:endParaRPr lang="fa-IR" dirty="0" smtClean="0"/>
          </a:p>
          <a:p>
            <a:pPr algn="r" rtl="1">
              <a:buNone/>
            </a:pPr>
            <a:r>
              <a:rPr lang="fa-IR" dirty="0" smtClean="0"/>
              <a:t>۱- به صورت مکانیکی-دستی در رفوژ میانی</a:t>
            </a:r>
          </a:p>
          <a:p>
            <a:pPr algn="r" rtl="1">
              <a:buNone/>
            </a:pPr>
            <a:endParaRPr lang="fa-IR" dirty="0" smtClean="0"/>
          </a:p>
          <a:p>
            <a:pPr algn="r" rtl="1">
              <a:buNone/>
            </a:pPr>
            <a:r>
              <a:rPr lang="fa-IR" dirty="0" smtClean="0"/>
              <a:t> ۲- در حین تردد ترافیک و همراه با پایدار سازی جداره ها</a:t>
            </a:r>
            <a:endParaRPr lang="en-US" dirty="0"/>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0" y="5257800"/>
            <a:ext cx="2438400" cy="685800"/>
          </a:xfrm>
        </p:spPr>
        <p:txBody>
          <a:bodyPr>
            <a:normAutofit fontScale="85000" lnSpcReduction="10000"/>
          </a:bodyPr>
          <a:lstStyle/>
          <a:p>
            <a:pPr algn="r" rtl="1">
              <a:buNone/>
            </a:pPr>
            <a:r>
              <a:rPr lang="fa-IR" dirty="0" smtClean="0"/>
              <a:t>جزئیات فونداسیون</a:t>
            </a:r>
            <a:endParaRPr lang="en-US"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pic>
        <p:nvPicPr>
          <p:cNvPr id="13314" name="Picture 2" descr="E:\Uni\ترم 7\طراحی فنی\pole sadr\معمارکده  Arcpedia » جزئیات اجرایی پل صدر ( نقشه ها و تصاویر)_files\Picture6.jpg"/>
          <p:cNvPicPr>
            <a:picLocks noChangeAspect="1" noChangeArrowheads="1"/>
          </p:cNvPicPr>
          <p:nvPr/>
        </p:nvPicPr>
        <p:blipFill>
          <a:blip r:embed="rId2"/>
          <a:srcRect/>
          <a:stretch>
            <a:fillRect/>
          </a:stretch>
        </p:blipFill>
        <p:spPr bwMode="auto">
          <a:xfrm>
            <a:off x="152400" y="763151"/>
            <a:ext cx="6096000" cy="5942449"/>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914400"/>
            <a:ext cx="2362200" cy="1066800"/>
          </a:xfrm>
        </p:spPr>
        <p:txBody>
          <a:bodyPr>
            <a:normAutofit/>
          </a:bodyPr>
          <a:lstStyle/>
          <a:p>
            <a:pPr algn="r" rtl="1"/>
            <a:r>
              <a:rPr lang="fa-IR" dirty="0" smtClean="0"/>
              <a:t>سرستونها</a:t>
            </a:r>
            <a:endParaRPr lang="en-US" dirty="0"/>
          </a:p>
        </p:txBody>
      </p:sp>
      <p:sp>
        <p:nvSpPr>
          <p:cNvPr id="3" name="Content Placeholder 2"/>
          <p:cNvSpPr>
            <a:spLocks noGrp="1"/>
          </p:cNvSpPr>
          <p:nvPr>
            <p:ph idx="1"/>
          </p:nvPr>
        </p:nvSpPr>
        <p:spPr>
          <a:xfrm>
            <a:off x="6781800" y="2286000"/>
            <a:ext cx="2362200" cy="4572000"/>
          </a:xfrm>
        </p:spPr>
        <p:txBody>
          <a:bodyPr>
            <a:normAutofit fontScale="77500" lnSpcReduction="20000"/>
          </a:bodyPr>
          <a:lstStyle/>
          <a:p>
            <a:pPr algn="r" rtl="1">
              <a:buNone/>
            </a:pPr>
            <a:r>
              <a:rPr lang="fa-IR" b="1" dirty="0" smtClean="0"/>
              <a:t>اجرای پایه ها</a:t>
            </a:r>
            <a:r>
              <a:rPr lang="fa-IR" dirty="0" smtClean="0"/>
              <a:t> :</a:t>
            </a:r>
          </a:p>
          <a:p>
            <a:pPr algn="r" rtl="1">
              <a:buNone/>
            </a:pPr>
            <a:endParaRPr lang="fa-IR" dirty="0" smtClean="0"/>
          </a:p>
          <a:p>
            <a:pPr algn="r" rtl="1">
              <a:buNone/>
            </a:pPr>
            <a:r>
              <a:rPr lang="fa-IR" dirty="0" smtClean="0"/>
              <a:t> ۱- بصورت قطعات پیش ساخته و نصب در محل </a:t>
            </a:r>
          </a:p>
          <a:p>
            <a:pPr algn="r" rtl="1">
              <a:buNone/>
            </a:pPr>
            <a:endParaRPr lang="fa-IR" dirty="0" smtClean="0"/>
          </a:p>
          <a:p>
            <a:pPr algn="r" rtl="1">
              <a:buNone/>
            </a:pPr>
            <a:r>
              <a:rPr lang="fa-IR" dirty="0" smtClean="0"/>
              <a:t>۲- بتن ریزی در جا در شب </a:t>
            </a:r>
          </a:p>
          <a:p>
            <a:pPr algn="r" rtl="1">
              <a:buNone/>
            </a:pPr>
            <a:endParaRPr lang="fa-IR" dirty="0" smtClean="0"/>
          </a:p>
          <a:p>
            <a:pPr algn="r" rtl="1">
              <a:buNone/>
            </a:pPr>
            <a:r>
              <a:rPr lang="fa-IR" dirty="0" smtClean="0"/>
              <a:t>۳- نصب سر ستون های پیش ساخته پس کشیده</a:t>
            </a:r>
            <a:endParaRPr lang="en-US" dirty="0"/>
          </a:p>
        </p:txBody>
      </p:sp>
      <p:sp>
        <p:nvSpPr>
          <p:cNvPr id="4" name="Footer Placeholder 3"/>
          <p:cNvSpPr>
            <a:spLocks noGrp="1"/>
          </p:cNvSpPr>
          <p:nvPr>
            <p:ph type="ftr" sz="quarter" idx="11"/>
          </p:nvPr>
        </p:nvSpPr>
        <p:spPr/>
        <p:txBody>
          <a:bodyPr/>
          <a:lstStyle/>
          <a:p>
            <a:r>
              <a:rPr lang="en-US" smtClean="0"/>
              <a:t>www.parsdigishop.sellfile.ir</a:t>
            </a:r>
            <a:endParaRPr lang="en-US"/>
          </a:p>
        </p:txBody>
      </p:sp>
      <p:pic>
        <p:nvPicPr>
          <p:cNvPr id="14338" name="Picture 2" descr="E:\Uni\ترم 7\طراحی فنی\pole sadr\معمارکده  Arcpedia » جزئیات اجرایی پل صدر ( نقشه ها و تصاویر)_files\Picture7.jpg"/>
          <p:cNvPicPr>
            <a:picLocks noChangeAspect="1" noChangeArrowheads="1"/>
          </p:cNvPicPr>
          <p:nvPr/>
        </p:nvPicPr>
        <p:blipFill>
          <a:blip r:embed="rId2"/>
          <a:srcRect/>
          <a:stretch>
            <a:fillRect/>
          </a:stretch>
        </p:blipFill>
        <p:spPr bwMode="auto">
          <a:xfrm>
            <a:off x="0" y="2286000"/>
            <a:ext cx="6829638" cy="45720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r" rtl="1"/>
            <a:r>
              <a:rPr lang="fa-IR" dirty="0" smtClean="0"/>
              <a:t>معرفی بتن پیش تنیده</a:t>
            </a:r>
            <a:endParaRPr lang="en-US" dirty="0"/>
          </a:p>
        </p:txBody>
      </p:sp>
      <p:sp>
        <p:nvSpPr>
          <p:cNvPr id="3" name="Content Placeholder 2"/>
          <p:cNvSpPr>
            <a:spLocks noGrp="1"/>
          </p:cNvSpPr>
          <p:nvPr>
            <p:ph idx="1"/>
          </p:nvPr>
        </p:nvSpPr>
        <p:spPr>
          <a:xfrm>
            <a:off x="457200" y="2133600"/>
            <a:ext cx="8229600" cy="4440936"/>
          </a:xfrm>
        </p:spPr>
        <p:txBody>
          <a:bodyPr/>
          <a:lstStyle/>
          <a:p>
            <a:pPr algn="r" rtl="1">
              <a:buNone/>
            </a:pPr>
            <a:r>
              <a:rPr lang="fa-IR" sz="2400" dirty="0" smtClean="0"/>
              <a:t>بتن پیش تنیده نوعی جدید از ترکیب بتن و فلز می باشد با این تفاوت که فلز (عنصر کششی) بصورت ارادی و کنترل شده تحت کشش قرار می گیرد . در این روش ، از ترک های میکروسکوپی ناشی از خمش اندک بتن تا حد قابل توجهی جلوگیری شده و توانایی آن نیز برای بارگذاری افزایش می یابد . میزان بتن لازم برای تهیه ی آنها نیز کمتر می باشد .</a:t>
            </a:r>
          </a:p>
          <a:p>
            <a:pPr algn="r" rtl="1">
              <a:buNone/>
            </a:pPr>
            <a:endParaRPr lang="fa-IR" sz="1050" dirty="0" smtClean="0"/>
          </a:p>
          <a:p>
            <a:pPr algn="r" rtl="1">
              <a:buNone/>
            </a:pPr>
            <a:r>
              <a:rPr lang="fa-IR" sz="2400" dirty="0" smtClean="0"/>
              <a:t>عناصر سازه ای پیش تنیده 3 دسته اند :</a:t>
            </a:r>
          </a:p>
          <a:p>
            <a:pPr algn="r" rtl="1">
              <a:buNone/>
            </a:pPr>
            <a:endParaRPr lang="fa-IR" sz="2400" dirty="0" smtClean="0"/>
          </a:p>
          <a:p>
            <a:pPr algn="r" rtl="1">
              <a:buNone/>
            </a:pPr>
            <a:r>
              <a:rPr lang="fa-IR" sz="2400" dirty="0" smtClean="0"/>
              <a:t>تیر ها</a:t>
            </a:r>
          </a:p>
          <a:p>
            <a:pPr algn="r" rtl="1">
              <a:buNone/>
            </a:pPr>
            <a:r>
              <a:rPr lang="fa-IR" sz="2400" dirty="0" smtClean="0"/>
              <a:t>دال ها</a:t>
            </a:r>
          </a:p>
          <a:p>
            <a:pPr algn="r" rtl="1">
              <a:buNone/>
            </a:pPr>
            <a:r>
              <a:rPr lang="fa-IR" sz="2400" dirty="0" smtClean="0"/>
              <a:t>ستون ها</a:t>
            </a:r>
          </a:p>
          <a:p>
            <a:pPr algn="r" rtl="1">
              <a:buNone/>
            </a:pPr>
            <a:endParaRPr lang="fa-IR" sz="2400" dirty="0" smtClean="0"/>
          </a:p>
          <a:p>
            <a:pPr algn="r" rtl="1">
              <a:buNone/>
            </a:pPr>
            <a:endParaRPr lang="en-US" dirty="0"/>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2638"/>
            <a:ext cx="9144000" cy="5875361"/>
          </a:xfrm>
        </p:spPr>
        <p:txBody>
          <a:bodyPr>
            <a:normAutofit fontScale="85000" lnSpcReduction="20000"/>
          </a:bodyPr>
          <a:lstStyle/>
          <a:p>
            <a:pPr algn="r" rtl="1">
              <a:buNone/>
            </a:pPr>
            <a:r>
              <a:rPr lang="fa-IR" b="1" dirty="0" smtClean="0"/>
              <a:t> روش اجرای تابلیه : </a:t>
            </a:r>
          </a:p>
          <a:p>
            <a:pPr algn="r" rtl="1">
              <a:buNone/>
            </a:pPr>
            <a:r>
              <a:rPr lang="fa-IR" b="1" dirty="0" smtClean="0"/>
              <a:t> </a:t>
            </a:r>
            <a:r>
              <a:rPr lang="fa-IR" dirty="0" smtClean="0"/>
              <a:t>پل‏های جعبه ‏ای قطعه‏ ای با اجرای طره‏ای عبارتند از : </a:t>
            </a:r>
          </a:p>
          <a:p>
            <a:pPr algn="r" rtl="1">
              <a:buNone/>
            </a:pPr>
            <a:endParaRPr lang="fa-IR" dirty="0" smtClean="0"/>
          </a:p>
          <a:p>
            <a:pPr algn="r" rtl="1">
              <a:buNone/>
            </a:pPr>
            <a:r>
              <a:rPr lang="fa-IR" dirty="0" smtClean="0"/>
              <a:t>الف ) پایه          </a:t>
            </a:r>
          </a:p>
          <a:p>
            <a:pPr algn="r" rtl="1">
              <a:buNone/>
            </a:pPr>
            <a:r>
              <a:rPr lang="fa-IR" dirty="0" smtClean="0"/>
              <a:t>ب ) قطعه صفر          </a:t>
            </a:r>
          </a:p>
          <a:p>
            <a:pPr algn="r" rtl="1">
              <a:buNone/>
            </a:pPr>
            <a:r>
              <a:rPr lang="fa-IR" dirty="0" smtClean="0"/>
              <a:t>پ ) قطعات عرشه </a:t>
            </a:r>
          </a:p>
          <a:p>
            <a:pPr algn="r" rtl="1">
              <a:buNone/>
            </a:pPr>
            <a:r>
              <a:rPr lang="fa-IR" dirty="0" smtClean="0"/>
              <a:t>در روش اجرای طره‏ای ، ابتدا پایه‏ها ساخته می‏شوند . سپس با قالب‏بندی درجا قطعه صفر در روی پایه به صورت بتن‏ریزی درجا اجرا می‏شود . این قطعه ممکن است با پایه یکپارچه باشد و یا به صورت مفصلی بر روی نئوپرن بر پایه تکیه کرده باشد . در مرحله بعدی نوبت به قطعات عرشه می‏رسد که به نوبت در طرفین قطعه صفر قرار داده شده و توسط کابل‏ها کشیده می‏شوند . به این کابل‏ها ، کابل‏های طره‏ای گفته می‏شود . پس از تکمیل بازوهای طره‏ای و رسیدن دو بازوی چپ و راست در وسط دهانه ، قطعه کلید در وسط دهانه اجرا شده و پس از عبور دادن کابل‏های پیوستگی ، کشیده می‏شوند تا یکپارچگی کامل ایجاد گردد</a:t>
            </a:r>
          </a:p>
          <a:p>
            <a:pPr algn="r" rtl="1">
              <a:buNone/>
            </a:pPr>
            <a:endParaRPr lang="en-US"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48" y="5092704"/>
            <a:ext cx="8382000" cy="798576"/>
          </a:xfrm>
        </p:spPr>
        <p:txBody>
          <a:bodyPr>
            <a:normAutofit fontScale="77500" lnSpcReduction="20000"/>
          </a:bodyPr>
          <a:lstStyle/>
          <a:p>
            <a:pPr algn="r" rtl="1">
              <a:buNone/>
            </a:pPr>
            <a:r>
              <a:rPr lang="fa-IR" dirty="0" smtClean="0"/>
              <a:t>قطعات پل هرکدام توسط تاندون یا کابل کششی به قطعه ی اصلی روی پایه </a:t>
            </a:r>
          </a:p>
          <a:p>
            <a:pPr algn="r" rtl="1">
              <a:buNone/>
            </a:pPr>
            <a:r>
              <a:rPr lang="fa-IR" dirty="0" smtClean="0"/>
              <a:t>(قطعه ی صفر) متصل میشوند ، کابلها مانع حرکت قطعه ها می شوند .</a:t>
            </a:r>
            <a:endParaRPr lang="en-US" dirty="0" smtClean="0"/>
          </a:p>
          <a:p>
            <a:pPr algn="r" rtl="1">
              <a:buNone/>
            </a:pPr>
            <a:endParaRPr lang="en-US"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pic>
        <p:nvPicPr>
          <p:cNvPr id="9218" name="Picture 2" descr="E:\Uni\ترم 7\طراحی فنی\pole sadr\معمارکده  Arcpedia » جزئیات اجرایی پل صدر ( نقشه ها و تصاویر)_files\Picture8.jpg"/>
          <p:cNvPicPr>
            <a:picLocks noChangeAspect="1" noChangeArrowheads="1"/>
          </p:cNvPicPr>
          <p:nvPr/>
        </p:nvPicPr>
        <p:blipFill>
          <a:blip r:embed="rId2"/>
          <a:srcRect/>
          <a:stretch>
            <a:fillRect/>
          </a:stretch>
        </p:blipFill>
        <p:spPr bwMode="auto">
          <a:xfrm>
            <a:off x="76200" y="1462576"/>
            <a:ext cx="8991600" cy="25908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6232" y="943968"/>
            <a:ext cx="4495800" cy="914400"/>
          </a:xfrm>
        </p:spPr>
        <p:txBody>
          <a:bodyPr>
            <a:normAutofit/>
          </a:bodyPr>
          <a:lstStyle/>
          <a:p>
            <a:pPr algn="r" rtl="1">
              <a:buNone/>
            </a:pPr>
            <a:r>
              <a:rPr lang="fa-IR" sz="2400" dirty="0" smtClean="0"/>
              <a:t>هر قطعه توسط یک رشته یا یک دسته کابل از پایین نگه داشته می شود .</a:t>
            </a:r>
            <a:endParaRPr lang="en-US" sz="2400"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pic>
        <p:nvPicPr>
          <p:cNvPr id="4" name="Picture 3"/>
          <p:cNvPicPr>
            <a:picLocks noChangeAspect="1" noChangeArrowheads="1"/>
          </p:cNvPicPr>
          <p:nvPr/>
        </p:nvPicPr>
        <p:blipFill>
          <a:blip r:embed="rId2"/>
          <a:srcRect/>
          <a:stretch>
            <a:fillRect/>
          </a:stretch>
        </p:blipFill>
        <p:spPr>
          <a:xfrm>
            <a:off x="457200" y="2133600"/>
            <a:ext cx="7145452" cy="4572000"/>
          </a:xfrm>
          <a:prstGeom prst="rect">
            <a:avLst/>
          </a:prstGeom>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Uni\ترم 7\طراحی فنی\pole sadr\معمارکده  Arcpedia » جزئیات اجرایی پل صدر ( نقشه ها و تصاویر)_files\Picture27.jpg"/>
          <p:cNvPicPr>
            <a:picLocks noChangeAspect="1" noChangeArrowheads="1"/>
          </p:cNvPicPr>
          <p:nvPr/>
        </p:nvPicPr>
        <p:blipFill>
          <a:blip r:embed="rId2"/>
          <a:srcRect/>
          <a:stretch>
            <a:fillRect/>
          </a:stretch>
        </p:blipFill>
        <p:spPr bwMode="auto">
          <a:xfrm>
            <a:off x="685800" y="3657600"/>
            <a:ext cx="7315200" cy="1945532"/>
          </a:xfrm>
          <a:prstGeom prst="rect">
            <a:avLst/>
          </a:prstGeom>
          <a:noFill/>
          <a:ln>
            <a:noFill/>
          </a:ln>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Uni\ترم 7\طراحی فنی\pole sadr\معمارکده  Arcpedia » جزئیات اجرایی پل صدر ( نقشه ها و تصاویر)_files\Picture28.jpg"/>
          <p:cNvPicPr>
            <a:picLocks noChangeAspect="1" noChangeArrowheads="1"/>
          </p:cNvPicPr>
          <p:nvPr/>
        </p:nvPicPr>
        <p:blipFill>
          <a:blip r:embed="rId2"/>
          <a:srcRect/>
          <a:stretch>
            <a:fillRect/>
          </a:stretch>
        </p:blipFill>
        <p:spPr bwMode="auto">
          <a:xfrm>
            <a:off x="617560" y="3671248"/>
            <a:ext cx="7543800" cy="1943684"/>
          </a:xfrm>
          <a:prstGeom prst="rect">
            <a:avLst/>
          </a:prstGeom>
          <a:noFill/>
          <a:ln>
            <a:noFill/>
          </a:ln>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Uni\ترم 7\طراحی فنی\pole sadr\معمارکده  Arcpedia » جزئیات اجرایی پل صدر ( نقشه ها و تصاویر)_files\Picture29.jpg"/>
          <p:cNvPicPr>
            <a:picLocks noChangeAspect="1" noChangeArrowheads="1"/>
          </p:cNvPicPr>
          <p:nvPr/>
        </p:nvPicPr>
        <p:blipFill>
          <a:blip r:embed="rId2"/>
          <a:srcRect/>
          <a:stretch>
            <a:fillRect/>
          </a:stretch>
        </p:blipFill>
        <p:spPr bwMode="auto">
          <a:xfrm>
            <a:off x="34978" y="3323343"/>
            <a:ext cx="8317452" cy="3077457"/>
          </a:xfrm>
          <a:prstGeom prst="rect">
            <a:avLst/>
          </a:prstGeom>
          <a:noFill/>
          <a:ln>
            <a:noFill/>
          </a:ln>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Uni\ترم 7\طراحی فنی\pole sadr\معمارکده  Arcpedia » جزئیات اجرایی پل صدر ( نقشه ها و تصاویر)_files\Picture9.jpg"/>
          <p:cNvPicPr>
            <a:picLocks noChangeAspect="1" noChangeArrowheads="1"/>
          </p:cNvPicPr>
          <p:nvPr/>
        </p:nvPicPr>
        <p:blipFill>
          <a:blip r:embed="rId2"/>
          <a:srcRect/>
          <a:stretch>
            <a:fillRect/>
          </a:stretch>
        </p:blipFill>
        <p:spPr bwMode="auto">
          <a:xfrm>
            <a:off x="2565777" y="3690293"/>
            <a:ext cx="5804848" cy="1938762"/>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Uni\ترم 7\طراحی فنی\pole sadr\معمارکده  Arcpedia » جزئیات اجرایی پل صدر ( نقشه ها و تصاویر)_files\Picture10.jpg"/>
          <p:cNvPicPr>
            <a:picLocks noChangeAspect="1" noChangeArrowheads="1"/>
          </p:cNvPicPr>
          <p:nvPr/>
        </p:nvPicPr>
        <p:blipFill>
          <a:blip r:embed="rId2"/>
          <a:srcRect/>
          <a:stretch>
            <a:fillRect/>
          </a:stretch>
        </p:blipFill>
        <p:spPr bwMode="auto">
          <a:xfrm>
            <a:off x="2579426" y="3866532"/>
            <a:ext cx="6564573" cy="1866512"/>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1438" y="843707"/>
            <a:ext cx="6107373" cy="2145155"/>
          </a:xfrm>
        </p:spPr>
        <p:txBody>
          <a:bodyPr/>
          <a:lstStyle/>
          <a:p>
            <a:pPr algn="r" rtl="1">
              <a:buNone/>
            </a:pPr>
            <a:r>
              <a:rPr lang="fa-IR" sz="2400" dirty="0" smtClean="0"/>
              <a:t>نصب قطعات به صورتهای زیر است :</a:t>
            </a:r>
          </a:p>
          <a:p>
            <a:pPr algn="r" rtl="1">
              <a:buNone/>
            </a:pPr>
            <a:r>
              <a:rPr lang="fa-IR" sz="2000" dirty="0" smtClean="0"/>
              <a:t/>
            </a:r>
            <a:br>
              <a:rPr lang="fa-IR" sz="2000" dirty="0" smtClean="0"/>
            </a:br>
            <a:r>
              <a:rPr lang="fa-IR" sz="2000" dirty="0" smtClean="0"/>
              <a:t>۱- استفاده از خرپای جلوبرنده              </a:t>
            </a:r>
            <a:r>
              <a:rPr lang="en-US" sz="2000" dirty="0" smtClean="0"/>
              <a:t>Launching Truss</a:t>
            </a:r>
            <a:br>
              <a:rPr lang="en-US" sz="2000" dirty="0" smtClean="0"/>
            </a:br>
            <a:r>
              <a:rPr lang="fa-IR" sz="2000" dirty="0" smtClean="0"/>
              <a:t>2</a:t>
            </a:r>
            <a:r>
              <a:rPr lang="en-US" sz="2000" dirty="0" smtClean="0"/>
              <a:t>- </a:t>
            </a:r>
            <a:r>
              <a:rPr lang="fa-IR" sz="2000" dirty="0" smtClean="0"/>
              <a:t>استفاده از قاب بالابرنده                  </a:t>
            </a:r>
            <a:r>
              <a:rPr lang="en-US" sz="2000" dirty="0" smtClean="0"/>
              <a:t>lifting Frame</a:t>
            </a:r>
            <a:r>
              <a:rPr lang="fa-IR" sz="2000" dirty="0" smtClean="0"/>
              <a:t>          </a:t>
            </a:r>
            <a:r>
              <a:rPr lang="en-US" sz="2000" dirty="0" smtClean="0"/>
              <a:t/>
            </a:r>
            <a:br>
              <a:rPr lang="en-US" sz="2000" dirty="0" smtClean="0"/>
            </a:br>
            <a:r>
              <a:rPr lang="fa-IR" sz="2000" dirty="0" smtClean="0"/>
              <a:t>3-استفاده از جرثقیل                          </a:t>
            </a:r>
            <a:r>
              <a:rPr lang="en-US" sz="2000" dirty="0" smtClean="0"/>
              <a:t>Crane</a:t>
            </a:r>
            <a:r>
              <a:rPr lang="fa-IR" sz="2000" dirty="0" smtClean="0"/>
              <a:t>  </a:t>
            </a:r>
            <a:endParaRPr lang="en-US" sz="2000"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pic>
        <p:nvPicPr>
          <p:cNvPr id="20482" name="Picture 2" descr="E:\Uni\ترم 7\طراحی فنی\pole sadr\معمارکده  Arcpedia » جزئیات اجرایی پل صدر ( نقشه ها و تصاویر)_files\Picture11.jpg"/>
          <p:cNvPicPr>
            <a:picLocks noChangeAspect="1" noChangeArrowheads="1"/>
          </p:cNvPicPr>
          <p:nvPr/>
        </p:nvPicPr>
        <p:blipFill>
          <a:blip r:embed="rId2"/>
          <a:srcRect/>
          <a:stretch>
            <a:fillRect/>
          </a:stretch>
        </p:blipFill>
        <p:spPr bwMode="auto">
          <a:xfrm>
            <a:off x="750626" y="2799223"/>
            <a:ext cx="8024884" cy="3895004"/>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Uni\ترم 7\طراحی فنی\pole sadr\معمارکده  Arcpedia » جزئیات اجرایی پل صدر ( نقشه ها و تصاویر)_files\Picture12.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r" rtl="1"/>
            <a:r>
              <a:rPr lang="fa-IR" dirty="0" smtClean="0"/>
              <a:t>روش های تولید</a:t>
            </a:r>
            <a:endParaRPr lang="en-US" dirty="0"/>
          </a:p>
        </p:txBody>
      </p:sp>
      <p:sp>
        <p:nvSpPr>
          <p:cNvPr id="3" name="Content Placeholder 2"/>
          <p:cNvSpPr>
            <a:spLocks noGrp="1"/>
          </p:cNvSpPr>
          <p:nvPr>
            <p:ph idx="1"/>
          </p:nvPr>
        </p:nvSpPr>
        <p:spPr>
          <a:xfrm>
            <a:off x="304800" y="1981200"/>
            <a:ext cx="8839200" cy="4648200"/>
          </a:xfrm>
        </p:spPr>
        <p:txBody>
          <a:bodyPr>
            <a:normAutofit fontScale="92500" lnSpcReduction="10000"/>
          </a:bodyPr>
          <a:lstStyle/>
          <a:p>
            <a:pPr algn="r" rtl="1"/>
            <a:r>
              <a:rPr lang="fa-IR" sz="2400" dirty="0" smtClean="0"/>
              <a:t>بتن پیش تنیده به دو صورت بدست می آید :</a:t>
            </a:r>
          </a:p>
          <a:p>
            <a:pPr algn="r" rtl="1"/>
            <a:endParaRPr lang="fa-IR" sz="2400" dirty="0" smtClean="0"/>
          </a:p>
          <a:p>
            <a:pPr algn="r" rtl="1"/>
            <a:r>
              <a:rPr lang="fa-IR" sz="2400" dirty="0" smtClean="0"/>
              <a:t>پیش ساخته یا پیش کشیده :</a:t>
            </a:r>
          </a:p>
          <a:p>
            <a:pPr algn="r" rtl="1"/>
            <a:endParaRPr lang="fa-IR" sz="2400" dirty="0" smtClean="0"/>
          </a:p>
          <a:p>
            <a:pPr algn="r" rtl="1">
              <a:buNone/>
            </a:pPr>
            <a:r>
              <a:rPr lang="fa-IR" sz="2000" dirty="0" smtClean="0"/>
              <a:t>در این روش عناصر کششی قبل از بتن ریزی تحت کشش قرار میگیرند و پس از گرفتن بتن مقدار اضافی آنها بریده می شود.</a:t>
            </a:r>
          </a:p>
          <a:p>
            <a:pPr algn="r" rtl="1">
              <a:buNone/>
            </a:pPr>
            <a:endParaRPr lang="fa-IR" sz="2000" dirty="0" smtClean="0"/>
          </a:p>
          <a:p>
            <a:pPr algn="r" rtl="1"/>
            <a:r>
              <a:rPr lang="fa-IR" sz="2400" dirty="0" smtClean="0"/>
              <a:t>بصورت درجا یا پس کشیده :</a:t>
            </a:r>
          </a:p>
          <a:p>
            <a:pPr algn="r" rtl="1"/>
            <a:endParaRPr lang="fa-IR" sz="2400" dirty="0" smtClean="0"/>
          </a:p>
          <a:p>
            <a:pPr algn="r" rtl="1">
              <a:buNone/>
            </a:pPr>
            <a:r>
              <a:rPr lang="fa-IR" sz="2000" dirty="0" smtClean="0"/>
              <a:t>در این روش که بیشتر برای اجرای دال بتنی است ، بدین صورت است که ابتدا مسیر کابلهای کششی توسط حفره های فلزی انعطاف پذیر درون بتن تعیین می شود ،  پس از گرفتن بتن کابل ها از حفره عبور داده می شوند و بوسله ی جک هایی کشیده می شوند . سپس از یک طرف حفره خلاء نسبی برقرار می شود و از طرف دیگر گروت با فشار درون حفره تزریق می گردد . پس از گرفتن گروت ، کابل درون بتن ثابت شده و می توان اضافی آن را برید .</a:t>
            </a: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Uni\ترم 7\طراحی فنی\pole sadr\معمارکده  Arcpedia » جزئیات اجرایی پل صدر ( نقشه ها و تصاویر)_files\Picture13.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Uni\ترم 7\طراحی فنی\pole sadr\معمارکده  Arcpedia » جزئیات اجرایی پل صدر ( نقشه ها و تصاویر)_files\Picture14.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Uni\ترم 7\طراحی فنی\pole sadr\معمارکده  Arcpedia » جزئیات اجرایی پل صدر ( نقشه ها و تصاویر)_files\Picture15.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Uni\ترم 7\طراحی فنی\pole sadr\معمارکده  Arcpedia » جزئیات اجرایی پل صدر ( نقشه ها و تصاویر)_files\Picture16.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Uni\ترم 7\طراحی فنی\pole sadr\معمارکده  Arcpedia » جزئیات اجرایی پل صدر ( نقشه ها و تصاویر)_files\Picture17.jpg"/>
          <p:cNvPicPr>
            <a:picLocks noChangeAspect="1" noChangeArrowheads="1"/>
          </p:cNvPicPr>
          <p:nvPr/>
        </p:nvPicPr>
        <p:blipFill>
          <a:blip r:embed="rId2"/>
          <a:srcRect/>
          <a:stretch>
            <a:fillRect/>
          </a:stretch>
        </p:blipFill>
        <p:spPr bwMode="auto">
          <a:xfrm>
            <a:off x="577516" y="749968"/>
            <a:ext cx="7988968"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Uni\ترم 7\طراحی فنی\pole sadr\معمارکده  Arcpedia » جزئیات اجرایی پل صدر ( نقشه ها و تصاویر)_files\Picture18.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Uni\ترم 7\طراحی فنی\pole sadr\معمارکده  Arcpedia » جزئیات اجرایی پل صدر ( نقشه ها و تصاویر)_files\Picture19.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Uni\ترم 7\طراحی فنی\pole sadr\معمارکده  Arcpedia » جزئیات اجرایی پل صدر ( نقشه ها و تصاویر)_files\Picture20.jpg"/>
          <p:cNvPicPr>
            <a:picLocks noChangeAspect="1" noChangeArrowheads="1"/>
          </p:cNvPicPr>
          <p:nvPr/>
        </p:nvPicPr>
        <p:blipFill>
          <a:blip r:embed="rId2"/>
          <a:srcRect/>
          <a:stretch>
            <a:fillRect/>
          </a:stretch>
        </p:blipFill>
        <p:spPr bwMode="auto">
          <a:xfrm>
            <a:off x="577516" y="749968"/>
            <a:ext cx="7988968"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Uni\ترم 7\طراحی فنی\pole sadr\معمارکده  Arcpedia » جزئیات اجرایی پل صدر ( نقشه ها و تصاویر)_files\Picture21.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Uni\ترم 7\طراحی فنی\pole sadr\معمارکده  Arcpedia » جزئیات اجرایی پل صدر ( نقشه ها و تصاویر)_files\Picture22.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a:xfrm>
            <a:off x="152400" y="533400"/>
            <a:ext cx="4679922" cy="6324600"/>
          </a:xfrm>
          <a:prstGeom prst="rect">
            <a:avLst/>
          </a:prstGeom>
          <a:noFill/>
          <a:ln/>
        </p:spPr>
      </p:pic>
      <p:sp>
        <p:nvSpPr>
          <p:cNvPr id="2" name="Title 1"/>
          <p:cNvSpPr>
            <a:spLocks noGrp="1"/>
          </p:cNvSpPr>
          <p:nvPr>
            <p:ph type="title"/>
          </p:nvPr>
        </p:nvSpPr>
        <p:spPr>
          <a:xfrm>
            <a:off x="4800600" y="762000"/>
            <a:ext cx="4191000" cy="1066800"/>
          </a:xfrm>
        </p:spPr>
        <p:txBody>
          <a:bodyPr/>
          <a:lstStyle/>
          <a:p>
            <a:pPr algn="r" rtl="1"/>
            <a:r>
              <a:rPr lang="fa-IR" dirty="0" smtClean="0"/>
              <a:t>تیر های پیش تنیده </a:t>
            </a:r>
            <a:endParaRPr lang="en-US" dirty="0"/>
          </a:p>
        </p:txBody>
      </p:sp>
      <p:sp>
        <p:nvSpPr>
          <p:cNvPr id="3" name="Content Placeholder 2"/>
          <p:cNvSpPr>
            <a:spLocks noGrp="1"/>
          </p:cNvSpPr>
          <p:nvPr>
            <p:ph idx="1"/>
          </p:nvPr>
        </p:nvSpPr>
        <p:spPr>
          <a:xfrm>
            <a:off x="4572000" y="2380488"/>
            <a:ext cx="4648200" cy="4325112"/>
          </a:xfrm>
        </p:spPr>
        <p:txBody>
          <a:bodyPr>
            <a:normAutofit/>
          </a:bodyPr>
          <a:lstStyle/>
          <a:p>
            <a:pPr algn="r" rtl="1"/>
            <a:r>
              <a:rPr lang="fa-IR" sz="2400" dirty="0" smtClean="0"/>
              <a:t>نمودار بالا تنش و کشش ایجاد شده در تیر بتنی معمولی را نشان می دهد . در این نوع بتن ترک های مویی در قسمت تحتانی اجتناب ناپذیرند .</a:t>
            </a:r>
          </a:p>
          <a:p>
            <a:pPr algn="r" rtl="1"/>
            <a:r>
              <a:rPr lang="fa-IR" sz="2400" dirty="0" smtClean="0"/>
              <a:t>نمودارهای پایین تیر بتنی پیش تنیده را بدون بارگذاری و هنگام بارگذاری نهایی نشان می دهد .</a:t>
            </a:r>
          </a:p>
          <a:p>
            <a:pPr algn="r" rtl="1"/>
            <a:r>
              <a:rPr lang="fa-IR" sz="2400" dirty="0" smtClean="0"/>
              <a:t>همانطور که مشاهده می شود پس از بارگذاری بتن تنها تنش فشاری را تحمل میکند و تحمل کشش تنها به دوش کابل یا میلگرد است .</a:t>
            </a:r>
          </a:p>
          <a:p>
            <a:pPr algn="r" rtl="1"/>
            <a:endParaRPr lang="en-US" sz="2400" dirty="0"/>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753" y="2964050"/>
            <a:ext cx="8229600" cy="1143000"/>
          </a:xfrm>
        </p:spPr>
        <p:txBody>
          <a:bodyPr>
            <a:normAutofit fontScale="90000"/>
          </a:bodyPr>
          <a:lstStyle/>
          <a:p>
            <a:r>
              <a:rPr lang="fa-IR" sz="26600" dirty="0" smtClean="0">
                <a:solidFill>
                  <a:srgbClr val="002060"/>
                </a:solidFill>
              </a:rPr>
              <a:t>پایان</a:t>
            </a:r>
            <a:endParaRPr lang="fa-IR" dirty="0">
              <a:solidFill>
                <a:srgbClr val="002060"/>
              </a:solidFill>
            </a:endParaRP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78414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41264"/>
            <a:ext cx="8458200" cy="1011936"/>
          </a:xfrm>
        </p:spPr>
        <p:txBody>
          <a:bodyPr>
            <a:normAutofit/>
          </a:bodyPr>
          <a:lstStyle/>
          <a:p>
            <a:pPr algn="r" rtl="1"/>
            <a:r>
              <a:rPr lang="fa-IR" sz="2400" dirty="0" smtClean="0"/>
              <a:t>نحوه ی تعیین جای میلگردهای تحت کشش و یا مسیر کابلهای کششی از روی نمودار تنش_کشش می باشد . </a:t>
            </a:r>
            <a:endParaRPr lang="en-US" sz="2400" dirty="0"/>
          </a:p>
        </p:txBody>
      </p:sp>
      <p:sp>
        <p:nvSpPr>
          <p:cNvPr id="2" name="Footer Placeholder 1"/>
          <p:cNvSpPr>
            <a:spLocks noGrp="1"/>
          </p:cNvSpPr>
          <p:nvPr>
            <p:ph type="ftr" sz="quarter" idx="11"/>
          </p:nvPr>
        </p:nvSpPr>
        <p:spPr/>
        <p:txBody>
          <a:bodyPr/>
          <a:lstStyle/>
          <a:p>
            <a:r>
              <a:rPr lang="en-US" smtClean="0"/>
              <a:t>www.parsdigishop.sellfile.ir</a:t>
            </a:r>
            <a:endParaRPr lang="en-US"/>
          </a:p>
        </p:txBody>
      </p:sp>
      <p:pic>
        <p:nvPicPr>
          <p:cNvPr id="5" name="Picture 4"/>
          <p:cNvPicPr>
            <a:picLocks noChangeAspect="1" noChangeArrowheads="1"/>
          </p:cNvPicPr>
          <p:nvPr/>
        </p:nvPicPr>
        <p:blipFill>
          <a:blip r:embed="rId2"/>
          <a:srcRect/>
          <a:stretch>
            <a:fillRect/>
          </a:stretch>
        </p:blipFill>
        <p:spPr>
          <a:xfrm>
            <a:off x="304799" y="838200"/>
            <a:ext cx="7102929" cy="4572000"/>
          </a:xfrm>
          <a:prstGeom prst="rect">
            <a:avLst/>
          </a:prstGeom>
          <a:noFill/>
          <a:ln/>
        </p:spPr>
      </p:pic>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ni\ترم 7\طراحی فنی\pole sadr\عکسهای pdf\Precast Concrete PPT_035.tif"/>
          <p:cNvPicPr>
            <a:picLocks noChangeAspect="1" noChangeArrowheads="1"/>
          </p:cNvPicPr>
          <p:nvPr/>
        </p:nvPicPr>
        <p:blipFill>
          <a:blip r:embed="rId2"/>
          <a:srcRect/>
          <a:stretch>
            <a:fillRect/>
          </a:stretch>
        </p:blipFill>
        <p:spPr bwMode="auto">
          <a:xfrm>
            <a:off x="0" y="571500"/>
            <a:ext cx="9144000" cy="6286500"/>
          </a:xfrm>
          <a:prstGeom prst="rect">
            <a:avLst/>
          </a:prstGeom>
          <a:noFill/>
        </p:spPr>
      </p:pic>
      <p:sp>
        <p:nvSpPr>
          <p:cNvPr id="5" name="Rectangle 4"/>
          <p:cNvSpPr/>
          <p:nvPr/>
        </p:nvSpPr>
        <p:spPr>
          <a:xfrm>
            <a:off x="4572000" y="533400"/>
            <a:ext cx="4572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2800" dirty="0" smtClean="0">
              <a:solidFill>
                <a:schemeClr val="accent6">
                  <a:lumMod val="75000"/>
                </a:schemeClr>
              </a:solidFill>
            </a:endParaRPr>
          </a:p>
          <a:p>
            <a:pPr algn="ctr" rtl="1"/>
            <a:endParaRPr lang="fa-IR" sz="2800" dirty="0" smtClean="0">
              <a:solidFill>
                <a:schemeClr val="accent6">
                  <a:lumMod val="75000"/>
                </a:schemeClr>
              </a:solidFill>
            </a:endParaRPr>
          </a:p>
          <a:p>
            <a:pPr algn="ctr" rtl="1"/>
            <a:r>
              <a:rPr lang="fa-IR" sz="2800" dirty="0" smtClean="0">
                <a:solidFill>
                  <a:schemeClr val="accent6">
                    <a:lumMod val="75000"/>
                  </a:schemeClr>
                </a:solidFill>
              </a:rPr>
              <a:t>تیر های</a:t>
            </a:r>
            <a:r>
              <a:rPr lang="en-US" sz="2800" dirty="0" smtClean="0">
                <a:solidFill>
                  <a:schemeClr val="accent6">
                    <a:lumMod val="75000"/>
                  </a:schemeClr>
                </a:solidFill>
              </a:rPr>
              <a:t> T  </a:t>
            </a:r>
            <a:r>
              <a:rPr lang="fa-IR" sz="2800" dirty="0" smtClean="0">
                <a:solidFill>
                  <a:schemeClr val="accent6">
                    <a:lumMod val="75000"/>
                  </a:schemeClr>
                </a:solidFill>
              </a:rPr>
              <a:t> </a:t>
            </a:r>
            <a:endParaRPr lang="en-US" sz="2800" dirty="0">
              <a:solidFill>
                <a:schemeClr val="accent6">
                  <a:lumMod val="75000"/>
                </a:schemeClr>
              </a:solidFill>
            </a:endParaRPr>
          </a:p>
        </p:txBody>
      </p:sp>
      <p:sp>
        <p:nvSpPr>
          <p:cNvPr id="6" name="Rectangle 5"/>
          <p:cNvSpPr/>
          <p:nvPr/>
        </p:nvSpPr>
        <p:spPr>
          <a:xfrm>
            <a:off x="0" y="3581400"/>
            <a:ext cx="396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dirty="0" smtClean="0"/>
          </a:p>
          <a:p>
            <a:pPr algn="ctr" rtl="1"/>
            <a:r>
              <a:rPr lang="fa-IR" sz="2800" dirty="0" smtClean="0">
                <a:solidFill>
                  <a:schemeClr val="accent6">
                    <a:lumMod val="75000"/>
                  </a:schemeClr>
                </a:solidFill>
              </a:rPr>
              <a:t>تیر های </a:t>
            </a:r>
            <a:r>
              <a:rPr lang="en-US" sz="2800" dirty="0" smtClean="0">
                <a:solidFill>
                  <a:schemeClr val="accent6">
                    <a:lumMod val="75000"/>
                  </a:schemeClr>
                </a:solidFill>
              </a:rPr>
              <a:t>L</a:t>
            </a:r>
            <a:endParaRPr lang="en-US" sz="28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143000"/>
            <a:ext cx="4419600" cy="1066800"/>
          </a:xfrm>
        </p:spPr>
        <p:txBody>
          <a:bodyPr/>
          <a:lstStyle/>
          <a:p>
            <a:pPr algn="r" rtl="1"/>
            <a:r>
              <a:rPr lang="fa-IR" dirty="0" smtClean="0"/>
              <a:t>دال های پیش تنیده</a:t>
            </a:r>
            <a:endParaRPr lang="en-US" dirty="0"/>
          </a:p>
        </p:txBody>
      </p:sp>
      <p:sp>
        <p:nvSpPr>
          <p:cNvPr id="3" name="Content Placeholder 2"/>
          <p:cNvSpPr>
            <a:spLocks noGrp="1"/>
          </p:cNvSpPr>
          <p:nvPr>
            <p:ph idx="1"/>
          </p:nvPr>
        </p:nvSpPr>
        <p:spPr>
          <a:xfrm>
            <a:off x="4191000" y="3200400"/>
            <a:ext cx="4953000" cy="3124200"/>
          </a:xfrm>
        </p:spPr>
        <p:txBody>
          <a:bodyPr>
            <a:normAutofit/>
          </a:bodyPr>
          <a:lstStyle/>
          <a:p>
            <a:pPr algn="r" rtl="1"/>
            <a:r>
              <a:rPr lang="fa-IR" sz="2400" dirty="0" smtClean="0"/>
              <a:t>رفتار سازه ای دال های پیش تنیده همانند تیرهاست با این تفاوت که کابل های پیش تنیدگی گاهی دردوجهت دال امتداد پیدامیکنند.</a:t>
            </a:r>
          </a:p>
          <a:p>
            <a:pPr algn="r" rtl="1"/>
            <a:endParaRPr lang="fa-IR" sz="2400" dirty="0" smtClean="0"/>
          </a:p>
          <a:p>
            <a:pPr algn="r" rtl="1"/>
            <a:r>
              <a:rPr lang="fa-IR" sz="2400" dirty="0" smtClean="0"/>
              <a:t>این دال ها  گاهی هم بصورت قطعات پیش ساخته نصب می شوند که کابل های کششی آنها یکطرفه است .</a:t>
            </a:r>
          </a:p>
          <a:p>
            <a:pPr algn="r" rtl="1"/>
            <a:endParaRPr lang="en-US" sz="2400" dirty="0"/>
          </a:p>
        </p:txBody>
      </p:sp>
      <p:sp>
        <p:nvSpPr>
          <p:cNvPr id="5" name="Footer Placeholder 4"/>
          <p:cNvSpPr>
            <a:spLocks noGrp="1"/>
          </p:cNvSpPr>
          <p:nvPr>
            <p:ph type="ftr" sz="quarter" idx="11"/>
          </p:nvPr>
        </p:nvSpPr>
        <p:spPr/>
        <p:txBody>
          <a:bodyPr/>
          <a:lstStyle/>
          <a:p>
            <a:r>
              <a:rPr lang="en-US" smtClean="0"/>
              <a:t>www.parsdigishop.sellfile.ir</a:t>
            </a:r>
            <a:endParaRPr lang="en-US"/>
          </a:p>
        </p:txBody>
      </p:sp>
      <p:pic>
        <p:nvPicPr>
          <p:cNvPr id="4" name="Picture 4"/>
          <p:cNvPicPr>
            <a:picLocks noChangeAspect="1" noChangeArrowheads="1"/>
          </p:cNvPicPr>
          <p:nvPr/>
        </p:nvPicPr>
        <p:blipFill>
          <a:blip r:embed="rId2"/>
          <a:srcRect/>
          <a:stretch>
            <a:fillRect/>
          </a:stretch>
        </p:blipFill>
        <p:spPr>
          <a:xfrm>
            <a:off x="0" y="533400"/>
            <a:ext cx="4267200" cy="6203478"/>
          </a:xfrm>
          <a:prstGeom prst="rect">
            <a:avLst/>
          </a:prstGeom>
          <a:noFill/>
          <a:ln/>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bztosht\Desktop\Precast Concrete PPT_044.tif"/>
          <p:cNvPicPr>
            <a:picLocks noChangeAspect="1" noChangeArrowheads="1"/>
          </p:cNvPicPr>
          <p:nvPr/>
        </p:nvPicPr>
        <p:blipFill>
          <a:blip r:embed="rId2"/>
          <a:srcRect/>
          <a:stretch>
            <a:fillRect/>
          </a:stretch>
        </p:blipFill>
        <p:spPr bwMode="auto">
          <a:xfrm>
            <a:off x="4495800" y="3200398"/>
            <a:ext cx="4438650" cy="3381375"/>
          </a:xfrm>
          <a:prstGeom prst="rect">
            <a:avLst/>
          </a:prstGeom>
          <a:noFill/>
        </p:spPr>
      </p:pic>
      <p:pic>
        <p:nvPicPr>
          <p:cNvPr id="2052" name="Picture 4" descr="C:\Users\Sabztosht\Desktop\Precast Concrete PPT_047.tif"/>
          <p:cNvPicPr>
            <a:picLocks noChangeAspect="1" noChangeArrowheads="1"/>
          </p:cNvPicPr>
          <p:nvPr/>
        </p:nvPicPr>
        <p:blipFill>
          <a:blip r:embed="rId3"/>
          <a:srcRect/>
          <a:stretch>
            <a:fillRect/>
          </a:stretch>
        </p:blipFill>
        <p:spPr bwMode="auto">
          <a:xfrm>
            <a:off x="228600" y="914400"/>
            <a:ext cx="4133850" cy="3114675"/>
          </a:xfrm>
          <a:prstGeom prst="rect">
            <a:avLst/>
          </a:prstGeom>
          <a:noFill/>
        </p:spPr>
      </p:pic>
      <p:sp>
        <p:nvSpPr>
          <p:cNvPr id="8" name="TextBox 7"/>
          <p:cNvSpPr txBox="1"/>
          <p:nvPr/>
        </p:nvSpPr>
        <p:spPr>
          <a:xfrm>
            <a:off x="5105400" y="1981200"/>
            <a:ext cx="2908168" cy="461665"/>
          </a:xfrm>
          <a:prstGeom prst="rect">
            <a:avLst/>
          </a:prstGeom>
          <a:noFill/>
        </p:spPr>
        <p:txBody>
          <a:bodyPr wrap="none" rtlCol="0">
            <a:spAutoFit/>
          </a:bodyPr>
          <a:lstStyle/>
          <a:p>
            <a:r>
              <a:rPr lang="fa-IR" sz="2400" dirty="0" smtClean="0">
                <a:solidFill>
                  <a:schemeClr val="accent6">
                    <a:lumMod val="75000"/>
                  </a:schemeClr>
                </a:solidFill>
              </a:rPr>
              <a:t>نمونه ی قطعات پیش ساخته</a:t>
            </a:r>
            <a:endParaRPr lang="en-US" sz="24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ni\ترم 5\ساختمان 1\روشهای سازه های بتنی\DSC03305.JPG"/>
          <p:cNvPicPr>
            <a:picLocks noChangeAspect="1" noChangeArrowheads="1"/>
          </p:cNvPicPr>
          <p:nvPr/>
        </p:nvPicPr>
        <p:blipFill>
          <a:blip r:embed="rId2"/>
          <a:srcRect/>
          <a:stretch>
            <a:fillRect/>
          </a:stretch>
        </p:blipFill>
        <p:spPr bwMode="auto">
          <a:xfrm>
            <a:off x="2209800" y="762000"/>
            <a:ext cx="6705600" cy="5029200"/>
          </a:xfrm>
          <a:prstGeom prst="rect">
            <a:avLst/>
          </a:prstGeom>
          <a:noFill/>
        </p:spPr>
      </p:pic>
      <p:sp>
        <p:nvSpPr>
          <p:cNvPr id="5" name="TextBox 4"/>
          <p:cNvSpPr txBox="1"/>
          <p:nvPr/>
        </p:nvSpPr>
        <p:spPr>
          <a:xfrm>
            <a:off x="304800" y="6019800"/>
            <a:ext cx="4419800" cy="523220"/>
          </a:xfrm>
          <a:prstGeom prst="rect">
            <a:avLst/>
          </a:prstGeom>
          <a:noFill/>
        </p:spPr>
        <p:txBody>
          <a:bodyPr wrap="none" rtlCol="0">
            <a:spAutoFit/>
          </a:bodyPr>
          <a:lstStyle/>
          <a:p>
            <a:pPr algn="r" rtl="1"/>
            <a:r>
              <a:rPr lang="fa-IR" sz="2800" dirty="0" smtClean="0">
                <a:solidFill>
                  <a:schemeClr val="accent6">
                    <a:lumMod val="75000"/>
                  </a:schemeClr>
                </a:solidFill>
              </a:rPr>
              <a:t>نمونه ی دال بتنی پیش تنیده دو طرفه</a:t>
            </a:r>
            <a:endParaRPr lang="en-US" sz="28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1142</TotalTime>
  <Words>698</Words>
  <Application>Microsoft Office PowerPoint</Application>
  <PresentationFormat>On-screen Show (4:3)</PresentationFormat>
  <Paragraphs>160</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 Nazanin</vt:lpstr>
      <vt:lpstr>Calibri</vt:lpstr>
      <vt:lpstr>Times New Roman</vt:lpstr>
      <vt:lpstr>Office Theme</vt:lpstr>
      <vt:lpstr>بتن پیش تنیده و بزرگراه طبقاتی صدر</vt:lpstr>
      <vt:lpstr>معرفی بتن پیش تنیده</vt:lpstr>
      <vt:lpstr>روش های تولید</vt:lpstr>
      <vt:lpstr>تیر های پیش تنیده </vt:lpstr>
      <vt:lpstr>PowerPoint Presentation</vt:lpstr>
      <vt:lpstr>PowerPoint Presentation</vt:lpstr>
      <vt:lpstr>دال های پیش تنیده</vt:lpstr>
      <vt:lpstr>PowerPoint Presentation</vt:lpstr>
      <vt:lpstr>PowerPoint Presentation</vt:lpstr>
      <vt:lpstr>ستون های پیش تنیده</vt:lpstr>
      <vt:lpstr>PowerPoint Presentation</vt:lpstr>
      <vt:lpstr>نمونه های دیگر</vt:lpstr>
      <vt:lpstr>بزرگراه طبقاتی صدر</vt:lpstr>
      <vt:lpstr>PowerPoint Presentation</vt:lpstr>
      <vt:lpstr>PowerPoint Presentation</vt:lpstr>
      <vt:lpstr>PowerPoint Presentation</vt:lpstr>
      <vt:lpstr>اجرا</vt:lpstr>
      <vt:lpstr>PowerPoint Presentation</vt:lpstr>
      <vt:lpstr>سرستونها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Sabztosht</dc:creator>
  <cp:lastModifiedBy>kamal</cp:lastModifiedBy>
  <cp:revision>60</cp:revision>
  <dcterms:created xsi:type="dcterms:W3CDTF">2006-08-16T00:00:00Z</dcterms:created>
  <dcterms:modified xsi:type="dcterms:W3CDTF">2018-05-22T07:18:20Z</dcterms:modified>
</cp:coreProperties>
</file>