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2" r:id="rId1"/>
  </p:sldMasterIdLst>
  <p:notesMasterIdLst>
    <p:notesMasterId r:id="rId30"/>
  </p:notesMasterIdLst>
  <p:sldIdLst>
    <p:sldId id="258" r:id="rId2"/>
    <p:sldId id="260" r:id="rId3"/>
    <p:sldId id="261" r:id="rId4"/>
    <p:sldId id="259" r:id="rId5"/>
    <p:sldId id="262" r:id="rId6"/>
    <p:sldId id="263" r:id="rId7"/>
    <p:sldId id="264" r:id="rId8"/>
    <p:sldId id="265" r:id="rId9"/>
    <p:sldId id="266" r:id="rId10"/>
    <p:sldId id="285" r:id="rId11"/>
    <p:sldId id="267" r:id="rId12"/>
    <p:sldId id="268" r:id="rId13"/>
    <p:sldId id="269" r:id="rId14"/>
    <p:sldId id="270" r:id="rId15"/>
    <p:sldId id="271" r:id="rId16"/>
    <p:sldId id="272" r:id="rId17"/>
    <p:sldId id="273" r:id="rId18"/>
    <p:sldId id="274" r:id="rId19"/>
    <p:sldId id="275" r:id="rId20"/>
    <p:sldId id="278" r:id="rId21"/>
    <p:sldId id="276" r:id="rId22"/>
    <p:sldId id="277" r:id="rId23"/>
    <p:sldId id="279" r:id="rId24"/>
    <p:sldId id="280" r:id="rId25"/>
    <p:sldId id="281" r:id="rId26"/>
    <p:sldId id="284" r:id="rId27"/>
    <p:sldId id="282" r:id="rId28"/>
    <p:sldId id="287"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2" d="100"/>
          <a:sy n="62" d="100"/>
        </p:scale>
        <p:origin x="-8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14FAB0-486F-4A26-AE1A-A5DB1A35AD08}" type="datetimeFigureOut">
              <a:rPr lang="fa-IR" smtClean="0"/>
              <a:t>1430/12/14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D16635-E320-4B35-A449-9DF2C124E5EA}"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DBD16635-E320-4B35-A449-9DF2C124E5EA}" type="slidenum">
              <a:rPr lang="fa-IR" smtClean="0"/>
              <a:t>28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F0154C62-975E-4FB9-ACF0-42E636AD81B8}" type="datetimeFigureOut">
              <a:rPr lang="fa-IR" smtClean="0"/>
              <a:t>1430/12/13</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54C62-975E-4FB9-ACF0-42E636AD81B8}" type="datetimeFigureOut">
              <a:rPr lang="fa-IR" smtClean="0"/>
              <a:t>1430/12/13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54C62-975E-4FB9-ACF0-42E636AD81B8}" type="datetimeFigureOut">
              <a:rPr lang="fa-IR" smtClean="0"/>
              <a:t>1430/12/13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54C62-975E-4FB9-ACF0-42E636AD81B8}" type="datetimeFigureOut">
              <a:rPr lang="fa-IR" smtClean="0"/>
              <a:t>1430/12/13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F0154C62-975E-4FB9-ACF0-42E636AD81B8}" type="datetimeFigureOut">
              <a:rPr lang="fa-IR" smtClean="0"/>
              <a:t>1430/12/13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154C62-975E-4FB9-ACF0-42E636AD81B8}" type="datetimeFigureOut">
              <a:rPr lang="fa-IR" smtClean="0"/>
              <a:t>1430/12/13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154C62-975E-4FB9-ACF0-42E636AD81B8}" type="datetimeFigureOut">
              <a:rPr lang="fa-IR" smtClean="0"/>
              <a:t>1430/12/13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154C62-975E-4FB9-ACF0-42E636AD81B8}" type="datetimeFigureOut">
              <a:rPr lang="fa-IR" smtClean="0"/>
              <a:t>1430/12/13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54C62-975E-4FB9-ACF0-42E636AD81B8}" type="datetimeFigureOut">
              <a:rPr lang="fa-IR" smtClean="0"/>
              <a:t>1430/12/13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154C62-975E-4FB9-ACF0-42E636AD81B8}" type="datetimeFigureOut">
              <a:rPr lang="fa-IR" smtClean="0"/>
              <a:t>1430/12/13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90E7EF5-598E-4595-9D51-DF92448CAE7B}"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F0154C62-975E-4FB9-ACF0-42E636AD81B8}" type="datetimeFigureOut">
              <a:rPr lang="fa-IR" smtClean="0"/>
              <a:t>1430/12/13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3400" y="6356350"/>
            <a:ext cx="533400" cy="365125"/>
          </a:xfrm>
        </p:spPr>
        <p:txBody>
          <a:bodyPr/>
          <a:lstStyle/>
          <a:p>
            <a:fld id="{290E7EF5-598E-4595-9D51-DF92448CAE7B}"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F0154C62-975E-4FB9-ACF0-42E636AD81B8}" type="datetimeFigureOut">
              <a:rPr lang="fa-IR" smtClean="0"/>
              <a:t>1430/12/13</a:t>
            </a:fld>
            <a:endParaRPr lang="fa-I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290E7EF5-598E-4595-9D51-DF92448CAE7B}"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1"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r" rtl="1"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r" rtl="1"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r" rtl="1"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r" rtl="1"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r" rtl="1"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r" rtl="1"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r" rtl="1"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r" rtl="1"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Ethylene-CRC-MW-dimensions-2D.pn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en.wikipedia.org/wiki/File:Ethylene-CRC-MW-3D-balls.p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Dicamba.pn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en.wikipedia.org/wiki/File:Picloram.sv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en.wikipedia.org/wiki/Phenylacetic_acid" TargetMode="External"/><Relationship Id="rId2" Type="http://schemas.openxmlformats.org/officeDocument/2006/relationships/hyperlink" Target="http://en.wikipedia.org/wiki/File:Indol-3-ylacetic_acid.sv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en.wikipedia.org/wiki/File:2-phenylacetic_acid.png" TargetMode="External"/><Relationship Id="rId4" Type="http://schemas.openxmlformats.org/officeDocument/2006/relationships/hyperlink" Target="http://en.wikipedia.org/wiki/Indole-3-acetic_aci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chemeClr val="accent2">
                    <a:lumMod val="60000"/>
                    <a:lumOff val="40000"/>
                  </a:schemeClr>
                </a:solidFill>
              </a:rPr>
              <a:t>هورمون های گیاهی و کاربرد آن در گیاه و باغبانی</a:t>
            </a:r>
            <a:endParaRPr lang="fa-IR" sz="4400"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fa-IR" dirty="0" smtClean="0">
                <a:solidFill>
                  <a:schemeClr val="bg1">
                    <a:lumMod val="85000"/>
                  </a:schemeClr>
                </a:solidFill>
              </a:rPr>
              <a:t>واژه هورمون به موادمعینی اطلاق می شود که در بخشی از موجود زنده ساخته شده و پس از </a:t>
            </a:r>
            <a:r>
              <a:rPr lang="fa-IR" dirty="0" smtClean="0">
                <a:solidFill>
                  <a:schemeClr val="bg1">
                    <a:lumMod val="85000"/>
                  </a:schemeClr>
                </a:solidFill>
              </a:rPr>
              <a:t>انتقال </a:t>
            </a:r>
            <a:r>
              <a:rPr lang="fa-IR" dirty="0" smtClean="0">
                <a:solidFill>
                  <a:schemeClr val="bg1">
                    <a:lumMod val="85000"/>
                  </a:schemeClr>
                </a:solidFill>
              </a:rPr>
              <a:t>اثرات فیزیولوژیکی محسوسی در دیگر قسمتهای آن به جا می گذارد و در تراکم های بسیار کم فعالند.این تصور کلی در اصل در قلمرو فیزیولوژیکی حیوانی بوجود آمده و این واژه هورمون از ریشه یونانی به معنی تهیج کردن گرفته شده است</a:t>
            </a:r>
            <a:endParaRPr lang="fa-IR"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60000"/>
                    <a:lumOff val="40000"/>
                  </a:schemeClr>
                </a:solidFill>
              </a:rPr>
              <a:t>Gibberellins</a:t>
            </a:r>
            <a:endParaRPr lang="fa-IR" dirty="0">
              <a:solidFill>
                <a:schemeClr val="accent2">
                  <a:lumMod val="60000"/>
                  <a:lumOff val="40000"/>
                </a:schemeClr>
              </a:solidFill>
            </a:endParaRPr>
          </a:p>
        </p:txBody>
      </p:sp>
      <p:pic>
        <p:nvPicPr>
          <p:cNvPr id="4" name="Content Placeholder 3" descr="L:\ali2\Plant Hormones Gibberellins_files\ga1.gif"/>
          <p:cNvPicPr>
            <a:picLocks noGrp="1"/>
          </p:cNvPicPr>
          <p:nvPr>
            <p:ph idx="1"/>
          </p:nvPr>
        </p:nvPicPr>
        <p:blipFill>
          <a:blip r:embed="rId2"/>
          <a:srcRect/>
          <a:stretch>
            <a:fillRect/>
          </a:stretch>
        </p:blipFill>
        <p:spPr bwMode="auto">
          <a:xfrm>
            <a:off x="0" y="2143116"/>
            <a:ext cx="9144000" cy="4714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chemeClr val="accent2">
                    <a:lumMod val="60000"/>
                    <a:lumOff val="40000"/>
                  </a:schemeClr>
                </a:solidFill>
              </a:rPr>
              <a:t>نواحی عمده ساخته شدن </a:t>
            </a:r>
            <a:r>
              <a:rPr lang="fa-IR" sz="3600" dirty="0" smtClean="0">
                <a:solidFill>
                  <a:schemeClr val="accent2">
                    <a:lumMod val="60000"/>
                    <a:lumOff val="40000"/>
                  </a:schemeClr>
                </a:solidFill>
              </a:rPr>
              <a:t>جیبرلین</a:t>
            </a:r>
            <a:r>
              <a:rPr lang="en-US" sz="3600" dirty="0" smtClean="0">
                <a:solidFill>
                  <a:schemeClr val="accent2">
                    <a:lumMod val="60000"/>
                    <a:lumOff val="40000"/>
                  </a:schemeClr>
                </a:solidFill>
              </a:rPr>
              <a:t> </a:t>
            </a:r>
            <a:r>
              <a:rPr lang="fa-IR" sz="3600" dirty="0" smtClean="0">
                <a:solidFill>
                  <a:schemeClr val="accent2">
                    <a:lumMod val="60000"/>
                    <a:lumOff val="40000"/>
                  </a:schemeClr>
                </a:solidFill>
              </a:rPr>
              <a:t> </a:t>
            </a:r>
            <a:r>
              <a:rPr lang="en-US" sz="3600" dirty="0" smtClean="0">
                <a:solidFill>
                  <a:schemeClr val="accent2">
                    <a:lumMod val="60000"/>
                    <a:lumOff val="40000"/>
                  </a:schemeClr>
                </a:solidFill>
              </a:rPr>
              <a:t>    </a:t>
            </a:r>
            <a:r>
              <a:rPr lang="fa-IR" sz="3600" dirty="0" smtClean="0">
                <a:solidFill>
                  <a:schemeClr val="accent2">
                    <a:lumMod val="60000"/>
                    <a:lumOff val="40000"/>
                  </a:schemeClr>
                </a:solidFill>
              </a:rPr>
              <a:t>در گیاهان</a:t>
            </a:r>
            <a:endParaRPr lang="fa-IR" sz="3600"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lumMod val="75000"/>
                  </a:schemeClr>
                </a:solidFill>
              </a:rPr>
              <a:t>برگهای مریستمی</a:t>
            </a:r>
            <a:endParaRPr lang="en-US" dirty="0" smtClean="0">
              <a:solidFill>
                <a:schemeClr val="bg1">
                  <a:lumMod val="75000"/>
                </a:schemeClr>
              </a:solidFill>
            </a:endParaRPr>
          </a:p>
          <a:p>
            <a:r>
              <a:rPr lang="fa-IR" dirty="0" smtClean="0">
                <a:solidFill>
                  <a:schemeClr val="bg1">
                    <a:lumMod val="75000"/>
                  </a:schemeClr>
                </a:solidFill>
              </a:rPr>
              <a:t>نوک ریشه</a:t>
            </a:r>
            <a:endParaRPr lang="en-US" dirty="0" smtClean="0">
              <a:solidFill>
                <a:schemeClr val="bg1">
                  <a:lumMod val="75000"/>
                </a:schemeClr>
              </a:solidFill>
            </a:endParaRPr>
          </a:p>
          <a:p>
            <a:r>
              <a:rPr lang="fa-IR" dirty="0" smtClean="0">
                <a:solidFill>
                  <a:schemeClr val="bg1">
                    <a:lumMod val="75000"/>
                  </a:schemeClr>
                </a:solidFill>
              </a:rPr>
              <a:t>بذر های در حال رشد می باشد و انتقال این هورمون در گیاهان کاملاً بطور آزاد و هم در آوند آبکش و هم در آوند چوبی روی می دهد. جیبرلین ها گروه های مشخصی از هورمون های گیاهی است که بسیار به هم شبیهند و فرمول اسید جیبرلیک </a:t>
            </a:r>
            <a:r>
              <a:rPr lang="en-US" dirty="0" smtClean="0">
                <a:solidFill>
                  <a:schemeClr val="bg1">
                    <a:lumMod val="75000"/>
                  </a:schemeClr>
                </a:solidFill>
              </a:rPr>
              <a:t>GA </a:t>
            </a:r>
            <a:r>
              <a:rPr lang="fa-IR" dirty="0" smtClean="0">
                <a:solidFill>
                  <a:schemeClr val="bg1">
                    <a:lumMod val="75000"/>
                  </a:schemeClr>
                </a:solidFill>
              </a:rPr>
              <a:t>یکی از بهترین و معروفترین این گروه می باشد.</a:t>
            </a: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نقش جیبرلین در گیاه</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sz="4000" dirty="0" smtClean="0">
                <a:solidFill>
                  <a:schemeClr val="bg1">
                    <a:lumMod val="75000"/>
                  </a:schemeClr>
                </a:solidFill>
              </a:rPr>
              <a:t>1</a:t>
            </a:r>
            <a:r>
              <a:rPr lang="fa-IR" dirty="0" smtClean="0">
                <a:solidFill>
                  <a:schemeClr val="bg1">
                    <a:lumMod val="75000"/>
                  </a:schemeClr>
                </a:solidFill>
              </a:rPr>
              <a:t>- </a:t>
            </a:r>
            <a:r>
              <a:rPr lang="fa-IR" dirty="0" smtClean="0">
                <a:solidFill>
                  <a:schemeClr val="bg1">
                    <a:lumMod val="75000"/>
                  </a:schemeClr>
                </a:solidFill>
              </a:rPr>
              <a:t>طویل شدن سلولها: جیبرلین ها همانند اکیسن در طویل شده اندامهای گیاهی نقش بازی می کنند </a:t>
            </a:r>
            <a:br>
              <a:rPr lang="fa-IR" dirty="0" smtClean="0">
                <a:solidFill>
                  <a:schemeClr val="bg1">
                    <a:lumMod val="75000"/>
                  </a:schemeClr>
                </a:solidFill>
              </a:rPr>
            </a:br>
            <a:r>
              <a:rPr lang="fa-IR" dirty="0" smtClean="0">
                <a:solidFill>
                  <a:schemeClr val="bg1">
                    <a:lumMod val="75000"/>
                  </a:schemeClr>
                </a:solidFill>
              </a:rPr>
              <a:t>2- اثر روی گل دادن :برخی از جالبترین اثرات جیبرلین ها روی گل دادن گیاهان است بطوری که همانند اکسین ها در گیاهان روز بلند باعث تولید گل و از طرفی در روی گیاهان روز کوتاه باعث توقف گلدهی می شود.</a:t>
            </a:r>
            <a:endParaRPr lang="fa-IR" dirty="0">
              <a:solidFill>
                <a:schemeClr val="bg1">
                  <a:lumMod val="75000"/>
                </a:schemeClr>
              </a:solidFill>
            </a:endParaRPr>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کابرد جیبرلین در باغبانی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sz="4000" dirty="0" smtClean="0">
                <a:solidFill>
                  <a:schemeClr val="bg1">
                    <a:lumMod val="75000"/>
                  </a:schemeClr>
                </a:solidFill>
              </a:rPr>
              <a:t> .1</a:t>
            </a:r>
            <a:r>
              <a:rPr lang="fa-IR" dirty="0" smtClean="0">
                <a:solidFill>
                  <a:schemeClr val="bg1">
                    <a:lumMod val="75000"/>
                  </a:schemeClr>
                </a:solidFill>
              </a:rPr>
              <a:t>جیبرلین </a:t>
            </a:r>
            <a:r>
              <a:rPr lang="fa-IR" dirty="0" smtClean="0">
                <a:solidFill>
                  <a:schemeClr val="bg1">
                    <a:lumMod val="75000"/>
                  </a:schemeClr>
                </a:solidFill>
              </a:rPr>
              <a:t>ها ایجاد میوه های ناشی از بکرزایی را روی گیاهان که بطور طبیعی توانایی این کار داشته باشند افزایش می دهد.</a:t>
            </a:r>
            <a:br>
              <a:rPr lang="fa-IR" dirty="0" smtClean="0">
                <a:solidFill>
                  <a:schemeClr val="bg1">
                    <a:lumMod val="75000"/>
                  </a:schemeClr>
                </a:solidFill>
              </a:rPr>
            </a:br>
            <a:r>
              <a:rPr lang="en-US" sz="4000" dirty="0" smtClean="0">
                <a:solidFill>
                  <a:schemeClr val="bg1">
                    <a:lumMod val="75000"/>
                  </a:schemeClr>
                </a:solidFill>
              </a:rPr>
              <a:t>2</a:t>
            </a:r>
            <a:r>
              <a:rPr lang="fa-IR" dirty="0" smtClean="0">
                <a:solidFill>
                  <a:schemeClr val="bg1">
                    <a:lumMod val="75000"/>
                  </a:schemeClr>
                </a:solidFill>
              </a:rPr>
              <a:t>- </a:t>
            </a:r>
            <a:r>
              <a:rPr lang="fa-IR" dirty="0" smtClean="0">
                <a:solidFill>
                  <a:schemeClr val="bg1">
                    <a:lumMod val="75000"/>
                  </a:schemeClr>
                </a:solidFill>
              </a:rPr>
              <a:t>بزرگی درشتی میوه: برای تولید میوه های درشت و بهتر و برای جلوگیری از ترک ناشی از بارندگی در میوهای گیلاس استفاده از جیبرلین سه هفته قبل از برداشت موثر و مفیداست.</a:t>
            </a:r>
            <a:endParaRPr lang="fa-IR" dirty="0">
              <a:solidFill>
                <a:schemeClr val="bg1">
                  <a:lumMod val="75000"/>
                </a:schemeClr>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074" name="Picture 2"/>
          <p:cNvPicPr>
            <a:picLocks noGrp="1" noChangeAspect="1" noChangeArrowheads="1"/>
          </p:cNvPicPr>
          <p:nvPr>
            <p:ph idx="1"/>
          </p:nvPr>
        </p:nvPicPr>
        <p:blipFill>
          <a:blip r:embed="rId2"/>
          <a:srcRect/>
          <a:stretch>
            <a:fillRect/>
          </a:stretch>
        </p:blipFill>
        <p:spPr bwMode="auto">
          <a:xfrm>
            <a:off x="2357422" y="2214554"/>
            <a:ext cx="4572032" cy="4643446"/>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by="(-#ppt_w*2)" calcmode="lin" valueType="num">
                                      <p:cBhvr rctx="PPT">
                                        <p:cTn id="7" dur="500" autoRev="1" fill="hold">
                                          <p:stCondLst>
                                            <p:cond delay="0"/>
                                          </p:stCondLst>
                                        </p:cTn>
                                        <p:tgtEl>
                                          <p:spTgt spid="3074"/>
                                        </p:tgtEl>
                                        <p:attrNameLst>
                                          <p:attrName>ppt_w</p:attrName>
                                        </p:attrNameLst>
                                      </p:cBhvr>
                                    </p:anim>
                                    <p:anim by="(#ppt_w*0.50)" calcmode="lin" valueType="num">
                                      <p:cBhvr>
                                        <p:cTn id="8" dur="500" decel="50000" autoRev="1" fill="hold">
                                          <p:stCondLst>
                                            <p:cond delay="0"/>
                                          </p:stCondLst>
                                        </p:cTn>
                                        <p:tgtEl>
                                          <p:spTgt spid="3074"/>
                                        </p:tgtEl>
                                        <p:attrNameLst>
                                          <p:attrName>ppt_x</p:attrName>
                                        </p:attrNameLst>
                                      </p:cBhvr>
                                    </p:anim>
                                    <p:anim from="(-#ppt_h/2)" to="(#ppt_y)" calcmode="lin" valueType="num">
                                      <p:cBhvr>
                                        <p:cTn id="9" dur="1000" fill="hold">
                                          <p:stCondLst>
                                            <p:cond delay="0"/>
                                          </p:stCondLst>
                                        </p:cTn>
                                        <p:tgtEl>
                                          <p:spTgt spid="3074"/>
                                        </p:tgtEl>
                                        <p:attrNameLst>
                                          <p:attrName>ppt_y</p:attrName>
                                        </p:attrNameLst>
                                      </p:cBhvr>
                                    </p:anim>
                                    <p:animRot by="21600000">
                                      <p:cBhvr>
                                        <p:cTn id="10" dur="1000" fill="hold">
                                          <p:stCondLst>
                                            <p:cond delay="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سایتو کنین</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a:bodyPr>
          <a:lstStyle/>
          <a:p>
            <a:r>
              <a:rPr lang="fa-IR" sz="2400" dirty="0" smtClean="0">
                <a:solidFill>
                  <a:schemeClr val="bg1">
                    <a:lumMod val="75000"/>
                  </a:schemeClr>
                </a:solidFill>
              </a:rPr>
              <a:t>در سال 1955 دانشمندی بنام میلر موفق شدکه از </a:t>
            </a:r>
            <a:r>
              <a:rPr lang="en-US" sz="2400" dirty="0" smtClean="0">
                <a:solidFill>
                  <a:schemeClr val="bg1">
                    <a:lumMod val="75000"/>
                  </a:schemeClr>
                </a:solidFill>
              </a:rPr>
              <a:t>DNA </a:t>
            </a:r>
            <a:r>
              <a:rPr lang="fa-IR" sz="2400" dirty="0" smtClean="0">
                <a:solidFill>
                  <a:schemeClr val="bg1">
                    <a:lumMod val="75000"/>
                  </a:schemeClr>
                </a:solidFill>
              </a:rPr>
              <a:t>تجزیه شده اسپرم شاه ماهی اولین انگیزننده تقسیم یاخته ای را جدا کندو آن را کنین نام نهاد و بعدها معلوم شد که این ماده مصنوعی در گیاه وجود ندارد و اولین ماده طبیعی استخراج شده از گیاه که در واقع سیتو کنین طبیعی می باشد از بذر ذرت به دست آمده که آن را زآتین نامیده شد</a:t>
            </a:r>
            <a:endParaRPr lang="fa-IR" sz="2400" dirty="0">
              <a:solidFill>
                <a:schemeClr val="bg1">
                  <a:lumMod val="75000"/>
                </a:schemeClr>
              </a:solidFill>
            </a:endParaRPr>
          </a:p>
        </p:txBody>
      </p:sp>
      <p:pic>
        <p:nvPicPr>
          <p:cNvPr id="5123" name="Picture 3" descr="L:\Cytokinins_files\zeatin.gif"/>
          <p:cNvPicPr>
            <a:picLocks noChangeAspect="1" noChangeArrowheads="1"/>
          </p:cNvPicPr>
          <p:nvPr/>
        </p:nvPicPr>
        <p:blipFill>
          <a:blip r:embed="rId2"/>
          <a:srcRect/>
          <a:stretch>
            <a:fillRect/>
          </a:stretch>
        </p:blipFill>
        <p:spPr bwMode="auto">
          <a:xfrm>
            <a:off x="0" y="4429133"/>
            <a:ext cx="3143240" cy="242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900" decel="100000" fill="hold"/>
                                        <p:tgtEl>
                                          <p:spTgt spid="51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نقش سایتوکنین در گیاه</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lumMod val="75000"/>
                  </a:schemeClr>
                </a:solidFill>
              </a:rPr>
              <a:t>1- بزرگ شدن و طویل شده سلولها: سیتوکنین ها در مرحله طویل شدن سلول یا بزرگ شده آن رشد تاثیر می گذارد ولی اینکه اثر رونق بخشی یا باز دارنده است بستگی به اندام مربوط نوع بخصوص سایتوکینین و غلطت آن دارد.</a:t>
            </a:r>
            <a:br>
              <a:rPr lang="fa-IR" dirty="0" smtClean="0">
                <a:solidFill>
                  <a:schemeClr val="bg1">
                    <a:lumMod val="75000"/>
                  </a:schemeClr>
                </a:solidFill>
              </a:rPr>
            </a:br>
            <a:r>
              <a:rPr lang="fa-IR" dirty="0" smtClean="0">
                <a:solidFill>
                  <a:schemeClr val="bg1">
                    <a:lumMod val="75000"/>
                  </a:schemeClr>
                </a:solidFill>
              </a:rPr>
              <a:t>2- ایجاد جوانه گل و نمو آن: در برخی از گیاهان افزایش نسبت سایتوکنین به اکسین سبب پیدایش جوانه ها و در نتیجه شاخه های برگدار می شود</a:t>
            </a:r>
            <a:endParaRPr lang="fa-IR" dirty="0">
              <a:solidFill>
                <a:schemeClr val="bg1">
                  <a:lumMod val="75000"/>
                </a:schemeClr>
              </a:solidFill>
            </a:endParaRPr>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کاربرد در باغبانی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fa-IR" dirty="0" smtClean="0">
                <a:solidFill>
                  <a:schemeClr val="bg1">
                    <a:lumMod val="75000"/>
                  </a:schemeClr>
                </a:solidFill>
              </a:rPr>
              <a:t>1- کاربرد سایتوکنین در کشت بافت جهت تولید گیاهانی مانند داودی، میخک که هم اکنون بطور تجاری در سطح بزرک انجام می گیرد.</a:t>
            </a:r>
            <a:br>
              <a:rPr lang="fa-IR" dirty="0" smtClean="0">
                <a:solidFill>
                  <a:schemeClr val="bg1">
                    <a:lumMod val="75000"/>
                  </a:schemeClr>
                </a:solidFill>
              </a:rPr>
            </a:br>
            <a:r>
              <a:rPr lang="fa-IR" dirty="0" smtClean="0">
                <a:solidFill>
                  <a:schemeClr val="bg1">
                    <a:lumMod val="75000"/>
                  </a:schemeClr>
                </a:solidFill>
              </a:rPr>
              <a:t>2- بکار گیری جهت بی اثر کردن چیرگی اتنهایی در گلکاری مانندحسن یوسف ، فلفل زینتی، و تولید بوته های منشعب و متراکم و بازار پسند. </a:t>
            </a:r>
            <a:br>
              <a:rPr lang="fa-IR" dirty="0" smtClean="0">
                <a:solidFill>
                  <a:schemeClr val="bg1">
                    <a:lumMod val="75000"/>
                  </a:schemeClr>
                </a:solidFill>
              </a:rPr>
            </a:br>
            <a:r>
              <a:rPr lang="fa-IR" dirty="0" smtClean="0">
                <a:solidFill>
                  <a:schemeClr val="bg1">
                    <a:lumMod val="75000"/>
                  </a:schemeClr>
                </a:solidFill>
              </a:rPr>
              <a:t>3- طولانی کردن عمر گلهای بریدنی و سبزیها برگی در مراحل بعد از برداشت.</a:t>
            </a:r>
            <a:endParaRPr lang="fa-IR"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79638"/>
            <a:ext cx="8229600" cy="4114800"/>
          </a:xfrm>
        </p:spPr>
        <p:txBody>
          <a:bodyPr/>
          <a:lstStyle/>
          <a:p>
            <a:r>
              <a:rPr lang="fa-IR" dirty="0" smtClean="0">
                <a:solidFill>
                  <a:schemeClr val="bg1">
                    <a:lumMod val="75000"/>
                  </a:schemeClr>
                </a:solidFill>
              </a:rPr>
              <a:t>4- استفاده از این هورمون در اوایل تابستان می تواند باعث شاخه زایی می شود.</a:t>
            </a:r>
            <a:br>
              <a:rPr lang="fa-IR" dirty="0" smtClean="0">
                <a:solidFill>
                  <a:schemeClr val="bg1">
                    <a:lumMod val="75000"/>
                  </a:schemeClr>
                </a:solidFill>
              </a:rPr>
            </a:br>
            <a:r>
              <a:rPr lang="fa-IR" dirty="0" smtClean="0">
                <a:solidFill>
                  <a:schemeClr val="bg1">
                    <a:lumMod val="75000"/>
                  </a:schemeClr>
                </a:solidFill>
              </a:rPr>
              <a:t>5- بکارگیری این هورمون در سیب 10 روز بعد از اینکه باز شدند باعث تولید میو هایی دراز تر خواهد شد.</a:t>
            </a:r>
            <a:br>
              <a:rPr lang="fa-IR" dirty="0" smtClean="0">
                <a:solidFill>
                  <a:schemeClr val="bg1">
                    <a:lumMod val="75000"/>
                  </a:schemeClr>
                </a:solidFill>
              </a:rPr>
            </a:br>
            <a:r>
              <a:rPr lang="fa-IR" dirty="0" smtClean="0">
                <a:solidFill>
                  <a:schemeClr val="bg1">
                    <a:lumMod val="75000"/>
                  </a:schemeClr>
                </a:solidFill>
              </a:rPr>
              <a:t>6- خیساندن بذور در محل سایتو کنین یک روز قبل باعث افزایش جوانه زنی می شود.</a:t>
            </a:r>
            <a:endParaRPr lang="fa-IR" dirty="0">
              <a:solidFill>
                <a:schemeClr val="bg1">
                  <a:lumMod val="75000"/>
                </a:schemeClr>
              </a:solidFill>
            </a:endParaRPr>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اتیلن</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lumMod val="75000"/>
                  </a:schemeClr>
                </a:solidFill>
              </a:rPr>
              <a:t>این هورمون که هورمون پیری نام گرفته است معلوم شده است که بصورت گاز اتیلن در بافتهای گیاهی شاخه شده و مانع از رشد ریشه و ساقه گردیده و پیری و ریزش برگهای را تسریع می کند و از طرفی نمو جوانه های جانبی را به تاخیر انداخته و اصولا همه صفات خاص یک هورمون را دارا می باشد اتیلن در شرایط عادی یعنی درجه حرارتهای معمول بصورت گاز است و با توجه به اینکه خواص معینی از خودشان نشان می دهد</a:t>
            </a:r>
            <a:endParaRPr lang="fa-IR" dirty="0">
              <a:solidFill>
                <a:schemeClr val="bg1">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79638"/>
            <a:ext cx="8229600" cy="4114800"/>
          </a:xfrm>
        </p:spPr>
        <p:txBody>
          <a:bodyPr>
            <a:normAutofit/>
          </a:bodyPr>
          <a:lstStyle/>
          <a:p>
            <a:r>
              <a:rPr lang="fa-IR" sz="2400" dirty="0" smtClean="0">
                <a:solidFill>
                  <a:schemeClr val="bg1">
                    <a:lumMod val="85000"/>
                  </a:schemeClr>
                </a:solidFill>
              </a:rPr>
              <a:t>در حال حاضر در دنیا پنج گروه مختلف هورمون های گیاهی شناخته شده که بسیاری از آنها دارای کاربرد های عملی متعددو مهمی در کشاورزی بویژه باغبانی هستند این گروه ها عبارتند </a:t>
            </a:r>
            <a:r>
              <a:rPr lang="fa-IR" sz="2400" dirty="0" smtClean="0">
                <a:solidFill>
                  <a:schemeClr val="bg1">
                    <a:lumMod val="85000"/>
                  </a:schemeClr>
                </a:solidFill>
              </a:rPr>
              <a:t>از</a:t>
            </a:r>
            <a:endParaRPr lang="en-US" sz="2400" dirty="0" smtClean="0">
              <a:solidFill>
                <a:schemeClr val="bg1">
                  <a:lumMod val="85000"/>
                </a:schemeClr>
              </a:solidFill>
            </a:endParaRPr>
          </a:p>
          <a:p>
            <a:r>
              <a:rPr lang="en-US" sz="2400" dirty="0" smtClean="0">
                <a:solidFill>
                  <a:schemeClr val="bg1">
                    <a:lumMod val="85000"/>
                  </a:schemeClr>
                </a:solidFill>
              </a:rPr>
              <a:t>.1</a:t>
            </a:r>
            <a:r>
              <a:rPr lang="fa-IR" sz="2400" dirty="0" smtClean="0">
                <a:solidFill>
                  <a:schemeClr val="bg1">
                    <a:lumMod val="85000"/>
                  </a:schemeClr>
                </a:solidFill>
              </a:rPr>
              <a:t> </a:t>
            </a:r>
            <a:r>
              <a:rPr lang="fa-IR" sz="2400" dirty="0" smtClean="0">
                <a:solidFill>
                  <a:schemeClr val="bg1">
                    <a:lumMod val="85000"/>
                  </a:schemeClr>
                </a:solidFill>
              </a:rPr>
              <a:t>آکسین </a:t>
            </a:r>
            <a:r>
              <a:rPr lang="fa-IR" sz="2400" dirty="0" smtClean="0">
                <a:solidFill>
                  <a:schemeClr val="bg1">
                    <a:lumMod val="85000"/>
                  </a:schemeClr>
                </a:solidFill>
              </a:rPr>
              <a:t>ها</a:t>
            </a:r>
            <a:endParaRPr lang="en-US" sz="2400" dirty="0" smtClean="0">
              <a:solidFill>
                <a:schemeClr val="bg1">
                  <a:lumMod val="85000"/>
                </a:schemeClr>
              </a:solidFill>
            </a:endParaRPr>
          </a:p>
          <a:p>
            <a:r>
              <a:rPr lang="en-US" sz="2400" dirty="0" smtClean="0">
                <a:solidFill>
                  <a:schemeClr val="bg1">
                    <a:lumMod val="85000"/>
                  </a:schemeClr>
                </a:solidFill>
              </a:rPr>
              <a:t>.2</a:t>
            </a:r>
            <a:r>
              <a:rPr lang="fa-IR" sz="2400" dirty="0" smtClean="0">
                <a:solidFill>
                  <a:schemeClr val="bg1">
                    <a:lumMod val="85000"/>
                  </a:schemeClr>
                </a:solidFill>
              </a:rPr>
              <a:t> </a:t>
            </a:r>
            <a:r>
              <a:rPr lang="fa-IR" sz="2400" dirty="0" smtClean="0">
                <a:solidFill>
                  <a:schemeClr val="bg1">
                    <a:lumMod val="85000"/>
                  </a:schemeClr>
                </a:solidFill>
              </a:rPr>
              <a:t>جیبرلین </a:t>
            </a:r>
            <a:r>
              <a:rPr lang="fa-IR" sz="2400" dirty="0" smtClean="0">
                <a:solidFill>
                  <a:schemeClr val="bg1">
                    <a:lumMod val="85000"/>
                  </a:schemeClr>
                </a:solidFill>
              </a:rPr>
              <a:t>ها</a:t>
            </a:r>
            <a:endParaRPr lang="en-US" sz="2400" dirty="0" smtClean="0">
              <a:solidFill>
                <a:schemeClr val="bg1">
                  <a:lumMod val="85000"/>
                </a:schemeClr>
              </a:solidFill>
            </a:endParaRPr>
          </a:p>
          <a:p>
            <a:r>
              <a:rPr lang="en-US" sz="2400" dirty="0" smtClean="0">
                <a:solidFill>
                  <a:schemeClr val="bg1">
                    <a:lumMod val="85000"/>
                  </a:schemeClr>
                </a:solidFill>
              </a:rPr>
              <a:t>.3</a:t>
            </a:r>
            <a:r>
              <a:rPr lang="fa-IR" sz="2400" dirty="0" smtClean="0">
                <a:solidFill>
                  <a:schemeClr val="bg1">
                    <a:lumMod val="85000"/>
                  </a:schemeClr>
                </a:solidFill>
              </a:rPr>
              <a:t> سایتو </a:t>
            </a:r>
            <a:r>
              <a:rPr lang="fa-IR" sz="2400" dirty="0" smtClean="0">
                <a:solidFill>
                  <a:schemeClr val="bg1">
                    <a:lumMod val="85000"/>
                  </a:schemeClr>
                </a:solidFill>
              </a:rPr>
              <a:t>کنین </a:t>
            </a:r>
            <a:r>
              <a:rPr lang="fa-IR" sz="2400" dirty="0" smtClean="0">
                <a:solidFill>
                  <a:schemeClr val="bg1">
                    <a:lumMod val="85000"/>
                  </a:schemeClr>
                </a:solidFill>
              </a:rPr>
              <a:t>ها</a:t>
            </a:r>
            <a:endParaRPr lang="en-US" sz="2400" dirty="0" smtClean="0">
              <a:solidFill>
                <a:schemeClr val="bg1">
                  <a:lumMod val="85000"/>
                </a:schemeClr>
              </a:solidFill>
            </a:endParaRPr>
          </a:p>
          <a:p>
            <a:r>
              <a:rPr lang="en-US" sz="2400" dirty="0" smtClean="0">
                <a:solidFill>
                  <a:schemeClr val="bg1">
                    <a:lumMod val="85000"/>
                  </a:schemeClr>
                </a:solidFill>
              </a:rPr>
              <a:t>4</a:t>
            </a:r>
            <a:r>
              <a:rPr lang="fa-IR" sz="2400" dirty="0" smtClean="0">
                <a:solidFill>
                  <a:schemeClr val="bg1">
                    <a:lumMod val="85000"/>
                  </a:schemeClr>
                </a:solidFill>
              </a:rPr>
              <a:t> </a:t>
            </a:r>
            <a:r>
              <a:rPr lang="en-US" sz="2400" dirty="0" smtClean="0">
                <a:solidFill>
                  <a:schemeClr val="bg1">
                    <a:lumMod val="85000"/>
                  </a:schemeClr>
                </a:solidFill>
              </a:rPr>
              <a:t>.</a:t>
            </a:r>
            <a:r>
              <a:rPr lang="fa-IR" sz="2400" dirty="0" smtClean="0">
                <a:solidFill>
                  <a:schemeClr val="bg1">
                    <a:lumMod val="85000"/>
                  </a:schemeClr>
                </a:solidFill>
              </a:rPr>
              <a:t>اتیلن </a:t>
            </a:r>
            <a:endParaRPr lang="en-US" sz="2400" dirty="0" smtClean="0">
              <a:solidFill>
                <a:schemeClr val="bg1">
                  <a:lumMod val="85000"/>
                </a:schemeClr>
              </a:solidFill>
            </a:endParaRPr>
          </a:p>
          <a:p>
            <a:r>
              <a:rPr lang="en-US" sz="2400" dirty="0" smtClean="0">
                <a:solidFill>
                  <a:schemeClr val="bg1">
                    <a:lumMod val="85000"/>
                  </a:schemeClr>
                </a:solidFill>
              </a:rPr>
              <a:t>5</a:t>
            </a:r>
            <a:r>
              <a:rPr lang="fa-IR" sz="2400" dirty="0" smtClean="0">
                <a:solidFill>
                  <a:schemeClr val="bg1">
                    <a:lumMod val="85000"/>
                  </a:schemeClr>
                </a:solidFill>
              </a:rPr>
              <a:t> </a:t>
            </a:r>
            <a:r>
              <a:rPr lang="en-US" sz="2400" dirty="0" smtClean="0">
                <a:solidFill>
                  <a:schemeClr val="bg1">
                    <a:lumMod val="85000"/>
                  </a:schemeClr>
                </a:solidFill>
              </a:rPr>
              <a:t>.</a:t>
            </a:r>
            <a:r>
              <a:rPr lang="fa-IR" sz="2400" dirty="0" smtClean="0">
                <a:solidFill>
                  <a:schemeClr val="bg1">
                    <a:lumMod val="85000"/>
                  </a:schemeClr>
                </a:solidFill>
              </a:rPr>
              <a:t>گاماها</a:t>
            </a:r>
            <a:r>
              <a:rPr lang="fa-IR" sz="2400" dirty="0" smtClean="0">
                <a:solidFill>
                  <a:schemeClr val="bg1">
                    <a:lumMod val="85000"/>
                  </a:schemeClr>
                </a:solidFill>
              </a:rPr>
              <a:t>( مواد بازدارنده</a:t>
            </a:r>
            <a:r>
              <a:rPr lang="fa-IR" sz="2400" dirty="0" smtClean="0">
                <a:solidFill>
                  <a:schemeClr val="bg1">
                    <a:lumMod val="85000"/>
                  </a:schemeClr>
                </a:solidFill>
              </a:rPr>
              <a:t>)</a:t>
            </a:r>
            <a:endParaRPr lang="fa-IR" sz="2400" dirty="0">
              <a:solidFill>
                <a:schemeClr val="bg1">
                  <a:lumMod val="85000"/>
                </a:schemeClr>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524000"/>
          </a:xfrm>
        </p:spPr>
        <p:txBody>
          <a:bodyPr/>
          <a:lstStyle/>
          <a:p>
            <a:pPr algn="ctr"/>
            <a:r>
              <a:rPr lang="fa-IR" dirty="0" smtClean="0">
                <a:solidFill>
                  <a:schemeClr val="accent2">
                    <a:lumMod val="60000"/>
                    <a:lumOff val="40000"/>
                  </a:schemeClr>
                </a:solidFill>
              </a:rPr>
              <a:t>اتیلن</a:t>
            </a:r>
            <a:endParaRPr lang="fa-IR" dirty="0">
              <a:solidFill>
                <a:schemeClr val="accent2">
                  <a:lumMod val="60000"/>
                  <a:lumOff val="40000"/>
                </a:schemeClr>
              </a:solidFill>
            </a:endParaRPr>
          </a:p>
        </p:txBody>
      </p:sp>
      <p:pic>
        <p:nvPicPr>
          <p:cNvPr id="5" name="Content Placeholder 4" descr="Ethylene-CRC-MW-dimensions-2D.png">
            <a:hlinkClick r:id="rId2"/>
          </p:cNvPr>
          <p:cNvPicPr>
            <a:picLocks noGrp="1"/>
          </p:cNvPicPr>
          <p:nvPr>
            <p:ph idx="1"/>
          </p:nvPr>
        </p:nvPicPr>
        <p:blipFill>
          <a:blip r:embed="rId3"/>
          <a:srcRect/>
          <a:stretch>
            <a:fillRect/>
          </a:stretch>
        </p:blipFill>
        <p:spPr bwMode="auto">
          <a:xfrm>
            <a:off x="428596" y="3214686"/>
            <a:ext cx="3786209" cy="2786082"/>
          </a:xfrm>
          <a:prstGeom prst="rect">
            <a:avLst/>
          </a:prstGeom>
          <a:noFill/>
          <a:ln w="9525">
            <a:noFill/>
            <a:miter lim="800000"/>
            <a:headEnd/>
            <a:tailEnd/>
          </a:ln>
        </p:spPr>
      </p:pic>
      <p:pic>
        <p:nvPicPr>
          <p:cNvPr id="6" name="Picture 5" descr="Ethylene-CRC-MW-3D-balls.png">
            <a:hlinkClick r:id="rId4"/>
          </p:cNvPr>
          <p:cNvPicPr/>
          <p:nvPr/>
        </p:nvPicPr>
        <p:blipFill>
          <a:blip r:embed="rId5"/>
          <a:srcRect/>
          <a:stretch>
            <a:fillRect/>
          </a:stretch>
        </p:blipFill>
        <p:spPr bwMode="auto">
          <a:xfrm>
            <a:off x="4357686" y="3357562"/>
            <a:ext cx="3643338" cy="2286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اثرات اتیلن در گیاه</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lumMod val="75000"/>
                  </a:schemeClr>
                </a:solidFill>
              </a:rPr>
              <a:t>برگ بسیاری از گونه ها در معرض غلطت های بسیار کم اتیلن اپینایتی(گرایش به پایین) از خود نشان می دهد. اصولاً غلظت لازم برای ایجاد اپیناستی خیلی کمتر از غلظتی است که برای ریزش برگ می شود.</a:t>
            </a:r>
            <a:br>
              <a:rPr lang="fa-IR" dirty="0" smtClean="0">
                <a:solidFill>
                  <a:schemeClr val="bg1">
                    <a:lumMod val="75000"/>
                  </a:schemeClr>
                </a:solidFill>
              </a:rPr>
            </a:br>
            <a:r>
              <a:rPr lang="fa-IR" dirty="0" smtClean="0">
                <a:solidFill>
                  <a:schemeClr val="bg1">
                    <a:lumMod val="75000"/>
                  </a:schemeClr>
                </a:solidFill>
              </a:rPr>
              <a:t>2- زمین گرایی افقی: استفاده از اتیلن در برخی گیاهان که شاخه های آنها معمولاً عمودی رشد می کند و زمین گرایی منفی دارد در جهت افقی رشد می کند.</a:t>
            </a:r>
            <a:endParaRPr lang="fa-IR" dirty="0">
              <a:solidFill>
                <a:schemeClr val="bg1">
                  <a:lumMod val="75000"/>
                </a:schemeClr>
              </a:solidFill>
            </a:endParaRP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کاربرد در باغبانی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fa-IR" dirty="0" smtClean="0">
                <a:solidFill>
                  <a:schemeClr val="bg1">
                    <a:lumMod val="75000"/>
                  </a:schemeClr>
                </a:solidFill>
              </a:rPr>
              <a:t>1- رسیدن کامل و توسعه رنگ میوه روی درخت و داخل انبار.</a:t>
            </a:r>
            <a:br>
              <a:rPr lang="fa-IR" dirty="0" smtClean="0">
                <a:solidFill>
                  <a:schemeClr val="bg1">
                    <a:lumMod val="75000"/>
                  </a:schemeClr>
                </a:solidFill>
              </a:rPr>
            </a:br>
            <a:r>
              <a:rPr lang="fa-IR" dirty="0" smtClean="0">
                <a:solidFill>
                  <a:schemeClr val="bg1">
                    <a:lumMod val="75000"/>
                  </a:schemeClr>
                </a:solidFill>
              </a:rPr>
              <a:t>2- در غلظت بالا باعث تحریک و ریزش برگ و میوه می شود.</a:t>
            </a:r>
            <a:br>
              <a:rPr lang="fa-IR" dirty="0" smtClean="0">
                <a:solidFill>
                  <a:schemeClr val="bg1">
                    <a:lumMod val="75000"/>
                  </a:schemeClr>
                </a:solidFill>
              </a:rPr>
            </a:br>
            <a:r>
              <a:rPr lang="fa-IR" dirty="0" smtClean="0">
                <a:solidFill>
                  <a:schemeClr val="bg1">
                    <a:lumMod val="75000"/>
                  </a:schemeClr>
                </a:solidFill>
              </a:rPr>
              <a:t>3- آغاز تشکیل جوانه گل را تحریک می نماید.</a:t>
            </a:r>
            <a:br>
              <a:rPr lang="fa-IR" dirty="0" smtClean="0">
                <a:solidFill>
                  <a:schemeClr val="bg1">
                    <a:lumMod val="75000"/>
                  </a:schemeClr>
                </a:solidFill>
              </a:rPr>
            </a:br>
            <a:r>
              <a:rPr lang="fa-IR" dirty="0" smtClean="0">
                <a:solidFill>
                  <a:schemeClr val="bg1">
                    <a:lumMod val="75000"/>
                  </a:schemeClr>
                </a:solidFill>
              </a:rPr>
              <a:t>4- باعث تولید صمغ </a:t>
            </a:r>
            <a:r>
              <a:rPr lang="fa-IR" dirty="0" smtClean="0">
                <a:solidFill>
                  <a:schemeClr val="bg1">
                    <a:lumMod val="75000"/>
                  </a:schemeClr>
                </a:solidFill>
              </a:rPr>
              <a:t>در</a:t>
            </a:r>
            <a:r>
              <a:rPr lang="en-US" dirty="0" smtClean="0">
                <a:solidFill>
                  <a:schemeClr val="bg1">
                    <a:lumMod val="75000"/>
                  </a:schemeClr>
                </a:solidFill>
              </a:rPr>
              <a:t>a</a:t>
            </a:r>
            <a:r>
              <a:rPr lang="fa-IR" dirty="0" smtClean="0">
                <a:solidFill>
                  <a:schemeClr val="bg1">
                    <a:lumMod val="75000"/>
                  </a:schemeClr>
                </a:solidFill>
              </a:rPr>
              <a:t> </a:t>
            </a:r>
            <a:r>
              <a:rPr lang="fa-IR" dirty="0" smtClean="0">
                <a:solidFill>
                  <a:schemeClr val="bg1">
                    <a:lumMod val="75000"/>
                  </a:schemeClr>
                </a:solidFill>
              </a:rPr>
              <a:t>بعضی از گونه ها و هم آهنگ با آکسین از نمو جوانه جانبی جلوگیری می نماید.</a:t>
            </a:r>
            <a:endParaRPr lang="fa-IR" dirty="0">
              <a:solidFill>
                <a:schemeClr val="bg1">
                  <a:lumMod val="75000"/>
                </a:schemeClr>
              </a:solidFill>
            </a:endParaRPr>
          </a:p>
        </p:txBody>
      </p:sp>
    </p:spTree>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بازدارنده ها ی طبیعی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92500"/>
          </a:bodyPr>
          <a:lstStyle/>
          <a:p>
            <a:r>
              <a:rPr lang="fa-IR" dirty="0" smtClean="0">
                <a:solidFill>
                  <a:schemeClr val="bg1">
                    <a:lumMod val="75000"/>
                  </a:schemeClr>
                </a:solidFill>
              </a:rPr>
              <a:t>1- اسید آبسیزیک : حدود دهه 1960 دو ماده بنام های طور </a:t>
            </a:r>
            <a:r>
              <a:rPr lang="fa-IR" dirty="0" smtClean="0">
                <a:solidFill>
                  <a:schemeClr val="bg1">
                    <a:lumMod val="75000"/>
                  </a:schemeClr>
                </a:solidFill>
              </a:rPr>
              <a:t>همزمان </a:t>
            </a:r>
            <a:r>
              <a:rPr lang="fa-IR" dirty="0" smtClean="0">
                <a:solidFill>
                  <a:schemeClr val="bg1">
                    <a:lumMod val="75000"/>
                  </a:schemeClr>
                </a:solidFill>
              </a:rPr>
              <a:t>بنام های دورمین و آبسایزین از بافتهای مختلف گیاهی استخراج گشت بررسی های نشان داد که اولاً هر دو آنها در حقیقت یکی هستند که اسید آبسیزیک نامیده شد ثانیاً مهمترین قسمت بازدارنده های بتا را تشکیل می دهند. اسید آبسیزیک از سایر بازدارنده های طبیعی گیاهان حدود یکصد مرتبه قویتر است و فرآیند هایی مانند رکود بذرها، جوانه ها و نیز ریزش اندام ها را کنترل می کند</a:t>
            </a:r>
            <a:endParaRPr lang="fa-IR" dirty="0">
              <a:solidFill>
                <a:schemeClr val="bg1">
                  <a:lumMod val="75000"/>
                </a:schemeClr>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بازدارنده ها ی مصنوعی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a:bodyPr>
          <a:lstStyle/>
          <a:p>
            <a:r>
              <a:rPr lang="fa-IR" sz="4800" dirty="0" smtClean="0">
                <a:solidFill>
                  <a:schemeClr val="bg1">
                    <a:lumMod val="75000"/>
                  </a:schemeClr>
                </a:solidFill>
              </a:rPr>
              <a:t>1- بازدارنده های </a:t>
            </a:r>
            <a:r>
              <a:rPr lang="fa-IR" sz="4800" dirty="0" smtClean="0">
                <a:solidFill>
                  <a:schemeClr val="bg1">
                    <a:lumMod val="75000"/>
                  </a:schemeClr>
                </a:solidFill>
              </a:rPr>
              <a:t>رشد</a:t>
            </a:r>
            <a:endParaRPr lang="en-US" sz="4800" dirty="0" smtClean="0">
              <a:solidFill>
                <a:schemeClr val="bg1">
                  <a:lumMod val="75000"/>
                </a:schemeClr>
              </a:solidFill>
            </a:endParaRPr>
          </a:p>
          <a:p>
            <a:r>
              <a:rPr lang="fa-IR" sz="4800" dirty="0" smtClean="0">
                <a:solidFill>
                  <a:schemeClr val="bg1">
                    <a:lumMod val="75000"/>
                  </a:schemeClr>
                </a:solidFill>
              </a:rPr>
              <a:t>2- </a:t>
            </a:r>
            <a:r>
              <a:rPr lang="fa-IR" sz="4800" dirty="0" smtClean="0">
                <a:solidFill>
                  <a:schemeClr val="bg1">
                    <a:lumMod val="75000"/>
                  </a:schemeClr>
                </a:solidFill>
              </a:rPr>
              <a:t>موادکند </a:t>
            </a:r>
            <a:r>
              <a:rPr lang="fa-IR" sz="4800" dirty="0" smtClean="0">
                <a:solidFill>
                  <a:schemeClr val="bg1">
                    <a:lumMod val="75000"/>
                  </a:schemeClr>
                </a:solidFill>
              </a:rPr>
              <a:t>کننده </a:t>
            </a:r>
            <a:r>
              <a:rPr lang="fa-IR" sz="4800" dirty="0" smtClean="0">
                <a:solidFill>
                  <a:schemeClr val="bg1">
                    <a:lumMod val="75000"/>
                  </a:schemeClr>
                </a:solidFill>
              </a:rPr>
              <a:t>رشد</a:t>
            </a:r>
            <a:endParaRPr lang="en-US" sz="4800" dirty="0" smtClean="0">
              <a:solidFill>
                <a:schemeClr val="bg1">
                  <a:lumMod val="75000"/>
                </a:schemeClr>
              </a:solidFill>
            </a:endParaRPr>
          </a:p>
          <a:p>
            <a:r>
              <a:rPr lang="fa-IR" sz="4800" dirty="0" smtClean="0">
                <a:solidFill>
                  <a:schemeClr val="bg1">
                    <a:lumMod val="75000"/>
                  </a:schemeClr>
                </a:solidFill>
              </a:rPr>
              <a:t>3- </a:t>
            </a:r>
            <a:r>
              <a:rPr lang="fa-IR" sz="4800" dirty="0" smtClean="0">
                <a:solidFill>
                  <a:schemeClr val="bg1">
                    <a:lumMod val="75000"/>
                  </a:schemeClr>
                </a:solidFill>
              </a:rPr>
              <a:t>مورفکتین</a:t>
            </a:r>
            <a:endParaRPr lang="en-US" sz="4800" dirty="0" smtClean="0">
              <a:solidFill>
                <a:schemeClr val="bg1">
                  <a:lumMod val="75000"/>
                </a:schemeClr>
              </a:solidFill>
            </a:endParaRPr>
          </a:p>
          <a:p>
            <a:r>
              <a:rPr lang="fa-IR" sz="4800" dirty="0" smtClean="0">
                <a:solidFill>
                  <a:schemeClr val="bg1">
                    <a:lumMod val="75000"/>
                  </a:schemeClr>
                </a:solidFill>
              </a:rPr>
              <a:t>4- مواد شاخه زا</a:t>
            </a:r>
            <a:endParaRPr lang="fa-IR" sz="4800" dirty="0">
              <a:solidFill>
                <a:schemeClr val="bg1">
                  <a:lumMod val="75000"/>
                </a:schemeClr>
              </a:solidFill>
            </a:endParaRPr>
          </a:p>
        </p:txBody>
      </p:sp>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کاربرد آبسایزیک در گیاه</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fa-IR" dirty="0" smtClean="0">
                <a:solidFill>
                  <a:schemeClr val="bg1">
                    <a:lumMod val="75000"/>
                  </a:schemeClr>
                </a:solidFill>
              </a:rPr>
              <a:t>1 -کمک به ریزش: بررسی ها نشان داده است که هورمون های دیگر بخصوص </a:t>
            </a:r>
            <a:r>
              <a:rPr lang="en-US" dirty="0" smtClean="0">
                <a:solidFill>
                  <a:schemeClr val="bg1">
                    <a:lumMod val="75000"/>
                  </a:schemeClr>
                </a:solidFill>
              </a:rPr>
              <a:t>) IAA </a:t>
            </a:r>
            <a:r>
              <a:rPr lang="fa-IR" dirty="0" smtClean="0">
                <a:solidFill>
                  <a:schemeClr val="bg1">
                    <a:lumMod val="75000"/>
                  </a:schemeClr>
                </a:solidFill>
              </a:rPr>
              <a:t>اسید </a:t>
            </a:r>
            <a:r>
              <a:rPr lang="fa-IR" dirty="0" smtClean="0">
                <a:solidFill>
                  <a:schemeClr val="bg1">
                    <a:lumMod val="75000"/>
                  </a:schemeClr>
                </a:solidFill>
              </a:rPr>
              <a:t>اندول استیک) و اتیلن در کنترل ریزش با </a:t>
            </a:r>
            <a:r>
              <a:rPr lang="en-US" dirty="0" smtClean="0">
                <a:solidFill>
                  <a:schemeClr val="bg1">
                    <a:lumMod val="75000"/>
                  </a:schemeClr>
                </a:solidFill>
              </a:rPr>
              <a:t>ABA </a:t>
            </a:r>
            <a:r>
              <a:rPr lang="fa-IR" dirty="0" smtClean="0">
                <a:solidFill>
                  <a:schemeClr val="bg1">
                    <a:lumMod val="75000"/>
                  </a:schemeClr>
                </a:solidFill>
              </a:rPr>
              <a:t>عکس العمل متقابل دارند.</a:t>
            </a:r>
            <a:br>
              <a:rPr lang="fa-IR" dirty="0" smtClean="0">
                <a:solidFill>
                  <a:schemeClr val="bg1">
                    <a:lumMod val="75000"/>
                  </a:schemeClr>
                </a:solidFill>
              </a:rPr>
            </a:br>
            <a:r>
              <a:rPr lang="fa-IR" dirty="0" smtClean="0">
                <a:solidFill>
                  <a:schemeClr val="bg1">
                    <a:lumMod val="75000"/>
                  </a:schemeClr>
                </a:solidFill>
              </a:rPr>
              <a:t>2- کمک به خواب جوانه: اسید آبسیزیک عامل داخلی در ایجاد خواب جوانه های لااقل بعضی از گیاهان چوبی مناطق معتدل است. </a:t>
            </a:r>
            <a:br>
              <a:rPr lang="fa-IR" dirty="0" smtClean="0">
                <a:solidFill>
                  <a:schemeClr val="bg1">
                    <a:lumMod val="75000"/>
                  </a:schemeClr>
                </a:solidFill>
              </a:rPr>
            </a:br>
            <a:r>
              <a:rPr lang="fa-IR" dirty="0" smtClean="0">
                <a:solidFill>
                  <a:schemeClr val="bg1">
                    <a:lumMod val="75000"/>
                  </a:schemeClr>
                </a:solidFill>
              </a:rPr>
              <a:t>3- جلوگیری از سبز شدن بذر: اسید آبسیزیک اثر هورمون های جیبرلین و سیتو کنین را در کمک به سبز شده بذر خنثی می کند.</a:t>
            </a:r>
            <a:endParaRPr lang="fa-IR" dirty="0">
              <a:solidFill>
                <a:schemeClr val="bg1">
                  <a:lumMod val="75000"/>
                </a:schemeClr>
              </a:solidFill>
            </a:endParaRPr>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8229600" cy="1524000"/>
          </a:xfrm>
        </p:spPr>
        <p:txBody>
          <a:bodyPr>
            <a:normAutofit fontScale="90000"/>
          </a:bodyPr>
          <a:lstStyle/>
          <a:p>
            <a:pPr algn="ctr"/>
            <a:r>
              <a:rPr lang="en-US" sz="6000" dirty="0" err="1" smtClean="0">
                <a:solidFill>
                  <a:schemeClr val="accent2">
                    <a:lumMod val="60000"/>
                    <a:lumOff val="40000"/>
                  </a:schemeClr>
                </a:solidFill>
              </a:rPr>
              <a:t>Abscisic</a:t>
            </a:r>
            <a:r>
              <a:rPr lang="en-US" sz="6000" dirty="0" smtClean="0">
                <a:solidFill>
                  <a:schemeClr val="accent2">
                    <a:lumMod val="60000"/>
                    <a:lumOff val="40000"/>
                  </a:schemeClr>
                </a:solidFill>
              </a:rPr>
              <a:t> Acid</a:t>
            </a:r>
            <a:r>
              <a:rPr lang="en-US" dirty="0" smtClean="0"/>
              <a:t/>
            </a:r>
            <a:br>
              <a:rPr lang="en-US" dirty="0" smtClean="0"/>
            </a:br>
            <a:endParaRPr lang="fa-IR" dirty="0"/>
          </a:p>
        </p:txBody>
      </p:sp>
      <p:pic>
        <p:nvPicPr>
          <p:cNvPr id="6" name="Picture 5" descr="L:\Auxin - Wikipedia, the free encyclopedia_files\113px-Dicamba.png">
            <a:hlinkClick r:id="rId2"/>
          </p:cNvPr>
          <p:cNvPicPr/>
          <p:nvPr/>
        </p:nvPicPr>
        <p:blipFill>
          <a:blip r:embed="rId3"/>
          <a:srcRect/>
          <a:stretch>
            <a:fillRect/>
          </a:stretch>
        </p:blipFill>
        <p:spPr bwMode="auto">
          <a:xfrm>
            <a:off x="4500562" y="2357430"/>
            <a:ext cx="3857652" cy="2857520"/>
          </a:xfrm>
          <a:prstGeom prst="rect">
            <a:avLst/>
          </a:prstGeom>
          <a:noFill/>
          <a:ln w="9525">
            <a:noFill/>
            <a:miter lim="800000"/>
            <a:headEnd/>
            <a:tailEnd/>
          </a:ln>
        </p:spPr>
      </p:pic>
      <p:pic>
        <p:nvPicPr>
          <p:cNvPr id="10" name="Content Placeholder 9" descr="L:\Auxin - Wikipedia, the free encyclopedia_files\120px-Picloram.svg.png">
            <a:hlinkClick r:id="rId4"/>
          </p:cNvPr>
          <p:cNvPicPr>
            <a:picLocks noGrp="1"/>
          </p:cNvPicPr>
          <p:nvPr>
            <p:ph idx="1"/>
          </p:nvPr>
        </p:nvPicPr>
        <p:blipFill>
          <a:blip r:embed="rId5"/>
          <a:srcRect/>
          <a:stretch>
            <a:fillRect/>
          </a:stretch>
        </p:blipFill>
        <p:spPr bwMode="auto">
          <a:xfrm>
            <a:off x="714348" y="2500306"/>
            <a:ext cx="3428992" cy="27146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19"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chemeClr val="accent2">
                    <a:lumMod val="60000"/>
                    <a:lumOff val="40000"/>
                  </a:schemeClr>
                </a:solidFill>
              </a:rPr>
              <a:t>کاربرد اسید آبسیزیک در باغبانی</a:t>
            </a:r>
            <a:r>
              <a:rPr lang="fa-IR" dirty="0" smtClean="0">
                <a:solidFill>
                  <a:schemeClr val="accent2">
                    <a:lumMod val="60000"/>
                    <a:lumOff val="40000"/>
                  </a:schemeClr>
                </a:solidFill>
              </a:rPr>
              <a:t>:</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fa-IR" dirty="0" smtClean="0">
                <a:solidFill>
                  <a:schemeClr val="bg1">
                    <a:lumMod val="75000"/>
                  </a:schemeClr>
                </a:solidFill>
              </a:rPr>
              <a:t>1- در ریزش برگ ها و میوه ها رابطه با آکسین ها وجود دارد. </a:t>
            </a:r>
            <a:br>
              <a:rPr lang="fa-IR" dirty="0" smtClean="0">
                <a:solidFill>
                  <a:schemeClr val="bg1">
                    <a:lumMod val="75000"/>
                  </a:schemeClr>
                </a:solidFill>
              </a:rPr>
            </a:br>
            <a:r>
              <a:rPr lang="fa-IR" dirty="0" smtClean="0">
                <a:solidFill>
                  <a:schemeClr val="bg1">
                    <a:lumMod val="75000"/>
                  </a:schemeClr>
                </a:solidFill>
              </a:rPr>
              <a:t>2- خنثی کردن چیرگی انتهایی و جلوگیری از رشد جوانه های انتهایی در مواردی که بر اثر اسید آبسیزیک حاصل می گردد به دلیل اثر متقابل این ماده با آکسین می باشد. </a:t>
            </a:r>
            <a:br>
              <a:rPr lang="fa-IR" dirty="0" smtClean="0">
                <a:solidFill>
                  <a:schemeClr val="bg1">
                    <a:lumMod val="75000"/>
                  </a:schemeClr>
                </a:solidFill>
              </a:rPr>
            </a:br>
            <a:r>
              <a:rPr lang="fa-IR" dirty="0" smtClean="0">
                <a:solidFill>
                  <a:schemeClr val="bg1">
                    <a:lumMod val="75000"/>
                  </a:schemeClr>
                </a:solidFill>
              </a:rPr>
              <a:t>3- اسید آبسیزیک در گیاهانی که در طول روز کوتاه غده های خود را گسترش می دهند اثر مفیدی در تحریک غده زایی ایفاد می نماید</a:t>
            </a:r>
            <a:endParaRPr lang="fa-IR"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6700" dirty="0" smtClean="0">
                <a:solidFill>
                  <a:srgbClr val="FFFF00"/>
                </a:solidFill>
              </a:rPr>
              <a:t>Finish</a:t>
            </a:r>
            <a:r>
              <a:rPr lang="en-US" dirty="0" smtClean="0"/>
              <a:t/>
            </a:r>
            <a:br>
              <a:rPr lang="en-US" dirty="0" smtClean="0"/>
            </a:br>
            <a:endParaRPr lang="fa-IR" dirty="0"/>
          </a:p>
        </p:txBody>
      </p:sp>
      <p:pic>
        <p:nvPicPr>
          <p:cNvPr id="31747" name="Picture 3"/>
          <p:cNvPicPr>
            <a:picLocks noGrp="1" noChangeAspect="1" noChangeArrowheads="1"/>
          </p:cNvPicPr>
          <p:nvPr>
            <p:ph idx="1"/>
          </p:nvPr>
        </p:nvPicPr>
        <p:blipFill>
          <a:blip r:embed="rId3"/>
          <a:srcRect/>
          <a:stretch>
            <a:fillRect/>
          </a:stretch>
        </p:blipFill>
        <p:spPr bwMode="auto">
          <a:xfrm>
            <a:off x="0" y="1571612"/>
            <a:ext cx="9143999" cy="5286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4400" y="571480"/>
            <a:ext cx="8229600" cy="1524000"/>
          </a:xfrm>
        </p:spPr>
        <p:txBody>
          <a:bodyPr/>
          <a:lstStyle/>
          <a:p>
            <a:pPr algn="ctr"/>
            <a:r>
              <a:rPr lang="fa-IR" dirty="0" smtClean="0">
                <a:solidFill>
                  <a:schemeClr val="accent2">
                    <a:lumMod val="60000"/>
                    <a:lumOff val="40000"/>
                  </a:schemeClr>
                </a:solidFill>
              </a:rPr>
              <a:t>آکسین</a:t>
            </a:r>
            <a:endParaRPr lang="fa-IR" dirty="0">
              <a:solidFill>
                <a:schemeClr val="accent2">
                  <a:lumMod val="60000"/>
                  <a:lumOff val="40000"/>
                </a:schemeClr>
              </a:solidFill>
            </a:endParaRPr>
          </a:p>
        </p:txBody>
      </p:sp>
      <p:sp>
        <p:nvSpPr>
          <p:cNvPr id="4" name="Content Placeholder 3"/>
          <p:cNvSpPr>
            <a:spLocks noGrp="1"/>
          </p:cNvSpPr>
          <p:nvPr>
            <p:ph idx="1"/>
          </p:nvPr>
        </p:nvSpPr>
        <p:spPr/>
        <p:txBody>
          <a:bodyPr>
            <a:normAutofit fontScale="92500"/>
          </a:bodyPr>
          <a:lstStyle/>
          <a:p>
            <a:r>
              <a:rPr lang="fa-IR" dirty="0" smtClean="0">
                <a:solidFill>
                  <a:schemeClr val="bg1">
                    <a:lumMod val="85000"/>
                  </a:schemeClr>
                </a:solidFill>
              </a:rPr>
              <a:t>اولین گروه هورمون گیاهی هستند که کشف شدند و مورد استفاده قرار گرفته. ماهیت هورمونی آنها بطور روشن در آزمایشی که برای اولین بار توسط وانت در سال 1928 انجام گرفت در کولئوپتیل یولاف از گیاهان تیره غلات نشان داده شده و در غلظت کمتر از 10*1مولار می توان به کار برد طبیعی ترین ترکیبی که در گیاهان شاخته شده است اسید ایندول </a:t>
            </a:r>
            <a:r>
              <a:rPr lang="fa-IR" dirty="0" smtClean="0">
                <a:solidFill>
                  <a:schemeClr val="bg1">
                    <a:lumMod val="85000"/>
                  </a:schemeClr>
                </a:solidFill>
              </a:rPr>
              <a:t>3- </a:t>
            </a:r>
            <a:r>
              <a:rPr lang="fa-IR" dirty="0" smtClean="0">
                <a:solidFill>
                  <a:schemeClr val="bg1">
                    <a:lumMod val="85000"/>
                  </a:schemeClr>
                </a:solidFill>
              </a:rPr>
              <a:t>استیک (</a:t>
            </a:r>
            <a:r>
              <a:rPr lang="en-US" dirty="0" smtClean="0">
                <a:solidFill>
                  <a:schemeClr val="bg1">
                    <a:lumMod val="85000"/>
                  </a:schemeClr>
                </a:solidFill>
              </a:rPr>
              <a:t>IAA) </a:t>
            </a:r>
            <a:r>
              <a:rPr lang="fa-IR" dirty="0" smtClean="0">
                <a:solidFill>
                  <a:schemeClr val="bg1">
                    <a:lumMod val="85000"/>
                  </a:schemeClr>
                </a:solidFill>
              </a:rPr>
              <a:t>می باشد که احتمالاًدر گیاهان از اسید آمینه تریپتو فان ساخته می شود .</a:t>
            </a:r>
            <a:endParaRPr lang="fa-IR"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Gallery of native </a:t>
            </a:r>
            <a:r>
              <a:rPr lang="en-US" dirty="0" err="1" smtClean="0">
                <a:solidFill>
                  <a:srgbClr val="FF0000"/>
                </a:solidFill>
              </a:rPr>
              <a:t>auxins</a:t>
            </a:r>
            <a:endParaRPr lang="fa-IR" dirty="0">
              <a:solidFill>
                <a:srgbClr val="FF0000"/>
              </a:solidFill>
            </a:endParaRPr>
          </a:p>
        </p:txBody>
      </p:sp>
      <p:pic>
        <p:nvPicPr>
          <p:cNvPr id="4" name="Content Placeholder 3" descr="L:\Auxin - Wikipedia, the free encyclopedia_files\120px-Indol-3-ylacetic_acid.svg.png">
            <a:hlinkClick r:id="rId2"/>
          </p:cNvPr>
          <p:cNvPicPr>
            <a:picLocks noGrp="1"/>
          </p:cNvPicPr>
          <p:nvPr>
            <p:ph idx="1"/>
          </p:nvPr>
        </p:nvPicPr>
        <p:blipFill>
          <a:blip r:embed="rId3"/>
          <a:srcRect/>
          <a:stretch>
            <a:fillRect/>
          </a:stretch>
        </p:blipFill>
        <p:spPr bwMode="auto">
          <a:xfrm>
            <a:off x="0" y="2357430"/>
            <a:ext cx="3429024" cy="2286016"/>
          </a:xfrm>
          <a:prstGeom prst="rect">
            <a:avLst/>
          </a:prstGeom>
          <a:noFill/>
          <a:ln w="9525">
            <a:noFill/>
            <a:miter lim="800000"/>
            <a:headEnd/>
            <a:tailEnd/>
          </a:ln>
        </p:spPr>
      </p:pic>
      <p:sp>
        <p:nvSpPr>
          <p:cNvPr id="5" name="Rectangle 4"/>
          <p:cNvSpPr/>
          <p:nvPr/>
        </p:nvSpPr>
        <p:spPr>
          <a:xfrm>
            <a:off x="-147995" y="4714884"/>
            <a:ext cx="2860077" cy="400110"/>
          </a:xfrm>
          <a:prstGeom prst="rect">
            <a:avLst/>
          </a:prstGeom>
        </p:spPr>
        <p:txBody>
          <a:bodyPr wrap="none">
            <a:spAutoFit/>
          </a:bodyPr>
          <a:lstStyle/>
          <a:p>
            <a:r>
              <a:rPr lang="en-US" sz="2000" dirty="0" smtClean="0">
                <a:hlinkClick r:id="rId4" tooltip="Indole-3-acetic acid"/>
              </a:rPr>
              <a:t>indole-3-acetic acid</a:t>
            </a:r>
            <a:r>
              <a:rPr lang="en-US" sz="2000" dirty="0" smtClean="0"/>
              <a:t>(IAA)</a:t>
            </a:r>
            <a:endParaRPr lang="fa-IR" sz="2000" dirty="0"/>
          </a:p>
        </p:txBody>
      </p:sp>
      <p:pic>
        <p:nvPicPr>
          <p:cNvPr id="6" name="Picture 5" descr="L:\Auxin - Wikipedia, the free encyclopedia_files\120px-2-phenylacetic_acid.png">
            <a:hlinkClick r:id="rId5"/>
          </p:cNvPr>
          <p:cNvPicPr/>
          <p:nvPr/>
        </p:nvPicPr>
        <p:blipFill>
          <a:blip r:embed="rId6"/>
          <a:srcRect/>
          <a:stretch>
            <a:fillRect/>
          </a:stretch>
        </p:blipFill>
        <p:spPr bwMode="auto">
          <a:xfrm>
            <a:off x="5000628" y="2500306"/>
            <a:ext cx="2928954" cy="2214578"/>
          </a:xfrm>
          <a:prstGeom prst="rect">
            <a:avLst/>
          </a:prstGeom>
          <a:noFill/>
          <a:ln w="9525">
            <a:noFill/>
            <a:miter lim="800000"/>
            <a:headEnd/>
            <a:tailEnd/>
          </a:ln>
        </p:spPr>
      </p:pic>
      <p:sp>
        <p:nvSpPr>
          <p:cNvPr id="7" name="Rectangle 6"/>
          <p:cNvSpPr/>
          <p:nvPr/>
        </p:nvSpPr>
        <p:spPr>
          <a:xfrm>
            <a:off x="4286248" y="4857760"/>
            <a:ext cx="3286148" cy="400110"/>
          </a:xfrm>
          <a:prstGeom prst="rect">
            <a:avLst/>
          </a:prstGeom>
        </p:spPr>
        <p:txBody>
          <a:bodyPr wrap="square">
            <a:spAutoFit/>
          </a:bodyPr>
          <a:lstStyle/>
          <a:p>
            <a:r>
              <a:rPr lang="en-US" sz="2000" b="1" dirty="0" err="1" smtClean="0">
                <a:hlinkClick r:id="rId7" tooltip="Phenylacetic acid"/>
              </a:rPr>
              <a:t>phenylacetic</a:t>
            </a:r>
            <a:r>
              <a:rPr lang="en-US" sz="2000" b="1" dirty="0" smtClean="0">
                <a:hlinkClick r:id="rId7" tooltip="Phenylacetic acid"/>
              </a:rPr>
              <a:t> acid</a:t>
            </a:r>
            <a:r>
              <a:rPr lang="en-US" sz="2000" b="1" dirty="0" smtClean="0"/>
              <a:t> (PAA</a:t>
            </a:r>
            <a:r>
              <a:rPr lang="en-US" sz="1600" b="1" dirty="0" smtClean="0"/>
              <a:t>)</a:t>
            </a:r>
            <a:endParaRPr lang="fa-I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chemeClr val="accent2">
                    <a:lumMod val="60000"/>
                    <a:lumOff val="40000"/>
                  </a:schemeClr>
                </a:solidFill>
              </a:rPr>
              <a:t>مراکز عمده ساخته شدن آکسین</a:t>
            </a:r>
            <a:endParaRPr lang="fa-IR" sz="4000"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solidFill>
                  <a:schemeClr val="bg1">
                    <a:lumMod val="85000"/>
                  </a:schemeClr>
                </a:solidFill>
              </a:rPr>
              <a:t>1</a:t>
            </a:r>
            <a:r>
              <a:rPr lang="fa-IR" dirty="0" smtClean="0">
                <a:solidFill>
                  <a:schemeClr val="bg1">
                    <a:lumMod val="85000"/>
                  </a:schemeClr>
                </a:solidFill>
              </a:rPr>
              <a:t> </a:t>
            </a:r>
            <a:r>
              <a:rPr lang="en-US" dirty="0" smtClean="0">
                <a:solidFill>
                  <a:schemeClr val="bg1">
                    <a:lumMod val="85000"/>
                  </a:schemeClr>
                </a:solidFill>
              </a:rPr>
              <a:t>.</a:t>
            </a:r>
            <a:r>
              <a:rPr lang="fa-IR" dirty="0" smtClean="0">
                <a:solidFill>
                  <a:schemeClr val="bg1">
                    <a:lumMod val="85000"/>
                  </a:schemeClr>
                </a:solidFill>
              </a:rPr>
              <a:t>بافت </a:t>
            </a:r>
            <a:r>
              <a:rPr lang="fa-IR" dirty="0" smtClean="0">
                <a:solidFill>
                  <a:schemeClr val="bg1">
                    <a:lumMod val="85000"/>
                  </a:schemeClr>
                </a:solidFill>
              </a:rPr>
              <a:t>های مریستمی انتهایی از قبیل جوانه های در حال باز شدن </a:t>
            </a:r>
            <a:endParaRPr lang="en-US" dirty="0" smtClean="0">
              <a:solidFill>
                <a:schemeClr val="bg1">
                  <a:lumMod val="85000"/>
                </a:schemeClr>
              </a:solidFill>
            </a:endParaRPr>
          </a:p>
          <a:p>
            <a:r>
              <a:rPr lang="en-US" dirty="0" smtClean="0">
                <a:solidFill>
                  <a:schemeClr val="bg1">
                    <a:lumMod val="85000"/>
                  </a:schemeClr>
                </a:solidFill>
              </a:rPr>
              <a:t> .2</a:t>
            </a:r>
            <a:r>
              <a:rPr lang="fa-IR" dirty="0" smtClean="0">
                <a:solidFill>
                  <a:schemeClr val="bg1">
                    <a:lumMod val="85000"/>
                  </a:schemeClr>
                </a:solidFill>
              </a:rPr>
              <a:t> برگهای </a:t>
            </a:r>
            <a:r>
              <a:rPr lang="fa-IR" dirty="0" smtClean="0">
                <a:solidFill>
                  <a:schemeClr val="bg1">
                    <a:lumMod val="85000"/>
                  </a:schemeClr>
                </a:solidFill>
              </a:rPr>
              <a:t>جوان </a:t>
            </a:r>
            <a:endParaRPr lang="en-US" dirty="0" smtClean="0">
              <a:solidFill>
                <a:schemeClr val="bg1">
                  <a:lumMod val="85000"/>
                </a:schemeClr>
              </a:solidFill>
            </a:endParaRPr>
          </a:p>
          <a:p>
            <a:r>
              <a:rPr lang="en-US" dirty="0" smtClean="0">
                <a:solidFill>
                  <a:schemeClr val="bg1">
                    <a:lumMod val="85000"/>
                  </a:schemeClr>
                </a:solidFill>
              </a:rPr>
              <a:t>3</a:t>
            </a:r>
            <a:r>
              <a:rPr lang="fa-IR" dirty="0" smtClean="0">
                <a:solidFill>
                  <a:schemeClr val="bg1">
                    <a:lumMod val="85000"/>
                  </a:schemeClr>
                </a:solidFill>
              </a:rPr>
              <a:t> </a:t>
            </a:r>
            <a:r>
              <a:rPr lang="en-US" dirty="0" smtClean="0">
                <a:solidFill>
                  <a:schemeClr val="bg1">
                    <a:lumMod val="85000"/>
                  </a:schemeClr>
                </a:solidFill>
              </a:rPr>
              <a:t>.</a:t>
            </a:r>
            <a:r>
              <a:rPr lang="fa-IR" dirty="0" smtClean="0">
                <a:solidFill>
                  <a:schemeClr val="bg1">
                    <a:lumMod val="85000"/>
                  </a:schemeClr>
                </a:solidFill>
              </a:rPr>
              <a:t>نوک </a:t>
            </a:r>
            <a:r>
              <a:rPr lang="fa-IR" dirty="0" smtClean="0">
                <a:solidFill>
                  <a:schemeClr val="bg1">
                    <a:lumMod val="85000"/>
                  </a:schemeClr>
                </a:solidFill>
              </a:rPr>
              <a:t>ریشه </a:t>
            </a:r>
            <a:endParaRPr lang="en-US" dirty="0" smtClean="0">
              <a:solidFill>
                <a:schemeClr val="bg1">
                  <a:lumMod val="85000"/>
                </a:schemeClr>
              </a:solidFill>
            </a:endParaRPr>
          </a:p>
          <a:p>
            <a:endParaRPr lang="fa-IR" dirty="0">
              <a:solidFill>
                <a:schemeClr val="bg1">
                  <a:lumMod val="85000"/>
                </a:schemeClr>
              </a:solidFill>
            </a:endParaRPr>
          </a:p>
        </p:txBody>
      </p:sp>
      <p:pic>
        <p:nvPicPr>
          <p:cNvPr id="1027" name="Picture 3"/>
          <p:cNvPicPr>
            <a:picLocks noChangeAspect="1" noChangeArrowheads="1"/>
          </p:cNvPicPr>
          <p:nvPr/>
        </p:nvPicPr>
        <p:blipFill>
          <a:blip r:embed="rId2"/>
          <a:srcRect/>
          <a:stretch>
            <a:fillRect/>
          </a:stretch>
        </p:blipFill>
        <p:spPr bwMode="auto">
          <a:xfrm>
            <a:off x="285720" y="3071810"/>
            <a:ext cx="500066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نقش اکسین در گیاه</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85000" lnSpcReduction="10000"/>
          </a:bodyPr>
          <a:lstStyle/>
          <a:p>
            <a:r>
              <a:rPr lang="fa-IR" dirty="0" smtClean="0">
                <a:solidFill>
                  <a:schemeClr val="bg1">
                    <a:lumMod val="85000"/>
                  </a:schemeClr>
                </a:solidFill>
              </a:rPr>
              <a:t>1- طویل شدن سلولها و اندامها: اولین اثر آکسین ها می باشد که افزایش غلظت آکسین شدت طویل شدن سلولها را به همراه دارد.اما اثر بازدارندگی نیز دارد یعنی آکسین با همان غلظتی که سبب تشدید طویل شدن اندامها هوایی را دارد طویل شدن ریشه را کند می سازد. </a:t>
            </a:r>
            <a:br>
              <a:rPr lang="fa-IR" dirty="0" smtClean="0">
                <a:solidFill>
                  <a:schemeClr val="bg1">
                    <a:lumMod val="85000"/>
                  </a:schemeClr>
                </a:solidFill>
              </a:rPr>
            </a:br>
            <a:r>
              <a:rPr lang="fa-IR" dirty="0" smtClean="0">
                <a:solidFill>
                  <a:schemeClr val="bg1">
                    <a:lumMod val="85000"/>
                  </a:schemeClr>
                </a:solidFill>
              </a:rPr>
              <a:t>2- نور گرایی(فتوتروپیسم):این اثر که بیشتر بصورت خمیدگی در گیاه می باشد بعلت توزیع نامتقارن اکسین در اندام مربوط قابل ملاحظه می باشد خمیدگی مزبور ناشی از این است رشد در سمت نزدیک به نور تا حدودی کند و رشد سمتی که به دور از آن است شدید تر است</a:t>
            </a:r>
            <a:endParaRPr lang="fa-IR"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کاربرد آکسین در باغبانی</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fa-IR" dirty="0" smtClean="0">
                <a:solidFill>
                  <a:schemeClr val="bg1">
                    <a:lumMod val="85000"/>
                  </a:schemeClr>
                </a:solidFill>
              </a:rPr>
              <a:t>تولید </a:t>
            </a:r>
            <a:r>
              <a:rPr lang="fa-IR" dirty="0" smtClean="0">
                <a:solidFill>
                  <a:schemeClr val="bg1">
                    <a:lumMod val="85000"/>
                  </a:schemeClr>
                </a:solidFill>
              </a:rPr>
              <a:t>بافت پینه ای : اثبات شده است که قدرت تولید پینه در گیاهان مختلف رابطه مستقیمی با میزان اکسین یاخته های ناحیه زخم شده آنها دارد لذا زخم هایی که به دلیل مختلف مانند هرس ، قلمه گیری در گیاه بوجود می آید و استفاده از آکسین جهت تقسیم یاخته های پارانشیم ناحیه زخمی برای ایجاد بافتی یکنواخت و تر میم محل زخم موثر می باشد</a:t>
            </a:r>
            <a:endParaRPr lang="fa-IR"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79638"/>
            <a:ext cx="8229600" cy="4114800"/>
          </a:xfrm>
        </p:spPr>
        <p:txBody>
          <a:bodyPr>
            <a:normAutofit/>
          </a:bodyPr>
          <a:lstStyle/>
          <a:p>
            <a:r>
              <a:rPr lang="fa-IR" sz="2800" dirty="0" smtClean="0">
                <a:solidFill>
                  <a:schemeClr val="bg1">
                    <a:lumMod val="75000"/>
                  </a:schemeClr>
                </a:solidFill>
              </a:rPr>
              <a:t>پارتنوکارپی: در گیاهانی که میوه آنها هم ناشی از لقاح و هم ناشی از بکرباری </a:t>
            </a:r>
            <a:r>
              <a:rPr lang="fa-IR" sz="2800" dirty="0" smtClean="0">
                <a:solidFill>
                  <a:schemeClr val="bg1">
                    <a:lumMod val="75000"/>
                  </a:schemeClr>
                </a:solidFill>
              </a:rPr>
              <a:t>(</a:t>
            </a:r>
            <a:r>
              <a:rPr lang="fa-IR" sz="2800" dirty="0" smtClean="0">
                <a:solidFill>
                  <a:schemeClr val="bg1">
                    <a:lumMod val="75000"/>
                  </a:schemeClr>
                </a:solidFill>
              </a:rPr>
              <a:t>میوه های بدون هسته) در صورت گرده افشانی کافی می توان با کاربرد آکسین وادار به تولید میوه نمود</a:t>
            </a:r>
            <a:r>
              <a:rPr lang="fa-IR" sz="2800" dirty="0" smtClean="0">
                <a:solidFill>
                  <a:schemeClr val="bg1">
                    <a:lumMod val="75000"/>
                  </a:schemeClr>
                </a:solidFill>
              </a:rPr>
              <a:t>.</a:t>
            </a:r>
            <a:endParaRPr lang="en-US" sz="2800" dirty="0" smtClean="0">
              <a:solidFill>
                <a:schemeClr val="bg1">
                  <a:lumMod val="75000"/>
                </a:schemeClr>
              </a:solidFill>
            </a:endParaRPr>
          </a:p>
          <a:p>
            <a:r>
              <a:rPr lang="fa-IR" sz="2800" dirty="0" smtClean="0">
                <a:solidFill>
                  <a:schemeClr val="bg1">
                    <a:lumMod val="75000"/>
                  </a:schemeClr>
                </a:solidFill>
              </a:rPr>
              <a:t>کاهش ترک خوردگی میوه گیلاس: میوه های درخت گیلاس بعد از بارندگی اصولاً ترک خورده می شوند که با مصرف ترکیب مناسب از آکسین از این امر یا پدیده می توان جلوگیری کرد.</a:t>
            </a:r>
            <a:endParaRPr lang="fa-IR" sz="2800" dirty="0">
              <a:solidFill>
                <a:schemeClr val="bg1">
                  <a:lumMod val="75000"/>
                </a:schemeClr>
              </a:solidFill>
            </a:endParaRPr>
          </a:p>
        </p:txBody>
      </p:sp>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60000"/>
                    <a:lumOff val="40000"/>
                  </a:schemeClr>
                </a:solidFill>
              </a:rPr>
              <a:t>جیبرلین</a:t>
            </a:r>
            <a:endParaRPr lang="fa-IR" dirty="0">
              <a:solidFill>
                <a:schemeClr val="accent2">
                  <a:lumMod val="60000"/>
                  <a:lumOff val="40000"/>
                </a:schemeClr>
              </a:solidFill>
            </a:endParaRPr>
          </a:p>
        </p:txBody>
      </p:sp>
      <p:sp>
        <p:nvSpPr>
          <p:cNvPr id="3" name="Content Placeholder 2"/>
          <p:cNvSpPr>
            <a:spLocks noGrp="1"/>
          </p:cNvSpPr>
          <p:nvPr>
            <p:ph idx="1"/>
          </p:nvPr>
        </p:nvSpPr>
        <p:spPr/>
        <p:txBody>
          <a:bodyPr/>
          <a:lstStyle/>
          <a:p>
            <a:pPr algn="ctr"/>
            <a:r>
              <a:rPr lang="fa-IR" dirty="0" smtClean="0">
                <a:solidFill>
                  <a:schemeClr val="bg1">
                    <a:lumMod val="75000"/>
                  </a:schemeClr>
                </a:solidFill>
              </a:rPr>
              <a:t>علامت اولیه بیماری </a:t>
            </a:r>
            <a:r>
              <a:rPr lang="fa-IR" dirty="0" smtClean="0">
                <a:solidFill>
                  <a:schemeClr val="bg1">
                    <a:lumMod val="75000"/>
                  </a:schemeClr>
                </a:solidFill>
              </a:rPr>
              <a:t>باکانا</a:t>
            </a:r>
            <a:r>
              <a:rPr lang="en-US" dirty="0" smtClean="0">
                <a:solidFill>
                  <a:schemeClr val="bg1">
                    <a:lumMod val="75000"/>
                  </a:schemeClr>
                </a:solidFill>
              </a:rPr>
              <a:t>(</a:t>
            </a:r>
            <a:r>
              <a:rPr lang="en-US" dirty="0" err="1" smtClean="0">
                <a:solidFill>
                  <a:schemeClr val="bg1">
                    <a:lumMod val="75000"/>
                  </a:schemeClr>
                </a:solidFill>
              </a:rPr>
              <a:t>Dakanae</a:t>
            </a:r>
            <a:r>
              <a:rPr lang="en-US" dirty="0" smtClean="0">
                <a:solidFill>
                  <a:schemeClr val="bg1">
                    <a:lumMod val="75000"/>
                  </a:schemeClr>
                </a:solidFill>
              </a:rPr>
              <a:t>) </a:t>
            </a:r>
            <a:r>
              <a:rPr lang="fa-IR" dirty="0" smtClean="0">
                <a:solidFill>
                  <a:schemeClr val="bg1">
                    <a:lumMod val="75000"/>
                  </a:schemeClr>
                </a:solidFill>
              </a:rPr>
              <a:t>یا نشاء احمق برنج که گیاهان آلوده از گیاهان سالم بلندتر بودند توسط متخصصان ژاپنی کشف شده که عامل آن را قارچ ژیبرلا فوجیکوری از گروه آسکومیستها (کیسه دار) بود و در سال 1938 ماده متبلوری از این عصاره بدون قارچ محیط کشتی که این قارچ در آن رشد کرده بوده کشف شد که اثر این محلول جیبرلین نامیده شد.</a:t>
            </a:r>
            <a:endParaRPr lang="fa-IR" dirty="0">
              <a:solidFill>
                <a:schemeClr val="bg1">
                  <a:lumMod val="75000"/>
                </a:schemeClr>
              </a:solidFill>
            </a:endParaRPr>
          </a:p>
        </p:txBody>
      </p:sp>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Theme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Theme6</Template>
  <TotalTime>251</TotalTime>
  <Words>1119</Words>
  <Application>Microsoft Office PowerPoint</Application>
  <PresentationFormat>On-screen Show (4:3)</PresentationFormat>
  <Paragraphs>62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Theme6</vt:lpstr>
      <vt:lpstr>هورمون های گیاهی و کاربرد آن در گیاه و باغبانی</vt:lpstr>
      <vt:lpstr>Slide 2</vt:lpstr>
      <vt:lpstr>آکسین</vt:lpstr>
      <vt:lpstr>Gallery of native auxins</vt:lpstr>
      <vt:lpstr>مراکز عمده ساخته شدن آکسین</vt:lpstr>
      <vt:lpstr>نقش اکسین در گیاه</vt:lpstr>
      <vt:lpstr>کاربرد آکسین در باغبانی</vt:lpstr>
      <vt:lpstr>Slide 8</vt:lpstr>
      <vt:lpstr>جیبرلین</vt:lpstr>
      <vt:lpstr>Gibberellins</vt:lpstr>
      <vt:lpstr>نواحی عمده ساخته شدن جیبرلین      در گیاهان</vt:lpstr>
      <vt:lpstr>نقش جیبرلین در گیاه</vt:lpstr>
      <vt:lpstr>کابرد جیبرلین در باغبانی</vt:lpstr>
      <vt:lpstr>Slide 14</vt:lpstr>
      <vt:lpstr>سایتو کنین</vt:lpstr>
      <vt:lpstr>نقش سایتوکنین در گیاه</vt:lpstr>
      <vt:lpstr>کاربرد در باغبانی</vt:lpstr>
      <vt:lpstr>Slide 18</vt:lpstr>
      <vt:lpstr>اتیلن</vt:lpstr>
      <vt:lpstr>اتیلن</vt:lpstr>
      <vt:lpstr>اثرات اتیلن در گیاه</vt:lpstr>
      <vt:lpstr>کاربرد در باغبانی</vt:lpstr>
      <vt:lpstr>بازدارنده ها ی طبیعی</vt:lpstr>
      <vt:lpstr>بازدارنده ها ی مصنوعی</vt:lpstr>
      <vt:lpstr>کاربرد آبسایزیک در گیاه</vt:lpstr>
      <vt:lpstr>Abscisic Acid </vt:lpstr>
      <vt:lpstr>کاربرد اسید آبسیزیک در باغبانی:</vt:lpstr>
      <vt:lpstr> Finish </vt:lpstr>
    </vt:vector>
  </TitlesOfParts>
  <Company>NEW_ARTS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Mohsen</dc:creator>
  <cp:lastModifiedBy>Mohsen</cp:lastModifiedBy>
  <cp:revision>26</cp:revision>
  <dcterms:created xsi:type="dcterms:W3CDTF">2009-11-30T17:29:24Z</dcterms:created>
  <dcterms:modified xsi:type="dcterms:W3CDTF">2009-11-30T21:41:14Z</dcterms:modified>
</cp:coreProperties>
</file>