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521" r:id="rId2"/>
    <p:sldId id="520" r:id="rId3"/>
    <p:sldId id="256" r:id="rId4"/>
    <p:sldId id="257" r:id="rId5"/>
    <p:sldId id="536" r:id="rId6"/>
    <p:sldId id="585" r:id="rId7"/>
    <p:sldId id="624" r:id="rId8"/>
    <p:sldId id="626" r:id="rId9"/>
    <p:sldId id="640" r:id="rId10"/>
    <p:sldId id="595" r:id="rId11"/>
    <p:sldId id="596" r:id="rId12"/>
    <p:sldId id="597" r:id="rId13"/>
    <p:sldId id="647" r:id="rId14"/>
    <p:sldId id="598" r:id="rId15"/>
    <p:sldId id="599" r:id="rId16"/>
    <p:sldId id="525" r:id="rId17"/>
    <p:sldId id="526" r:id="rId18"/>
    <p:sldId id="547" r:id="rId19"/>
    <p:sldId id="549" r:id="rId20"/>
    <p:sldId id="646" r:id="rId21"/>
    <p:sldId id="550" r:id="rId22"/>
    <p:sldId id="636" r:id="rId23"/>
    <p:sldId id="633" r:id="rId24"/>
    <p:sldId id="634" r:id="rId25"/>
    <p:sldId id="635" r:id="rId26"/>
    <p:sldId id="523" r:id="rId27"/>
    <p:sldId id="629" r:id="rId28"/>
    <p:sldId id="630" r:id="rId29"/>
    <p:sldId id="574" r:id="rId30"/>
    <p:sldId id="524" r:id="rId31"/>
    <p:sldId id="648" r:id="rId32"/>
    <p:sldId id="627" r:id="rId33"/>
    <p:sldId id="601" r:id="rId34"/>
    <p:sldId id="608" r:id="rId35"/>
    <p:sldId id="546" r:id="rId36"/>
    <p:sldId id="538" r:id="rId37"/>
    <p:sldId id="639" r:id="rId38"/>
    <p:sldId id="649" r:id="rId39"/>
    <p:sldId id="529" r:id="rId40"/>
    <p:sldId id="643" r:id="rId41"/>
    <p:sldId id="530" r:id="rId42"/>
    <p:sldId id="620" r:id="rId43"/>
    <p:sldId id="587" r:id="rId44"/>
    <p:sldId id="621" r:id="rId45"/>
    <p:sldId id="588" r:id="rId46"/>
    <p:sldId id="589" r:id="rId47"/>
    <p:sldId id="590" r:id="rId48"/>
    <p:sldId id="591" r:id="rId49"/>
    <p:sldId id="592" r:id="rId50"/>
    <p:sldId id="650" r:id="rId51"/>
    <p:sldId id="644" r:id="rId52"/>
    <p:sldId id="631" r:id="rId53"/>
    <p:sldId id="645" r:id="rId54"/>
    <p:sldId id="527" r:id="rId55"/>
    <p:sldId id="569" r:id="rId56"/>
    <p:sldId id="570" r:id="rId57"/>
    <p:sldId id="571" r:id="rId58"/>
    <p:sldId id="572" r:id="rId59"/>
    <p:sldId id="615" r:id="rId60"/>
    <p:sldId id="616" r:id="rId61"/>
    <p:sldId id="617" r:id="rId62"/>
    <p:sldId id="618" r:id="rId63"/>
    <p:sldId id="619" r:id="rId64"/>
    <p:sldId id="628" r:id="rId65"/>
    <p:sldId id="531" r:id="rId66"/>
    <p:sldId id="582" r:id="rId67"/>
    <p:sldId id="532" r:id="rId68"/>
    <p:sldId id="641" r:id="rId69"/>
    <p:sldId id="614" r:id="rId70"/>
    <p:sldId id="609" r:id="rId71"/>
    <p:sldId id="610" r:id="rId72"/>
    <p:sldId id="611" r:id="rId73"/>
    <p:sldId id="612" r:id="rId74"/>
    <p:sldId id="613" r:id="rId75"/>
    <p:sldId id="460" r:id="rId76"/>
    <p:sldId id="459" r:id="rId77"/>
    <p:sldId id="573" r:id="rId78"/>
    <p:sldId id="594" r:id="rId79"/>
    <p:sldId id="533" r:id="rId80"/>
    <p:sldId id="584" r:id="rId81"/>
    <p:sldId id="593" r:id="rId82"/>
    <p:sldId id="522" r:id="rId83"/>
    <p:sldId id="544" r:id="rId84"/>
    <p:sldId id="534"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A8819BDA-714C-4EFB-95B7-585250E960EA}">
          <p14:sldIdLst>
            <p14:sldId id="521"/>
            <p14:sldId id="520"/>
          </p14:sldIdLst>
        </p14:section>
        <p14:section name="History" id="{95D6E173-9D33-4C65-BBF6-68AFFA0771CE}">
          <p14:sldIdLst>
            <p14:sldId id="256"/>
            <p14:sldId id="257"/>
            <p14:sldId id="536"/>
            <p14:sldId id="585"/>
            <p14:sldId id="624"/>
            <p14:sldId id="626"/>
            <p14:sldId id="640"/>
          </p14:sldIdLst>
        </p14:section>
        <p14:section name="Production" id="{6BDD6341-BA16-47FD-A160-03150BFEF025}">
          <p14:sldIdLst>
            <p14:sldId id="595"/>
            <p14:sldId id="596"/>
            <p14:sldId id="597"/>
            <p14:sldId id="647"/>
            <p14:sldId id="598"/>
            <p14:sldId id="599"/>
          </p14:sldIdLst>
        </p14:section>
        <p14:section name="Various Piezo" id="{0B9649B8-F254-476B-97A1-1155AF7AA4F1}">
          <p14:sldIdLst>
            <p14:sldId id="525"/>
            <p14:sldId id="526"/>
            <p14:sldId id="547"/>
            <p14:sldId id="549"/>
            <p14:sldId id="646"/>
            <p14:sldId id="550"/>
            <p14:sldId id="636"/>
            <p14:sldId id="633"/>
            <p14:sldId id="634"/>
            <p14:sldId id="635"/>
          </p14:sldIdLst>
        </p14:section>
        <p14:section name="mathematical" id="{0C3CC8D4-59E3-461A-ADCA-4CFDE9C165BA}">
          <p14:sldIdLst>
            <p14:sldId id="523"/>
            <p14:sldId id="629"/>
            <p14:sldId id="630"/>
            <p14:sldId id="574"/>
            <p14:sldId id="524"/>
            <p14:sldId id="648"/>
          </p14:sldIdLst>
        </p14:section>
        <p14:section name="Piezo applications" id="{02430977-458E-4C88-8502-DD5E7F1C3939}">
          <p14:sldIdLst>
            <p14:sldId id="627"/>
            <p14:sldId id="601"/>
            <p14:sldId id="608"/>
            <p14:sldId id="546"/>
            <p14:sldId id="538"/>
          </p14:sldIdLst>
        </p14:section>
        <p14:section name="Piezosensorapp" id="{556E44A4-C664-42F4-9D5B-40777C48AA07}">
          <p14:sldIdLst>
            <p14:sldId id="639"/>
            <p14:sldId id="649"/>
          </p14:sldIdLst>
        </p14:section>
        <p14:section name="Accelerator" id="{DC075B7E-2C06-4C96-B6CC-6AFDDD4CA16A}">
          <p14:sldIdLst>
            <p14:sldId id="529"/>
            <p14:sldId id="643"/>
            <p14:sldId id="530"/>
            <p14:sldId id="620"/>
            <p14:sldId id="587"/>
            <p14:sldId id="621"/>
            <p14:sldId id="588"/>
            <p14:sldId id="589"/>
            <p14:sldId id="590"/>
            <p14:sldId id="591"/>
            <p14:sldId id="592"/>
          </p14:sldIdLst>
        </p14:section>
        <p14:section name="Pressur sensors" id="{2394D3B4-7BEF-4517-B9DC-173E5D46B50A}">
          <p14:sldIdLst>
            <p14:sldId id="650"/>
            <p14:sldId id="644"/>
            <p14:sldId id="631"/>
            <p14:sldId id="645"/>
          </p14:sldIdLst>
        </p14:section>
        <p14:section name="circuit analysis" id="{D5308AE7-2634-4971-B118-5D6B2ACD51D4}">
          <p14:sldIdLst>
            <p14:sldId id="527"/>
            <p14:sldId id="569"/>
            <p14:sldId id="570"/>
            <p14:sldId id="571"/>
            <p14:sldId id="572"/>
            <p14:sldId id="615"/>
            <p14:sldId id="616"/>
            <p14:sldId id="617"/>
            <p14:sldId id="618"/>
            <p14:sldId id="619"/>
            <p14:sldId id="628"/>
          </p14:sldIdLst>
        </p14:section>
        <p14:section name="Advantages &amp; des..." id="{552328AD-0275-42B6-89D2-C754A1495719}">
          <p14:sldIdLst>
            <p14:sldId id="531"/>
            <p14:sldId id="582"/>
            <p14:sldId id="532"/>
            <p14:sldId id="641"/>
            <p14:sldId id="614"/>
          </p14:sldIdLst>
        </p14:section>
        <p14:section name="Price" id="{92F3C1C5-5836-4895-B7D3-26D6E18AFCFB}">
          <p14:sldIdLst>
            <p14:sldId id="609"/>
            <p14:sldId id="610"/>
            <p14:sldId id="611"/>
            <p14:sldId id="612"/>
            <p14:sldId id="613"/>
          </p14:sldIdLst>
        </p14:section>
        <p14:section name="Refrences" id="{49179D0F-21AD-46B8-B66E-EF7E3547514A}">
          <p14:sldIdLst>
            <p14:sldId id="460"/>
            <p14:sldId id="459"/>
            <p14:sldId id="573"/>
            <p14:sldId id="594"/>
            <p14:sldId id="533"/>
            <p14:sldId id="584"/>
            <p14:sldId id="593"/>
          </p14:sldIdLst>
        </p14:section>
        <p14:section name="More information" id="{48D2FF77-BD4B-41FD-A570-FC1112E6E6B4}">
          <p14:sldIdLst>
            <p14:sldId id="522"/>
            <p14:sldId id="544"/>
            <p14:sldId id="53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60"/>
  </p:normalViewPr>
  <p:slideViewPr>
    <p:cSldViewPr>
      <p:cViewPr varScale="1">
        <p:scale>
          <a:sx n="101" d="100"/>
          <a:sy n="101" d="100"/>
        </p:scale>
        <p:origin x="-1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theme" Target="theme/theme1.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presProps" Target="presProp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tableStyles" Target="tableStyles.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notesMaster" Target="notesMasters/notesMaster1.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 /></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emf" /><Relationship Id="rId2" Type="http://schemas.openxmlformats.org/officeDocument/2006/relationships/image" Target="../media/image22.emf" /><Relationship Id="rId1" Type="http://schemas.openxmlformats.org/officeDocument/2006/relationships/image" Target="../media/image21.emf" /></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 /><Relationship Id="rId2" Type="http://schemas.openxmlformats.org/officeDocument/2006/relationships/image" Target="../media/image25.emf" /><Relationship Id="rId1" Type="http://schemas.openxmlformats.org/officeDocument/2006/relationships/image" Target="../media/image24.emf" /></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emf" /><Relationship Id="rId2" Type="http://schemas.openxmlformats.org/officeDocument/2006/relationships/image" Target="../media/image31.emf" /><Relationship Id="rId1" Type="http://schemas.openxmlformats.org/officeDocument/2006/relationships/image" Target="../media/image30.emf" /></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 /><Relationship Id="rId1" Type="http://schemas.openxmlformats.org/officeDocument/2006/relationships/image" Target="../media/image33.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9B8072-D5E6-4FD1-90F9-ADA385446DE5}" type="datetimeFigureOut">
              <a:rPr lang="en-US" smtClean="0"/>
              <a:pPr/>
              <a:t>10/24/2018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CC0630-79EF-487A-89A7-ED4C74C82583}" type="slidenum">
              <a:rPr lang="en-US" smtClean="0"/>
              <a:pPr/>
              <a:t>‹#›</a:t>
            </a:fld>
            <a:endParaRPr lang="en-US"/>
          </a:p>
        </p:txBody>
      </p:sp>
    </p:spTree>
    <p:extLst>
      <p:ext uri="{BB962C8B-B14F-4D97-AF65-F5344CB8AC3E}">
        <p14:creationId xmlns:p14="http://schemas.microsoft.com/office/powerpoint/2010/main" val="190585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4</a:t>
            </a:fld>
            <a:endParaRPr lang="en-US"/>
          </a:p>
        </p:txBody>
      </p:sp>
    </p:spTree>
    <p:extLst>
      <p:ext uri="{BB962C8B-B14F-4D97-AF65-F5344CB8AC3E}">
        <p14:creationId xmlns:p14="http://schemas.microsoft.com/office/powerpoint/2010/main" val="3720227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7</a:t>
            </a:fld>
            <a:endParaRPr lang="en-US"/>
          </a:p>
        </p:txBody>
      </p:sp>
    </p:spTree>
    <p:extLst>
      <p:ext uri="{BB962C8B-B14F-4D97-AF65-F5344CB8AC3E}">
        <p14:creationId xmlns:p14="http://schemas.microsoft.com/office/powerpoint/2010/main" val="150449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11</a:t>
            </a:fld>
            <a:endParaRPr lang="en-US"/>
          </a:p>
        </p:txBody>
      </p:sp>
    </p:spTree>
    <p:extLst>
      <p:ext uri="{BB962C8B-B14F-4D97-AF65-F5344CB8AC3E}">
        <p14:creationId xmlns:p14="http://schemas.microsoft.com/office/powerpoint/2010/main" val="134233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12</a:t>
            </a:fld>
            <a:endParaRPr lang="en-US"/>
          </a:p>
        </p:txBody>
      </p:sp>
    </p:spTree>
    <p:extLst>
      <p:ext uri="{BB962C8B-B14F-4D97-AF65-F5344CB8AC3E}">
        <p14:creationId xmlns:p14="http://schemas.microsoft.com/office/powerpoint/2010/main" val="4047834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13</a:t>
            </a:fld>
            <a:endParaRPr lang="en-US"/>
          </a:p>
        </p:txBody>
      </p:sp>
    </p:spTree>
    <p:extLst>
      <p:ext uri="{BB962C8B-B14F-4D97-AF65-F5344CB8AC3E}">
        <p14:creationId xmlns:p14="http://schemas.microsoft.com/office/powerpoint/2010/main" val="272667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14</a:t>
            </a:fld>
            <a:endParaRPr lang="en-US"/>
          </a:p>
        </p:txBody>
      </p:sp>
    </p:spTree>
    <p:extLst>
      <p:ext uri="{BB962C8B-B14F-4D97-AF65-F5344CB8AC3E}">
        <p14:creationId xmlns:p14="http://schemas.microsoft.com/office/powerpoint/2010/main" val="297384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CC0630-79EF-487A-89A7-ED4C74C82583}" type="slidenum">
              <a:rPr lang="en-US" smtClean="0"/>
              <a:pPr/>
              <a:t>15</a:t>
            </a:fld>
            <a:endParaRPr lang="en-US"/>
          </a:p>
        </p:txBody>
      </p:sp>
    </p:spTree>
    <p:extLst>
      <p:ext uri="{BB962C8B-B14F-4D97-AF65-F5344CB8AC3E}">
        <p14:creationId xmlns:p14="http://schemas.microsoft.com/office/powerpoint/2010/main" val="3926847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EC8E07A-8FE8-4024-B129-9087A8BCA426}" type="datetime1">
              <a:rPr lang="en-US" smtClean="0"/>
              <a:pPr/>
              <a:t>10/24/2018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DC24450-E609-4A8B-B5DE-291917C4829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4F942C-10CF-4613-ABC9-73B43EFB46B5}" type="datetime1">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450-E609-4A8B-B5DE-291917C482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461F031-A026-4294-B97A-CE5CFAF487C2}" type="datetime1">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450-E609-4A8B-B5DE-291917C482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37ECE77-0379-4297-96B7-D2C0454661E5}" type="datetime1">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450-E609-4A8B-B5DE-291917C48298}"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9DB687E-96D5-477A-BCCC-4A6BA9A48296}" type="datetime1">
              <a:rPr lang="en-US" smtClean="0"/>
              <a:pPr/>
              <a:t>10/24/2018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DC24450-E609-4A8B-B5DE-291917C4829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3C5384D-018A-43E2-8436-478B1E23CDA4}" type="datetime1">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450-E609-4A8B-B5DE-291917C4829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6ED3A59-11D6-42C3-AB1D-590C6B2E3F49}" type="datetime1">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24450-E609-4A8B-B5DE-291917C48298}"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6B2AE6-EA11-4A94-B485-5F66D9900E17}" type="datetime1">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24450-E609-4A8B-B5DE-291917C482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EE2D3-F157-457D-BB52-9047BAEE760E}" type="datetime1">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24450-E609-4A8B-B5DE-291917C482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1DDC61-5310-4ED5-9B97-54C3D9DC3CCC}" type="datetime1">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450-E609-4A8B-B5DE-291917C48298}"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DA2A1DE-E2B2-4E65-827C-CA374C4D9130}" type="datetime1">
              <a:rPr lang="en-US" smtClean="0"/>
              <a:pPr/>
              <a:t>10/24/2018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DC24450-E609-4A8B-B5DE-291917C48298}"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4C9C5F2-F1EF-4270-A59D-D9DF35691538}" type="datetime1">
              <a:rPr lang="en-US" smtClean="0"/>
              <a:pPr/>
              <a:t>10/24/2018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DC24450-E609-4A8B-B5DE-291917C482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hyperlink" Target="https://fa.wikipedia.org/wiki/%D8%B7%D9%88%D9%84_%D8%B9%D9%85%D8%B1" TargetMode="Externa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hyperlink" Target="https://fa.wikipedia.org/wiki/%D8%AA%D9%82%D9%88%DB%8C%D8%AA_%DA%A9%D9%86%D9%86%D8%AF%D9%87" TargetMode="Externa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image" Target="../media/image6.gif" /><Relationship Id="rId1" Type="http://schemas.openxmlformats.org/officeDocument/2006/relationships/slideLayout" Target="../slideLayouts/slideLayout6.xml" /></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7.xml" /><Relationship Id="rId1" Type="http://schemas.openxmlformats.org/officeDocument/2006/relationships/vmlDrawing" Target="../drawings/vmlDrawing1.vml" /><Relationship Id="rId4" Type="http://schemas.openxmlformats.org/officeDocument/2006/relationships/image" Target="../media/image7.emf" /></Relationships>
</file>

<file path=ppt/slides/_rels/slide29.xml.rels><?xml version="1.0" encoding="UTF-8" standalone="yes"?>
<Relationships xmlns="http://schemas.openxmlformats.org/package/2006/relationships"><Relationship Id="rId2" Type="http://schemas.openxmlformats.org/officeDocument/2006/relationships/image" Target="../media/image8.gif"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hyperlink" Target="http://en.wikipedia.org/wiki/File:Capacitor_schematic_with_dielectric.svg" TargetMode="External" /><Relationship Id="rId1" Type="http://schemas.openxmlformats.org/officeDocument/2006/relationships/slideLayout" Target="../slideLayouts/slideLayout2.xml" /><Relationship Id="rId4" Type="http://schemas.openxmlformats.org/officeDocument/2006/relationships/image" Target="../media/image10.png"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Relationship Id="rId2" Type="http://schemas.openxmlformats.org/officeDocument/2006/relationships/image" Target="../media/image19.gif"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8" Type="http://schemas.openxmlformats.org/officeDocument/2006/relationships/image" Target="../media/image23.emf" /><Relationship Id="rId3" Type="http://schemas.openxmlformats.org/officeDocument/2006/relationships/oleObject" Target="../embeddings/oleObject2.bin" /><Relationship Id="rId7" Type="http://schemas.openxmlformats.org/officeDocument/2006/relationships/oleObject" Target="../embeddings/oleObject4.bin" /><Relationship Id="rId2" Type="http://schemas.openxmlformats.org/officeDocument/2006/relationships/slideLayout" Target="../slideLayouts/slideLayout7.xml" /><Relationship Id="rId1" Type="http://schemas.openxmlformats.org/officeDocument/2006/relationships/vmlDrawing" Target="../drawings/vmlDrawing2.vml" /><Relationship Id="rId6" Type="http://schemas.openxmlformats.org/officeDocument/2006/relationships/image" Target="../media/image22.emf" /><Relationship Id="rId5" Type="http://schemas.openxmlformats.org/officeDocument/2006/relationships/oleObject" Target="../embeddings/oleObject3.bin" /><Relationship Id="rId4" Type="http://schemas.openxmlformats.org/officeDocument/2006/relationships/image" Target="../media/image21.emf" /></Relationships>
</file>

<file path=ppt/slides/_rels/slide59.xml.rels><?xml version="1.0" encoding="UTF-8" standalone="yes"?>
<Relationships xmlns="http://schemas.openxmlformats.org/package/2006/relationships"><Relationship Id="rId8" Type="http://schemas.openxmlformats.org/officeDocument/2006/relationships/image" Target="../media/image26.emf" /><Relationship Id="rId3" Type="http://schemas.openxmlformats.org/officeDocument/2006/relationships/oleObject" Target="../embeddings/oleObject5.bin" /><Relationship Id="rId7" Type="http://schemas.openxmlformats.org/officeDocument/2006/relationships/oleObject" Target="../embeddings/oleObject7.bin" /><Relationship Id="rId2" Type="http://schemas.openxmlformats.org/officeDocument/2006/relationships/slideLayout" Target="../slideLayouts/slideLayout7.xml" /><Relationship Id="rId1" Type="http://schemas.openxmlformats.org/officeDocument/2006/relationships/vmlDrawing" Target="../drawings/vmlDrawing3.vml" /><Relationship Id="rId6" Type="http://schemas.openxmlformats.org/officeDocument/2006/relationships/image" Target="../media/image25.emf" /><Relationship Id="rId5" Type="http://schemas.openxmlformats.org/officeDocument/2006/relationships/oleObject" Target="../embeddings/oleObject6.bin" /><Relationship Id="rId4" Type="http://schemas.openxmlformats.org/officeDocument/2006/relationships/image" Target="../media/image24.emf"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6.xml" /></Relationships>
</file>

<file path=ppt/slides/_rels/slide62.xml.rels><?xml version="1.0" encoding="UTF-8" standalone="yes"?>
<Relationships xmlns="http://schemas.openxmlformats.org/package/2006/relationships"><Relationship Id="rId8" Type="http://schemas.openxmlformats.org/officeDocument/2006/relationships/image" Target="../media/image32.emf" /><Relationship Id="rId3" Type="http://schemas.openxmlformats.org/officeDocument/2006/relationships/oleObject" Target="../embeddings/oleObject8.bin" /><Relationship Id="rId7" Type="http://schemas.openxmlformats.org/officeDocument/2006/relationships/oleObject" Target="../embeddings/oleObject10.bin" /><Relationship Id="rId2" Type="http://schemas.openxmlformats.org/officeDocument/2006/relationships/slideLayout" Target="../slideLayouts/slideLayout6.xml" /><Relationship Id="rId1" Type="http://schemas.openxmlformats.org/officeDocument/2006/relationships/vmlDrawing" Target="../drawings/vmlDrawing4.vml" /><Relationship Id="rId6" Type="http://schemas.openxmlformats.org/officeDocument/2006/relationships/image" Target="../media/image31.emf" /><Relationship Id="rId5" Type="http://schemas.openxmlformats.org/officeDocument/2006/relationships/oleObject" Target="../embeddings/oleObject9.bin" /><Relationship Id="rId4" Type="http://schemas.openxmlformats.org/officeDocument/2006/relationships/image" Target="../media/image30.emf" /></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1.bin" /><Relationship Id="rId2" Type="http://schemas.openxmlformats.org/officeDocument/2006/relationships/slideLayout" Target="../slideLayouts/slideLayout7.xml" /><Relationship Id="rId1" Type="http://schemas.openxmlformats.org/officeDocument/2006/relationships/vmlDrawing" Target="../drawings/vmlDrawing5.vml" /><Relationship Id="rId6" Type="http://schemas.openxmlformats.org/officeDocument/2006/relationships/image" Target="../media/image34.emf" /><Relationship Id="rId5" Type="http://schemas.openxmlformats.org/officeDocument/2006/relationships/oleObject" Target="../embeddings/oleObject12.bin" /><Relationship Id="rId4" Type="http://schemas.openxmlformats.org/officeDocument/2006/relationships/image" Target="../media/image33.emf" /></Relationships>
</file>

<file path=ppt/slides/_rels/slide64.xml.rels><?xml version="1.0" encoding="UTF-8" standalone="yes"?>
<Relationships xmlns="http://schemas.openxmlformats.org/package/2006/relationships"><Relationship Id="rId2" Type="http://schemas.openxmlformats.org/officeDocument/2006/relationships/image" Target="../media/image35.png"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Relationship Id="rId3" Type="http://schemas.openxmlformats.org/officeDocument/2006/relationships/hyperlink" Target="http://www.piezo.com/" TargetMode="External" /><Relationship Id="rId2" Type="http://schemas.openxmlformats.org/officeDocument/2006/relationships/hyperlink" Target="http://www.meta4u.com/forum/index.php?topic=12357.0" TargetMode="External" /><Relationship Id="rId1" Type="http://schemas.openxmlformats.org/officeDocument/2006/relationships/slideLayout" Target="../slideLayouts/slideLayout2.xml" /><Relationship Id="rId6" Type="http://schemas.openxmlformats.org/officeDocument/2006/relationships/hyperlink" Target="https://reinventedwheel.wordpress.com/2012/07/03/paper-fundamental-understanding-piezoelectric-strain-sensors/" TargetMode="External" /><Relationship Id="rId5" Type="http://schemas.openxmlformats.org/officeDocument/2006/relationships/hyperlink" Target="http://enote.mihanblog.com/post/23" TargetMode="External" /><Relationship Id="rId4" Type="http://schemas.openxmlformats.org/officeDocument/2006/relationships/hyperlink" Target="http://www.newworldencyclopedia.org/entry/Piezoelectricity" TargetMode="External" /></Relationships>
</file>

<file path=ppt/slides/_rels/slide77.xml.rels><?xml version="1.0" encoding="UTF-8" standalone="yes"?>
<Relationships xmlns="http://schemas.openxmlformats.org/package/2006/relationships"><Relationship Id="rId3" Type="http://schemas.openxmlformats.org/officeDocument/2006/relationships/hyperlink" Target="http://exirsazanco.mihanblog.com/post/7" TargetMode="External" /><Relationship Id="rId2" Type="http://schemas.openxmlformats.org/officeDocument/2006/relationships/hyperlink" Target="http://www.mmf.de/piezoelectric_principle.htm" TargetMode="External" /><Relationship Id="rId1" Type="http://schemas.openxmlformats.org/officeDocument/2006/relationships/slideLayout" Target="../slideLayouts/slideLayout2.xml" /><Relationship Id="rId4" Type="http://schemas.openxmlformats.org/officeDocument/2006/relationships/hyperlink" Target="http://electronics.stackexchange.com/questions/59594/piezoelectric-sensor-and-the-adc?answertab=oldest" TargetMode="External" /></Relationships>
</file>

<file path=ppt/slides/_rels/slide78.xml.rels><?xml version="1.0" encoding="UTF-8" standalone="yes"?>
<Relationships xmlns="http://schemas.openxmlformats.org/package/2006/relationships"><Relationship Id="rId3" Type="http://schemas.openxmlformats.org/officeDocument/2006/relationships/hyperlink" Target="http://www.barghel.blogsky.com/1388/02/02/post-4/" TargetMode="External" /><Relationship Id="rId7" Type="http://schemas.openxmlformats.org/officeDocument/2006/relationships/hyperlink" Target="https://fa.wikipedia.org/wiki/%D8%B4%D8%AA%D8%A7%D8%A8%E2%80%8C%D8%B3%D9%86%D8%AC_%D9%BE%DB%8C%D8%B2%D9%88%D8%A7%D9%84%DA%A9%D8%AA%D8%B1%DB%8C%DA%A9" TargetMode="External" /><Relationship Id="rId2" Type="http://schemas.openxmlformats.org/officeDocument/2006/relationships/hyperlink" Target="http://www.giacintec.com/" TargetMode="External" /><Relationship Id="rId1" Type="http://schemas.openxmlformats.org/officeDocument/2006/relationships/slideLayout" Target="../slideLayouts/slideLayout2.xml" /><Relationship Id="rId6" Type="http://schemas.openxmlformats.org/officeDocument/2006/relationships/hyperlink" Target="http://www.tebyan.net/newindex.aspx?pid=257538" TargetMode="External" /><Relationship Id="rId5" Type="http://schemas.openxmlformats.org/officeDocument/2006/relationships/hyperlink" Target="http://www.newworldencyclopedia.org/entry/Piezoelectricity" TargetMode="External" /><Relationship Id="rId4" Type="http://schemas.openxmlformats.org/officeDocument/2006/relationships/hyperlink" Target="https://fr.wikipedia.org/wiki/Pi%C3%A9zo%C3%A9lectricit%C3%A9" TargetMode="External" /></Relationships>
</file>

<file path=ppt/slides/_rels/slide79.xml.rels><?xml version="1.0" encoding="UTF-8" standalone="yes"?>
<Relationships xmlns="http://schemas.openxmlformats.org/package/2006/relationships"><Relationship Id="rId3" Type="http://schemas.openxmlformats.org/officeDocument/2006/relationships/hyperlink" Target="https://cosmologie.wordpress.com/subatomique/radioactivite/pierre-et-marie-curie/" TargetMode="External" /><Relationship Id="rId7" Type="http://schemas.openxmlformats.org/officeDocument/2006/relationships/hyperlink" Target="https://reinventedwheel.wordpress.com/2012/07/03/paper-fundamental-understanding-piezoelectric-strain-sensors/" TargetMode="External" /><Relationship Id="rId2" Type="http://schemas.openxmlformats.org/officeDocument/2006/relationships/hyperlink" Target="http://www.nobelprize.org/nobel_prizes/physics/laureates/1903/pierre-curie-bio.html" TargetMode="External" /><Relationship Id="rId1" Type="http://schemas.openxmlformats.org/officeDocument/2006/relationships/slideLayout" Target="../slideLayouts/slideLayout2.xml" /><Relationship Id="rId6" Type="http://schemas.openxmlformats.org/officeDocument/2006/relationships/hyperlink" Target="http://paganpath.com/study/academy/crystals/347-2" TargetMode="External" /><Relationship Id="rId5" Type="http://schemas.openxmlformats.org/officeDocument/2006/relationships/hyperlink" Target="http://www.spectrose.com/piezoelectric-effect-makes-quartz-watch-work.html" TargetMode="External" /><Relationship Id="rId4" Type="http://schemas.openxmlformats.org/officeDocument/2006/relationships/hyperlink" Target="http://www.tau.ac.il/~phchlab/experiments_new/QCM/piezoelectricity.html" TargetMode="Externa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3" Type="http://schemas.openxmlformats.org/officeDocument/2006/relationships/hyperlink" Target="http://shop.aftabrayaneh.com/Vibration_Sensor_Piezoelectric_LDT0-028K.html" TargetMode="External" /><Relationship Id="rId2" Type="http://schemas.openxmlformats.org/officeDocument/2006/relationships/hyperlink" Target="http://electronics.stackexchange.com/questions/59594/piezoelectric-sensor-and-the-adc?answertab=oldest" TargetMode="External" /><Relationship Id="rId1" Type="http://schemas.openxmlformats.org/officeDocument/2006/relationships/slideLayout" Target="../slideLayouts/slideLayout2.xml" /><Relationship Id="rId6" Type="http://schemas.openxmlformats.org/officeDocument/2006/relationships/hyperlink" Target="http://bayanbox.ir/view/4253684485050912118/Upright-Compression.jpg" TargetMode="External" /><Relationship Id="rId5" Type="http://schemas.openxmlformats.org/officeDocument/2006/relationships/hyperlink" Target="http://bayanbox.ir/view/8283422111489379867/Flexural-Mode.jpg" TargetMode="External" /><Relationship Id="rId4" Type="http://schemas.openxmlformats.org/officeDocument/2006/relationships/hyperlink" Target="http://bayanbox.ir/info/4380268063033858440/Shear-Mode" TargetMode="External" /></Relationships>
</file>

<file path=ppt/slides/_rels/slide81.xml.rels><?xml version="1.0" encoding="UTF-8" standalone="yes"?>
<Relationships xmlns="http://schemas.openxmlformats.org/package/2006/relationships"><Relationship Id="rId3" Type="http://schemas.openxmlformats.org/officeDocument/2006/relationships/hyperlink" Target="http://bayanbox.ir/view/8291932819759491033/Isolated-Compression.jpg" TargetMode="External" /><Relationship Id="rId2" Type="http://schemas.openxmlformats.org/officeDocument/2006/relationships/hyperlink" Target="http://bayanbox.ir/view/1403233342734288272/Inverted-compression.jpg" TargetMode="External" /><Relationship Id="rId1" Type="http://schemas.openxmlformats.org/officeDocument/2006/relationships/slideLayout" Target="../slideLayouts/slideLayout2.xml" /><Relationship Id="rId6" Type="http://schemas.openxmlformats.org/officeDocument/2006/relationships/hyperlink" Target="http://www.sensorsportal.com/HTML/DIGEST/september_04/Pressure_sensor.htm" TargetMode="External" /><Relationship Id="rId5" Type="http://schemas.openxmlformats.org/officeDocument/2006/relationships/hyperlink" Target="http://www.scielo.br/img/revistas/lajss/v8n3/a07fig01.jpg" TargetMode="External" /><Relationship Id="rId4" Type="http://schemas.openxmlformats.org/officeDocument/2006/relationships/hyperlink" Target="http://www.scienceinthenews.org.uk/images/contents/29/en/181.jpg" TargetMode="Externa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Relationship Id="rId3" Type="http://schemas.openxmlformats.org/officeDocument/2006/relationships/hyperlink" Target="http://www.noliac.com/tutorials/materials/constitutive-equations/" TargetMode="External" /><Relationship Id="rId2" Type="http://schemas.openxmlformats.org/officeDocument/2006/relationships/hyperlink" Target="http://www.piezo.com/tech2intropiezotrans.html" TargetMode="External" /><Relationship Id="rId1" Type="http://schemas.openxmlformats.org/officeDocument/2006/relationships/slideLayout" Target="../slideLayouts/slideLayout2.xml" /><Relationship Id="rId6" Type="http://schemas.openxmlformats.org/officeDocument/2006/relationships/hyperlink" Target="https://reinventedwheel.wordpress.com/2012/07/03/paper-fundamental-understanding-piezoelectric-strain-sensors/" TargetMode="External" /><Relationship Id="rId5" Type="http://schemas.openxmlformats.org/officeDocument/2006/relationships/hyperlink" Target="https://www.pcb.com/techsupport/tech_pres.aspx" TargetMode="External" /><Relationship Id="rId4" Type="http://schemas.openxmlformats.org/officeDocument/2006/relationships/hyperlink" Target="http://www.pcb.com/techsupport/tech_accel" TargetMode="Externa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rtl="1" fontAlgn="base">
              <a:lnSpc>
                <a:spcPct val="90000"/>
              </a:lnSpc>
              <a:spcBef>
                <a:spcPct val="20000"/>
              </a:spcBef>
              <a:spcAft>
                <a:spcPct val="0"/>
              </a:spcAft>
              <a:buClr>
                <a:srgbClr val="00CCFF"/>
              </a:buClr>
              <a:buSzPct val="65000"/>
            </a:pPr>
            <a:r>
              <a:rPr lang="fa-IR" sz="2800" b="1" kern="0" dirty="0">
                <a:solidFill>
                  <a:schemeClr val="tx1"/>
                </a:solidFill>
                <a:latin typeface="Times New Roman" pitchFamily="18" charset="0"/>
                <a:ea typeface="+mn-ea"/>
                <a:cs typeface="B Titr" pitchFamily="2" charset="-78"/>
              </a:rPr>
              <a:t>مکاترونیک</a:t>
            </a:r>
            <a:br>
              <a:rPr lang="fa-IR" sz="2800" b="1" kern="0" dirty="0">
                <a:solidFill>
                  <a:schemeClr val="tx1"/>
                </a:solidFill>
                <a:latin typeface="Times New Roman" pitchFamily="18" charset="0"/>
                <a:ea typeface="+mn-ea"/>
                <a:cs typeface="B Titr" pitchFamily="2" charset="-78"/>
              </a:rPr>
            </a:br>
            <a:r>
              <a:rPr lang="fa-IR" sz="4800" b="1" kern="0" dirty="0">
                <a:solidFill>
                  <a:schemeClr val="tx1"/>
                </a:solidFill>
                <a:latin typeface="Times New Roman" pitchFamily="18" charset="0"/>
                <a:ea typeface="+mn-ea"/>
                <a:cs typeface="B Titr" pitchFamily="2" charset="-78"/>
              </a:rPr>
              <a:t>حسگر های پیزو الکتریک</a:t>
            </a:r>
            <a:endParaRPr lang="en-US" sz="4800" b="1" kern="0" dirty="0">
              <a:solidFill>
                <a:schemeClr val="tx1"/>
              </a:solidFill>
              <a:latin typeface="Times New Roman" pitchFamily="18" charset="0"/>
              <a:ea typeface="+mn-ea"/>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a:t>
            </a:fld>
            <a:endParaRPr lang="en-US"/>
          </a:p>
        </p:txBody>
      </p:sp>
      <p:sp>
        <p:nvSpPr>
          <p:cNvPr id="7" name="Subtitle 2"/>
          <p:cNvSpPr>
            <a:spLocks noGrp="1"/>
          </p:cNvSpPr>
          <p:nvPr>
            <p:ph type="subTitle" idx="1"/>
          </p:nvPr>
        </p:nvSpPr>
        <p:spPr>
          <a:xfrm>
            <a:off x="1295400" y="3200400"/>
            <a:ext cx="6400800" cy="3324944"/>
          </a:xfrm>
        </p:spPr>
        <p:txBody>
          <a:bodyPr>
            <a:normAutofit lnSpcReduction="10000"/>
          </a:bodyPr>
          <a:lstStyle/>
          <a:p>
            <a:pPr algn="ctr" rtl="1"/>
            <a:endParaRPr lang="en-US" dirty="0"/>
          </a:p>
          <a:p>
            <a:pPr lvl="0" rtl="1" fontAlgn="base">
              <a:lnSpc>
                <a:spcPct val="90000"/>
              </a:lnSpc>
              <a:spcBef>
                <a:spcPct val="20000"/>
              </a:spcBef>
              <a:spcAft>
                <a:spcPct val="0"/>
              </a:spcAft>
              <a:buClr>
                <a:srgbClr val="00CCFF"/>
              </a:buClr>
              <a:buSzPct val="65000"/>
            </a:pPr>
            <a:r>
              <a:rPr lang="fa-IR" sz="3000" b="1" kern="0" dirty="0">
                <a:solidFill>
                  <a:schemeClr val="tx1"/>
                </a:solidFill>
                <a:latin typeface="Times New Roman" pitchFamily="18" charset="0"/>
                <a:cs typeface="B Titr" pitchFamily="2" charset="-78"/>
              </a:rPr>
              <a:t>دانشجو :</a:t>
            </a:r>
            <a:endParaRPr lang="en-US" sz="3000" b="1" kern="0" dirty="0">
              <a:solidFill>
                <a:schemeClr val="tx1"/>
              </a:solidFill>
              <a:latin typeface="Times New Roman" pitchFamily="18" charset="0"/>
              <a:cs typeface="B Titr" pitchFamily="2" charset="-78"/>
            </a:endParaRPr>
          </a:p>
          <a:p>
            <a:pPr lvl="0" rtl="1" fontAlgn="base">
              <a:lnSpc>
                <a:spcPct val="90000"/>
              </a:lnSpc>
              <a:spcBef>
                <a:spcPct val="20000"/>
              </a:spcBef>
              <a:spcAft>
                <a:spcPct val="0"/>
              </a:spcAft>
              <a:buClr>
                <a:srgbClr val="00CCFF"/>
              </a:buClr>
              <a:buSzPct val="65000"/>
            </a:pPr>
            <a:endParaRPr lang="en-US" sz="3600" b="1" kern="0" dirty="0">
              <a:solidFill>
                <a:schemeClr val="tx1"/>
              </a:solidFill>
              <a:latin typeface="Times New Roman" pitchFamily="18" charset="0"/>
              <a:cs typeface="Times New Roman" pitchFamily="18" charset="0"/>
            </a:endParaRPr>
          </a:p>
          <a:p>
            <a:pPr lvl="0" rtl="1" fontAlgn="base">
              <a:lnSpc>
                <a:spcPct val="90000"/>
              </a:lnSpc>
              <a:spcBef>
                <a:spcPct val="20000"/>
              </a:spcBef>
              <a:spcAft>
                <a:spcPct val="0"/>
              </a:spcAft>
              <a:buClr>
                <a:srgbClr val="00CCFF"/>
              </a:buClr>
              <a:buSzPct val="65000"/>
            </a:pPr>
            <a:endParaRPr lang="en-US" sz="3600" kern="0" dirty="0">
              <a:solidFill>
                <a:schemeClr val="tx1"/>
              </a:solidFill>
              <a:latin typeface="Times New Roman" pitchFamily="18" charset="0"/>
              <a:cs typeface="Times New Roman" pitchFamily="18" charset="0"/>
            </a:endParaRPr>
          </a:p>
          <a:p>
            <a:pPr lvl="0" rtl="1" fontAlgn="base">
              <a:lnSpc>
                <a:spcPct val="90000"/>
              </a:lnSpc>
              <a:spcBef>
                <a:spcPct val="20000"/>
              </a:spcBef>
              <a:spcAft>
                <a:spcPct val="0"/>
              </a:spcAft>
              <a:buClr>
                <a:srgbClr val="00CCFF"/>
              </a:buClr>
              <a:buSzPct val="65000"/>
            </a:pPr>
            <a:r>
              <a:rPr lang="fa-IR" sz="2200" kern="0" dirty="0">
                <a:solidFill>
                  <a:schemeClr val="tx1"/>
                </a:solidFill>
                <a:latin typeface="Times New Roman" pitchFamily="18" charset="0"/>
                <a:cs typeface="B Titr" pitchFamily="2" charset="-78"/>
              </a:rPr>
              <a:t>دانشکده  </a:t>
            </a:r>
            <a:endParaRPr lang="en-US" sz="2200" kern="0" dirty="0">
              <a:solidFill>
                <a:schemeClr val="tx1"/>
              </a:solidFill>
              <a:latin typeface="Times New Roman" pitchFamily="18" charset="0"/>
              <a:cs typeface="B Titr" pitchFamily="2" charset="-78"/>
            </a:endParaRPr>
          </a:p>
          <a:p>
            <a:pPr lvl="0" rtl="1" fontAlgn="base">
              <a:lnSpc>
                <a:spcPct val="90000"/>
              </a:lnSpc>
              <a:spcBef>
                <a:spcPct val="20000"/>
              </a:spcBef>
              <a:spcAft>
                <a:spcPct val="0"/>
              </a:spcAft>
              <a:buClr>
                <a:srgbClr val="00CCFF"/>
              </a:buClr>
              <a:buSzPct val="65000"/>
            </a:pPr>
            <a:r>
              <a:rPr lang="fa-IR" sz="2200" kern="0" dirty="0">
                <a:solidFill>
                  <a:schemeClr val="tx1"/>
                </a:solidFill>
                <a:latin typeface="Times New Roman" pitchFamily="18" charset="0"/>
                <a:cs typeface="B Titr" pitchFamily="2" charset="-78"/>
              </a:rPr>
              <a:t>دانشگاه  </a:t>
            </a:r>
          </a:p>
          <a:p>
            <a:pPr lvl="0" rtl="1" fontAlgn="base">
              <a:lnSpc>
                <a:spcPct val="90000"/>
              </a:lnSpc>
              <a:spcBef>
                <a:spcPct val="20000"/>
              </a:spcBef>
              <a:spcAft>
                <a:spcPct val="0"/>
              </a:spcAft>
              <a:buClr>
                <a:srgbClr val="00CCFF"/>
              </a:buClr>
              <a:buSzPct val="65000"/>
            </a:pPr>
            <a:endParaRPr lang="fa-IR" sz="1500" kern="0" dirty="0">
              <a:solidFill>
                <a:schemeClr val="tx1"/>
              </a:solidFill>
              <a:latin typeface="Times New Roman" pitchFamily="18" charset="0"/>
              <a:cs typeface="B Titr" pitchFamily="2" charset="-78"/>
            </a:endParaRPr>
          </a:p>
          <a:p>
            <a:pPr lvl="0" rtl="1" fontAlgn="base">
              <a:lnSpc>
                <a:spcPct val="90000"/>
              </a:lnSpc>
              <a:spcBef>
                <a:spcPct val="20000"/>
              </a:spcBef>
              <a:spcAft>
                <a:spcPct val="0"/>
              </a:spcAft>
              <a:buClr>
                <a:srgbClr val="00CCFF"/>
              </a:buClr>
              <a:buSzPct val="65000"/>
            </a:pPr>
            <a:r>
              <a:rPr lang="fa-IR" sz="1500" kern="0" dirty="0">
                <a:solidFill>
                  <a:schemeClr val="tx1"/>
                </a:solidFill>
                <a:latin typeface="Times New Roman" pitchFamily="18" charset="0"/>
                <a:cs typeface="B Titr" pitchFamily="2" charset="-78"/>
              </a:rPr>
              <a:t> </a:t>
            </a:r>
            <a:endParaRPr lang="fa-IR" sz="1900" kern="0" dirty="0">
              <a:solidFill>
                <a:schemeClr val="tx1"/>
              </a:solidFill>
              <a:latin typeface="Times New Roman" pitchFamily="18" charset="0"/>
              <a:cs typeface="B Titr" pitchFamily="2" charset="-78"/>
            </a:endParaRPr>
          </a:p>
          <a:p>
            <a:pPr lvl="0" rtl="1" fontAlgn="base">
              <a:lnSpc>
                <a:spcPct val="90000"/>
              </a:lnSpc>
              <a:spcBef>
                <a:spcPct val="20000"/>
              </a:spcBef>
              <a:spcAft>
                <a:spcPct val="0"/>
              </a:spcAft>
              <a:buClr>
                <a:srgbClr val="00CCFF"/>
              </a:buClr>
              <a:buSzPct val="65000"/>
            </a:pPr>
            <a:endParaRPr lang="en-US" sz="1900" kern="0" dirty="0">
              <a:solidFill>
                <a:schemeClr val="tx1"/>
              </a:solidFill>
              <a:latin typeface="Times New Roman" pitchFamily="18" charset="0"/>
              <a:cs typeface="B Titr" pitchFamily="2" charset="-78"/>
            </a:endParaRPr>
          </a:p>
          <a:p>
            <a:pPr lvl="0" rtl="1" fontAlgn="base">
              <a:lnSpc>
                <a:spcPct val="90000"/>
              </a:lnSpc>
              <a:spcBef>
                <a:spcPct val="20000"/>
              </a:spcBef>
              <a:spcAft>
                <a:spcPct val="0"/>
              </a:spcAft>
              <a:buClr>
                <a:srgbClr val="00CCFF"/>
              </a:buClr>
              <a:buSzPct val="65000"/>
            </a:pPr>
            <a:endParaRPr lang="en-US" sz="2800" kern="0" dirty="0">
              <a:solidFill>
                <a:schemeClr val="tx1"/>
              </a:solidFill>
              <a:latin typeface="Times New Roman" pitchFamily="18" charset="0"/>
              <a:cs typeface="Times New Roman" pitchFamily="18" charset="0"/>
            </a:endParaRPr>
          </a:p>
          <a:p>
            <a:pPr algn="ctr" rtl="1"/>
            <a:endParaRPr lang="en-US" dirty="0"/>
          </a:p>
        </p:txBody>
      </p:sp>
    </p:spTree>
    <p:extLst>
      <p:ext uri="{BB962C8B-B14F-4D97-AF65-F5344CB8AC3E}">
        <p14:creationId xmlns:p14="http://schemas.microsoft.com/office/powerpoint/2010/main" val="184407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Times New Roman" pitchFamily="18" charset="0"/>
              </a:rPr>
            </a:br>
            <a:r>
              <a:rPr lang="fa-IR" sz="3200" b="1" kern="0" dirty="0">
                <a:solidFill>
                  <a:schemeClr val="bg1"/>
                </a:solidFill>
                <a:latin typeface="Times New Roman" pitchFamily="18" charset="0"/>
                <a:cs typeface="B Titr" pitchFamily="2" charset="-78"/>
              </a:rPr>
              <a:t>فرایند تولید</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10</a:t>
            </a:fld>
            <a:endParaRPr lang="en-US"/>
          </a:p>
        </p:txBody>
      </p:sp>
    </p:spTree>
    <p:extLst>
      <p:ext uri="{BB962C8B-B14F-4D97-AF65-F5344CB8AC3E}">
        <p14:creationId xmlns:p14="http://schemas.microsoft.com/office/powerpoint/2010/main" val="218333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427" y="260648"/>
            <a:ext cx="7772400" cy="796950"/>
          </a:xfrm>
        </p:spPr>
        <p:txBody>
          <a:bodyPr>
            <a:noAutofit/>
          </a:bodyPr>
          <a:lstStyle/>
          <a:p>
            <a:pPr algn="ctr" rtl="1"/>
            <a:r>
              <a:rPr lang="fa-IR" sz="2700" b="1" dirty="0">
                <a:solidFill>
                  <a:srgbClr val="0070C0"/>
                </a:solidFill>
                <a:cs typeface="B Titr" panose="00000700000000000000" pitchFamily="2" charset="-78"/>
              </a:rPr>
              <a:t>فرایند تولید</a:t>
            </a:r>
            <a:endParaRPr lang="en-US" sz="2700" dirty="0">
              <a:solidFill>
                <a:srgbClr val="0070C0"/>
              </a:solidFill>
              <a:latin typeface="Times New Roman" pitchFamily="18"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11</a:t>
            </a:fld>
            <a:endParaRPr lang="en-US"/>
          </a:p>
        </p:txBody>
      </p:sp>
      <p:sp>
        <p:nvSpPr>
          <p:cNvPr id="5" name="Content Placeholder 4"/>
          <p:cNvSpPr>
            <a:spLocks noGrp="1"/>
          </p:cNvSpPr>
          <p:nvPr>
            <p:ph sz="quarter" idx="1"/>
          </p:nvPr>
        </p:nvSpPr>
        <p:spPr/>
        <p:txBody>
          <a:bodyPr>
            <a:normAutofit/>
          </a:bodyPr>
          <a:lstStyle/>
          <a:p>
            <a:pPr marL="0" indent="0" algn="r" rtl="1">
              <a:buNone/>
            </a:pPr>
            <a:r>
              <a:rPr lang="fa-IR" dirty="0">
                <a:cs typeface="B Nazanin" panose="00000400000000000000" pitchFamily="2" charset="-78"/>
              </a:rPr>
              <a:t>فرایند ساخت پیزوسرامیک­ها شامل 16 مرحله است </a:t>
            </a:r>
            <a:r>
              <a:rPr lang="en-US" dirty="0">
                <a:cs typeface="B Nazanin" panose="00000400000000000000" pitchFamily="2" charset="-78"/>
              </a:rPr>
              <a:t>:</a:t>
            </a:r>
            <a:endParaRPr lang="fa-IR" dirty="0">
              <a:cs typeface="B Nazanin" panose="00000400000000000000" pitchFamily="2" charset="-78"/>
            </a:endParaRPr>
          </a:p>
          <a:p>
            <a:pPr marL="0" indent="0" algn="r" rtl="1">
              <a:buNone/>
            </a:pPr>
            <a:endParaRPr lang="en-US" dirty="0">
              <a:cs typeface="B Nazanin" panose="00000400000000000000" pitchFamily="2" charset="-78"/>
            </a:endParaRPr>
          </a:p>
          <a:p>
            <a:pPr algn="r" rtl="1"/>
            <a:r>
              <a:rPr lang="fa-IR" dirty="0">
                <a:cs typeface="B Nazanin" panose="00000400000000000000" pitchFamily="2" charset="-78"/>
              </a:rPr>
              <a:t>وزن کردن، مخلوط کردن و آسیاب کردن موادی مانند زیرکونیا، اکسید سرب، تیتانیا، نیوبیا و اکسید استرانسیم و غیره شروع می­شوند.</a:t>
            </a:r>
          </a:p>
          <a:p>
            <a:pPr algn="r" rtl="1"/>
            <a:endParaRPr lang="en-US" dirty="0">
              <a:cs typeface="B Nazanin" panose="00000400000000000000" pitchFamily="2" charset="-78"/>
            </a:endParaRPr>
          </a:p>
          <a:p>
            <a:pPr algn="r" rtl="1"/>
            <a:r>
              <a:rPr lang="fa-IR" dirty="0">
                <a:cs typeface="B Nazanin" panose="00000400000000000000" pitchFamily="2" charset="-78"/>
              </a:rPr>
              <a:t> سپس مواد مخلوط شده کلسینه شده و واکنش انجام می­دهند تا ترکیب تیتانات-زیرکونات سرب تشکیل شود.</a:t>
            </a:r>
          </a:p>
          <a:p>
            <a:pPr algn="r" rtl="1"/>
            <a:endParaRPr lang="en-US" dirty="0">
              <a:cs typeface="B Nazanin" panose="00000400000000000000" pitchFamily="2" charset="-78"/>
            </a:endParaRPr>
          </a:p>
          <a:p>
            <a:pPr algn="r" rtl="1"/>
            <a:r>
              <a:rPr lang="fa-IR" dirty="0">
                <a:cs typeface="B Nazanin" panose="00000400000000000000" pitchFamily="2" charset="-78"/>
              </a:rPr>
              <a:t> ترکیب تیتانات-زیرکونات سرب تشکیل شده که دارای مقداری رطوبت است به اندازه ذرات خیلی ریز آسیاب می­شود. </a:t>
            </a:r>
            <a:endParaRPr lang="en-US" dirty="0">
              <a:cs typeface="B Nazanin" panose="00000400000000000000" pitchFamily="2" charset="-78"/>
            </a:endParaRPr>
          </a:p>
        </p:txBody>
      </p:sp>
    </p:spTree>
    <p:extLst>
      <p:ext uri="{BB962C8B-B14F-4D97-AF65-F5344CB8AC3E}">
        <p14:creationId xmlns:p14="http://schemas.microsoft.com/office/powerpoint/2010/main" val="219729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C24450-E609-4A8B-B5DE-291917C48298}" type="slidenum">
              <a:rPr lang="en-US" smtClean="0"/>
              <a:pPr/>
              <a:t>12</a:t>
            </a:fld>
            <a:endParaRPr lang="en-US"/>
          </a:p>
        </p:txBody>
      </p:sp>
      <p:sp>
        <p:nvSpPr>
          <p:cNvPr id="5" name="Content Placeholder 4"/>
          <p:cNvSpPr>
            <a:spLocks noGrp="1"/>
          </p:cNvSpPr>
          <p:nvPr>
            <p:ph sz="quarter" idx="1"/>
          </p:nvPr>
        </p:nvSpPr>
        <p:spPr/>
        <p:txBody>
          <a:bodyPr>
            <a:normAutofit lnSpcReduction="10000"/>
          </a:bodyPr>
          <a:lstStyle/>
          <a:p>
            <a:pPr algn="r" rtl="1"/>
            <a:r>
              <a:rPr lang="fa-IR" dirty="0">
                <a:cs typeface="B Nazanin" panose="00000400000000000000" pitchFamily="2" charset="-78"/>
              </a:rPr>
              <a:t>سپس چسب­ها و روانسازها افزوده می­شوند و ماده به دست­آمده در اسپری­درایر خشک می­شود تا یک پودر آماده برای تراکم حاصل شود. </a:t>
            </a:r>
          </a:p>
          <a:p>
            <a:pPr algn="r" rtl="1"/>
            <a:endParaRPr lang="fa-IR" dirty="0">
              <a:cs typeface="B Nazanin" panose="00000400000000000000" pitchFamily="2" charset="-78"/>
            </a:endParaRPr>
          </a:p>
          <a:p>
            <a:pPr algn="r" rtl="1"/>
            <a:r>
              <a:rPr lang="fa-IR" dirty="0">
                <a:cs typeface="B Nazanin" panose="00000400000000000000" pitchFamily="2" charset="-78"/>
              </a:rPr>
              <a:t>بعد از آماده سازی مواد اولیه، فرایندی که برای شکل دادن سرامیک به کار گرفته می­شود، استفاده از پرس خشک یا ایزواستاتیک با فشار اعمالی بین 6 تا 100 تن است.</a:t>
            </a:r>
            <a:endParaRPr lang="en-US" dirty="0">
              <a:cs typeface="B Nazanin" panose="00000400000000000000" pitchFamily="2" charset="-78"/>
            </a:endParaRPr>
          </a:p>
          <a:p>
            <a:pPr algn="r" rtl="1"/>
            <a:r>
              <a:rPr lang="fa-IR" dirty="0">
                <a:cs typeface="B Nazanin" panose="00000400000000000000" pitchFamily="2" charset="-78"/>
              </a:rPr>
              <a:t> </a:t>
            </a:r>
          </a:p>
          <a:p>
            <a:pPr algn="r" rtl="1"/>
            <a:r>
              <a:rPr lang="fa-IR" dirty="0">
                <a:cs typeface="B Nazanin" panose="00000400000000000000" pitchFamily="2" charset="-78"/>
              </a:rPr>
              <a:t>اجزا شکل داده شده در دمای 1300 درجه فارنهایت در شرایط کنترل­شده اتمسفری پخت بیسکویت می­شوند تا چسب­ها و روان­کننده­های لازم برای عمل شکل­دهی در این مرحله سوخته و خارج شود.</a:t>
            </a:r>
            <a:endParaRPr lang="en-US" dirty="0">
              <a:cs typeface="B Nazanin" panose="00000400000000000000" pitchFamily="2" charset="-78"/>
            </a:endParaRPr>
          </a:p>
        </p:txBody>
      </p:sp>
      <p:sp>
        <p:nvSpPr>
          <p:cNvPr id="6" name="Title 1"/>
          <p:cNvSpPr txBox="1">
            <a:spLocks/>
          </p:cNvSpPr>
          <p:nvPr/>
        </p:nvSpPr>
        <p:spPr>
          <a:xfrm>
            <a:off x="881427" y="260648"/>
            <a:ext cx="7772400" cy="79695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b="1">
                <a:solidFill>
                  <a:srgbClr val="0070C0"/>
                </a:solidFill>
                <a:cs typeface="B Titr" panose="00000700000000000000" pitchFamily="2" charset="-78"/>
              </a:rPr>
              <a:t>فرایند تولید</a:t>
            </a:r>
            <a:endParaRPr lang="en-US" sz="2700" dirty="0">
              <a:solidFill>
                <a:srgbClr val="0070C0"/>
              </a:solidFill>
              <a:latin typeface="Times New Roman" pitchFamily="18" charset="0"/>
              <a:cs typeface="B Titr" panose="00000700000000000000" pitchFamily="2" charset="-78"/>
            </a:endParaRPr>
          </a:p>
        </p:txBody>
      </p:sp>
    </p:spTree>
    <p:extLst>
      <p:ext uri="{BB962C8B-B14F-4D97-AF65-F5344CB8AC3E}">
        <p14:creationId xmlns:p14="http://schemas.microsoft.com/office/powerpoint/2010/main" val="364766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C24450-E609-4A8B-B5DE-291917C48298}" type="slidenum">
              <a:rPr lang="en-US" smtClean="0"/>
              <a:pPr/>
              <a:t>13</a:t>
            </a:fld>
            <a:endParaRPr lang="en-US"/>
          </a:p>
        </p:txBody>
      </p:sp>
      <p:sp>
        <p:nvSpPr>
          <p:cNvPr id="5" name="Content Placeholder 4"/>
          <p:cNvSpPr>
            <a:spLocks noGrp="1"/>
          </p:cNvSpPr>
          <p:nvPr>
            <p:ph sz="quarter" idx="1"/>
          </p:nvPr>
        </p:nvSpPr>
        <p:spPr/>
        <p:txBody>
          <a:bodyPr>
            <a:normAutofit/>
          </a:bodyPr>
          <a:lstStyle/>
          <a:p>
            <a:pPr algn="r" rtl="1"/>
            <a:r>
              <a:rPr lang="fa-IR" dirty="0">
                <a:cs typeface="B Nazanin" panose="00000400000000000000" pitchFamily="2" charset="-78"/>
              </a:rPr>
              <a:t>قطعات بیسکویت در بوته­های مخصوص "آلومینا بالا" قرار داده شده و برای پخت در دمای بالا در داخل کوره قرار داده می­شوند. </a:t>
            </a:r>
            <a:endParaRPr lang="en-US" dirty="0">
              <a:cs typeface="B Nazanin" panose="00000400000000000000" pitchFamily="2" charset="-78"/>
            </a:endParaRPr>
          </a:p>
          <a:p>
            <a:pPr algn="r" rtl="1"/>
            <a:endParaRPr lang="fa-IR" dirty="0">
              <a:cs typeface="B Nazanin" panose="00000400000000000000" pitchFamily="2" charset="-78"/>
            </a:endParaRPr>
          </a:p>
          <a:p>
            <a:pPr algn="r" rtl="1"/>
            <a:r>
              <a:rPr lang="fa-IR" dirty="0">
                <a:cs typeface="B Nazanin" panose="00000400000000000000" pitchFamily="2" charset="-78"/>
              </a:rPr>
              <a:t>کوره الکتریکی تا حدود دمای 2300 درجه فانهایت گرم می­شود و به مدت سه ساعت در این دما نگه داشته می­شود (قطعات سرامیکی برای کنترل تبخیر احتمالی اکسید سرب در خلال فرایند پخت در دمای بالا در بوته­های آلومینا بالا قرار داده می­شوند).</a:t>
            </a:r>
          </a:p>
          <a:p>
            <a:pPr algn="r" rtl="1"/>
            <a:endParaRPr lang="fa-IR" dirty="0">
              <a:cs typeface="B Nazanin" panose="00000400000000000000" pitchFamily="2" charset="-78"/>
            </a:endParaRPr>
          </a:p>
          <a:p>
            <a:pPr algn="r" rtl="1"/>
            <a:r>
              <a:rPr lang="fa-IR" dirty="0">
                <a:cs typeface="B Nazanin" panose="00000400000000000000" pitchFamily="2" charset="-78"/>
              </a:rPr>
              <a:t>سپس سرامیک پخته­شده با دقت زیادی به اندازه­های معین ماشین­کاری می­شود.</a:t>
            </a:r>
            <a:endParaRPr lang="en-US" dirty="0">
              <a:cs typeface="B Nazanin" panose="00000400000000000000" pitchFamily="2" charset="-78"/>
            </a:endParaRPr>
          </a:p>
          <a:p>
            <a:pPr algn="r" rtl="1"/>
            <a:endParaRPr lang="fa-IR" dirty="0">
              <a:cs typeface="B Nazanin" panose="00000400000000000000" pitchFamily="2" charset="-78"/>
            </a:endParaRPr>
          </a:p>
          <a:p>
            <a:pPr algn="r" rtl="1"/>
            <a:endParaRPr lang="en-US" dirty="0">
              <a:cs typeface="B Nazanin" panose="00000400000000000000" pitchFamily="2" charset="-78"/>
            </a:endParaRPr>
          </a:p>
        </p:txBody>
      </p:sp>
      <p:sp>
        <p:nvSpPr>
          <p:cNvPr id="6" name="Title 1"/>
          <p:cNvSpPr txBox="1">
            <a:spLocks/>
          </p:cNvSpPr>
          <p:nvPr/>
        </p:nvSpPr>
        <p:spPr>
          <a:xfrm>
            <a:off x="881427" y="260648"/>
            <a:ext cx="7772400" cy="79695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b="1">
                <a:solidFill>
                  <a:srgbClr val="0070C0"/>
                </a:solidFill>
                <a:cs typeface="B Titr" panose="00000700000000000000" pitchFamily="2" charset="-78"/>
              </a:rPr>
              <a:t>فرایند تولید</a:t>
            </a:r>
            <a:endParaRPr lang="en-US" sz="2700" dirty="0">
              <a:solidFill>
                <a:srgbClr val="0070C0"/>
              </a:solidFill>
              <a:latin typeface="Times New Roman" pitchFamily="18" charset="0"/>
              <a:cs typeface="B Titr" panose="00000700000000000000" pitchFamily="2" charset="-78"/>
            </a:endParaRPr>
          </a:p>
        </p:txBody>
      </p:sp>
    </p:spTree>
    <p:extLst>
      <p:ext uri="{BB962C8B-B14F-4D97-AF65-F5344CB8AC3E}">
        <p14:creationId xmlns:p14="http://schemas.microsoft.com/office/powerpoint/2010/main" val="224865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C24450-E609-4A8B-B5DE-291917C48298}" type="slidenum">
              <a:rPr lang="en-US" smtClean="0"/>
              <a:pPr/>
              <a:t>14</a:t>
            </a:fld>
            <a:endParaRPr lang="en-US"/>
          </a:p>
        </p:txBody>
      </p:sp>
      <p:sp>
        <p:nvSpPr>
          <p:cNvPr id="5" name="Content Placeholder 4"/>
          <p:cNvSpPr>
            <a:spLocks noGrp="1"/>
          </p:cNvSpPr>
          <p:nvPr>
            <p:ph sz="quarter" idx="1"/>
          </p:nvPr>
        </p:nvSpPr>
        <p:spPr/>
        <p:txBody>
          <a:bodyPr>
            <a:normAutofit/>
          </a:bodyPr>
          <a:lstStyle/>
          <a:p>
            <a:pPr algn="r" rtl="1"/>
            <a:r>
              <a:rPr lang="fa-IR" dirty="0">
                <a:cs typeface="B Nazanin" panose="00000400000000000000" pitchFamily="2" charset="-78"/>
              </a:rPr>
              <a:t>بعد از مرحله اندازه­بندی، قطعات سرامیک متالیزه می­شود؛ یعنی یک پوشش فلزی روی سطح آنها نشانده می­شود. این کار به کمک تکنیک</a:t>
            </a:r>
            <a:r>
              <a:rPr lang="en-US" dirty="0">
                <a:cs typeface="B Nazanin" panose="00000400000000000000" pitchFamily="2" charset="-78"/>
              </a:rPr>
              <a:t>silk screening </a:t>
            </a:r>
            <a:r>
              <a:rPr lang="fa-IR" dirty="0">
                <a:cs typeface="B Nazanin" panose="00000400000000000000" pitchFamily="2" charset="-78"/>
              </a:rPr>
              <a:t>  انجام می­شود و از الکترودهای نقره، طلا، نیکل یا پلاتینیوم-پالادیوم استفاده می­شود. الکترودهای متالیزه شده روی یک شبکه توری شکل که از سیم­های فلزی نسوز تشکیل شده است قرار گرفته و به داخل کوره حمل می­شوند و در دمایی در حدود 700 درجه سانتی­گراد پخته می­­شوند. </a:t>
            </a:r>
            <a:br>
              <a:rPr lang="fa-IR" dirty="0">
                <a:cs typeface="B Nazanin" panose="00000400000000000000" pitchFamily="2" charset="-78"/>
              </a:rPr>
            </a:br>
            <a:endParaRPr lang="en-US" dirty="0">
              <a:cs typeface="B Nazanin" panose="00000400000000000000" pitchFamily="2" charset="-78"/>
            </a:endParaRPr>
          </a:p>
        </p:txBody>
      </p:sp>
      <p:sp>
        <p:nvSpPr>
          <p:cNvPr id="6" name="Title 1"/>
          <p:cNvSpPr txBox="1">
            <a:spLocks/>
          </p:cNvSpPr>
          <p:nvPr/>
        </p:nvSpPr>
        <p:spPr>
          <a:xfrm>
            <a:off x="881427" y="260648"/>
            <a:ext cx="7772400" cy="79695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b="1">
                <a:solidFill>
                  <a:srgbClr val="0070C0"/>
                </a:solidFill>
                <a:cs typeface="B Titr" panose="00000700000000000000" pitchFamily="2" charset="-78"/>
              </a:rPr>
              <a:t>فرایند تولید</a:t>
            </a:r>
            <a:endParaRPr lang="en-US" sz="2700" dirty="0">
              <a:solidFill>
                <a:srgbClr val="0070C0"/>
              </a:solidFill>
              <a:latin typeface="Times New Roman" pitchFamily="18" charset="0"/>
              <a:cs typeface="B Titr" panose="00000700000000000000" pitchFamily="2" charset="-78"/>
            </a:endParaRPr>
          </a:p>
        </p:txBody>
      </p:sp>
    </p:spTree>
    <p:extLst>
      <p:ext uri="{BB962C8B-B14F-4D97-AF65-F5344CB8AC3E}">
        <p14:creationId xmlns:p14="http://schemas.microsoft.com/office/powerpoint/2010/main" val="353943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DC24450-E609-4A8B-B5DE-291917C48298}" type="slidenum">
              <a:rPr lang="en-US" smtClean="0"/>
              <a:pPr/>
              <a:t>15</a:t>
            </a:fld>
            <a:endParaRPr lang="en-US"/>
          </a:p>
        </p:txBody>
      </p:sp>
      <p:sp>
        <p:nvSpPr>
          <p:cNvPr id="5" name="Content Placeholder 4"/>
          <p:cNvSpPr>
            <a:spLocks noGrp="1"/>
          </p:cNvSpPr>
          <p:nvPr>
            <p:ph sz="quarter" idx="1"/>
          </p:nvPr>
        </p:nvSpPr>
        <p:spPr/>
        <p:txBody>
          <a:bodyPr>
            <a:normAutofit/>
          </a:bodyPr>
          <a:lstStyle/>
          <a:p>
            <a:pPr algn="r" rtl="1"/>
            <a:r>
              <a:rPr lang="fa-IR" dirty="0">
                <a:cs typeface="B Nazanin" panose="00000400000000000000" pitchFamily="2" charset="-78"/>
              </a:rPr>
              <a:t>بعد از این مرحله، نوبت به عمل قطبی­کردن قطعه­های سرامیکی می­رسد. در عمل قطبی­کردن ولتاژ جریان مستقیم(</a:t>
            </a:r>
            <a:r>
              <a:rPr lang="en-US" dirty="0">
                <a:cs typeface="B Nazanin" panose="00000400000000000000" pitchFamily="2" charset="-78"/>
              </a:rPr>
              <a:t>DC) </a:t>
            </a:r>
            <a:r>
              <a:rPr lang="fa-IR" dirty="0">
                <a:cs typeface="B Nazanin" panose="00000400000000000000" pitchFamily="2" charset="-78"/>
              </a:rPr>
              <a:t>به سرامیکی که در یک روغن دی­الکتریک گرم ­شده و مقاوم قرار دارد، اعمال می­شود تا دوقطبی­های آن در یک سمت جهت­گیری کنند. قطعات سرامیکی قطبی­شده اکنون پیزوالکتریک هستند.</a:t>
            </a:r>
            <a:endParaRPr lang="en-US" dirty="0">
              <a:cs typeface="B Nazanin" panose="00000400000000000000" pitchFamily="2" charset="-78"/>
            </a:endParaRPr>
          </a:p>
          <a:p>
            <a:pPr algn="r" rtl="1"/>
            <a:r>
              <a:rPr lang="fa-IR" dirty="0">
                <a:cs typeface="B Nazanin" panose="00000400000000000000" pitchFamily="2" charset="-78"/>
              </a:rPr>
              <a:t> بعد از قطبی کردن، نوبت به کنترل کیفی خواص می­رسد. قطعات جهت تضمین و تامین کردن خواص الکتریکی متناسب با نوع کاربردشان، آزمایش و بررسی می­شوند.</a:t>
            </a:r>
            <a:endParaRPr lang="en-US" dirty="0">
              <a:cs typeface="B Nazanin" panose="00000400000000000000" pitchFamily="2" charset="-78"/>
            </a:endParaRPr>
          </a:p>
          <a:p>
            <a:pPr algn="r" rtl="1"/>
            <a:r>
              <a:rPr lang="fa-IR" dirty="0">
                <a:cs typeface="B Nazanin" panose="00000400000000000000" pitchFamily="2" charset="-78"/>
              </a:rPr>
              <a:t> قطعات آزموده شده آماده بسته­بندی و ارسال و استفاده هستند. </a:t>
            </a:r>
            <a:endParaRPr lang="en-US" dirty="0">
              <a:cs typeface="B Nazanin" panose="00000400000000000000" pitchFamily="2" charset="-78"/>
            </a:endParaRPr>
          </a:p>
        </p:txBody>
      </p:sp>
      <p:sp>
        <p:nvSpPr>
          <p:cNvPr id="6" name="Title 1"/>
          <p:cNvSpPr txBox="1">
            <a:spLocks/>
          </p:cNvSpPr>
          <p:nvPr/>
        </p:nvSpPr>
        <p:spPr>
          <a:xfrm>
            <a:off x="881427" y="260648"/>
            <a:ext cx="7772400" cy="79695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b="1">
                <a:solidFill>
                  <a:srgbClr val="0070C0"/>
                </a:solidFill>
                <a:cs typeface="B Titr" panose="00000700000000000000" pitchFamily="2" charset="-78"/>
              </a:rPr>
              <a:t>فرایند تولید</a:t>
            </a:r>
            <a:endParaRPr lang="en-US" sz="2700" dirty="0">
              <a:solidFill>
                <a:srgbClr val="0070C0"/>
              </a:solidFill>
              <a:latin typeface="Times New Roman" pitchFamily="18" charset="0"/>
              <a:cs typeface="B Titr" panose="00000700000000000000" pitchFamily="2" charset="-78"/>
            </a:endParaRPr>
          </a:p>
        </p:txBody>
      </p:sp>
    </p:spTree>
    <p:extLst>
      <p:ext uri="{BB962C8B-B14F-4D97-AF65-F5344CB8AC3E}">
        <p14:creationId xmlns:p14="http://schemas.microsoft.com/office/powerpoint/2010/main" val="206606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b="1" kern="0" dirty="0">
                <a:solidFill>
                  <a:schemeClr val="bg1"/>
                </a:solidFill>
                <a:latin typeface="Times New Roman" pitchFamily="18" charset="0"/>
                <a:cs typeface="B Titr" pitchFamily="2" charset="-78"/>
              </a:rPr>
              <a:t>انواع مواد پیزو الکتریک</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16</a:t>
            </a:fld>
            <a:endParaRPr lang="en-US"/>
          </a:p>
        </p:txBody>
      </p:sp>
    </p:spTree>
    <p:extLst>
      <p:ext uri="{BB962C8B-B14F-4D97-AF65-F5344CB8AC3E}">
        <p14:creationId xmlns:p14="http://schemas.microsoft.com/office/powerpoint/2010/main" val="327563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انواع مواد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03504" y="843012"/>
            <a:ext cx="8153400" cy="5791200"/>
          </a:xfrm>
        </p:spPr>
        <p:txBody>
          <a:bodyPr>
            <a:normAutofit/>
          </a:bodyPr>
          <a:lstStyle/>
          <a:p>
            <a:pPr marL="0" indent="0" algn="r" rtl="1">
              <a:buNone/>
            </a:pPr>
            <a:r>
              <a:rPr lang="fa-IR" b="1" dirty="0">
                <a:cs typeface="B Nazanin" panose="00000400000000000000" pitchFamily="2" charset="-78"/>
              </a:rPr>
              <a:t>الف) کریستال های طبیعی:</a:t>
            </a:r>
            <a:br>
              <a:rPr lang="fa-IR" dirty="0">
                <a:cs typeface="B Nazanin" panose="00000400000000000000" pitchFamily="2" charset="-78"/>
              </a:rPr>
            </a:br>
            <a:r>
              <a:rPr lang="fa-IR" dirty="0">
                <a:cs typeface="B Nazanin" panose="00000400000000000000" pitchFamily="2" charset="-78"/>
              </a:rPr>
              <a:t> </a:t>
            </a:r>
          </a:p>
          <a:p>
            <a:pPr algn="r" rtl="1">
              <a:buFont typeface="Arial" pitchFamily="34" charset="0"/>
              <a:buChar char="•"/>
            </a:pPr>
            <a:r>
              <a:rPr lang="fa-IR" dirty="0">
                <a:cs typeface="B Nazanin" panose="00000400000000000000" pitchFamily="2" charset="-78"/>
              </a:rPr>
              <a:t> </a:t>
            </a:r>
            <a:r>
              <a:rPr lang="en-US" dirty="0" err="1">
                <a:cs typeface="B Nazanin" panose="00000400000000000000" pitchFamily="2" charset="-78"/>
              </a:rPr>
              <a:t>Quartez</a:t>
            </a:r>
            <a:endParaRPr lang="fa-IR" dirty="0">
              <a:cs typeface="B Nazanin" panose="00000400000000000000" pitchFamily="2" charset="-78"/>
            </a:endParaRPr>
          </a:p>
          <a:p>
            <a:pPr algn="r" rtl="1">
              <a:buFont typeface="Arial" pitchFamily="34" charset="0"/>
              <a:buChar char="•"/>
            </a:pPr>
            <a:r>
              <a:rPr lang="fa-IR" dirty="0">
                <a:cs typeface="B Nazanin" panose="00000400000000000000" pitchFamily="2" charset="-78"/>
              </a:rPr>
              <a:t> نمک راچل</a:t>
            </a:r>
          </a:p>
          <a:p>
            <a:pPr algn="r" rtl="1">
              <a:buFont typeface="Arial" pitchFamily="34" charset="0"/>
              <a:buChar char="•"/>
            </a:pPr>
            <a:r>
              <a:rPr lang="fa-IR" dirty="0">
                <a:cs typeface="B Nazanin" panose="00000400000000000000" pitchFamily="2" charset="-78"/>
              </a:rPr>
              <a:t>نیشکر</a:t>
            </a:r>
          </a:p>
          <a:p>
            <a:pPr algn="r" rtl="1">
              <a:buFont typeface="Arial" pitchFamily="34" charset="0"/>
              <a:buChar char="•"/>
            </a:pPr>
            <a:r>
              <a:rPr lang="fa-IR" dirty="0">
                <a:cs typeface="B Nazanin" panose="00000400000000000000" pitchFamily="2" charset="-78"/>
              </a:rPr>
              <a:t> </a:t>
            </a:r>
            <a:r>
              <a:rPr lang="en-US" dirty="0">
                <a:cs typeface="B Nazanin" panose="00000400000000000000" pitchFamily="2" charset="-78"/>
              </a:rPr>
              <a:t> </a:t>
            </a:r>
            <a:r>
              <a:rPr lang="en-US" dirty="0" err="1">
                <a:cs typeface="B Nazanin" panose="00000400000000000000" pitchFamily="2" charset="-78"/>
              </a:rPr>
              <a:t>Berlinite</a:t>
            </a:r>
            <a:endParaRPr lang="fa-IR" dirty="0">
              <a:cs typeface="B Nazanin" panose="00000400000000000000" pitchFamily="2" charset="-78"/>
            </a:endParaRPr>
          </a:p>
          <a:p>
            <a:pPr algn="r" rtl="1">
              <a:buFont typeface="Arial" pitchFamily="34" charset="0"/>
              <a:buChar char="•"/>
            </a:pPr>
            <a:r>
              <a:rPr lang="en-US" dirty="0">
                <a:cs typeface="B Nazanin" panose="00000400000000000000" pitchFamily="2" charset="-78"/>
              </a:rPr>
              <a:t>Topaz</a:t>
            </a:r>
            <a:r>
              <a:rPr lang="fa-IR" dirty="0">
                <a:cs typeface="B Nazanin" panose="00000400000000000000" pitchFamily="2" charset="-78"/>
              </a:rPr>
              <a:t> (یاقوت زرد)</a:t>
            </a:r>
            <a:br>
              <a:rPr lang="en-US" dirty="0">
                <a:cs typeface="B Nazanin" panose="00000400000000000000" pitchFamily="2" charset="-78"/>
              </a:rPr>
            </a:br>
            <a:r>
              <a:rPr lang="en-US" dirty="0">
                <a:cs typeface="B Nazanin" panose="00000400000000000000" pitchFamily="2" charset="-78"/>
              </a:rPr>
              <a:t>   </a:t>
            </a: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17</a:t>
            </a:fld>
            <a:endParaRPr lang="en-US"/>
          </a:p>
        </p:txBody>
      </p:sp>
    </p:spTree>
    <p:extLst>
      <p:ext uri="{BB962C8B-B14F-4D97-AF65-F5344CB8AC3E}">
        <p14:creationId xmlns:p14="http://schemas.microsoft.com/office/powerpoint/2010/main" val="3888795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انواع مواد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marL="0" indent="0" algn="r" rtl="1">
              <a:buNone/>
            </a:pPr>
            <a:r>
              <a:rPr lang="fa-IR" b="1" dirty="0">
                <a:cs typeface="B Nazanin" panose="00000400000000000000" pitchFamily="2" charset="-78"/>
              </a:rPr>
              <a:t>ب) مواد طبیعی دیگر:</a:t>
            </a:r>
          </a:p>
          <a:p>
            <a:pPr algn="r" rtl="1">
              <a:buFont typeface="Arial" pitchFamily="34" charset="0"/>
              <a:buChar char="•"/>
            </a:pPr>
            <a:r>
              <a:rPr lang="fa-IR" dirty="0">
                <a:cs typeface="B Nazanin" panose="00000400000000000000" pitchFamily="2" charset="-78"/>
              </a:rPr>
              <a:t> تاندون : تاندون گروه خشن از بافت لیفی همبند است که معمولاً عضلات را به استخوان مرتبط می کند و قادر به تحمل تنش هستند.</a:t>
            </a:r>
          </a:p>
          <a:p>
            <a:pPr algn="r" rtl="1">
              <a:buFont typeface="Arial" pitchFamily="34" charset="0"/>
              <a:buChar char="•"/>
            </a:pPr>
            <a:r>
              <a:rPr lang="fa-IR" dirty="0">
                <a:cs typeface="B Nazanin" panose="00000400000000000000" pitchFamily="2" charset="-78"/>
              </a:rPr>
              <a:t>ابریشم </a:t>
            </a:r>
          </a:p>
          <a:p>
            <a:pPr algn="r" rtl="1">
              <a:buFont typeface="Arial" pitchFamily="34" charset="0"/>
              <a:buChar char="•"/>
            </a:pPr>
            <a:r>
              <a:rPr lang="fa-IR" dirty="0">
                <a:cs typeface="B Nazanin" panose="00000400000000000000" pitchFamily="2" charset="-78"/>
              </a:rPr>
              <a:t> برخی از چوب ها</a:t>
            </a:r>
          </a:p>
          <a:p>
            <a:pPr algn="r" rtl="1">
              <a:buFont typeface="Arial" pitchFamily="34" charset="0"/>
              <a:buChar char="•"/>
            </a:pPr>
            <a:r>
              <a:rPr lang="fa-IR" dirty="0">
                <a:cs typeface="B Nazanin" panose="00000400000000000000" pitchFamily="2" charset="-78"/>
              </a:rPr>
              <a:t>مینای دندان</a:t>
            </a:r>
          </a:p>
          <a:p>
            <a:pPr algn="r" rtl="1">
              <a:buFont typeface="Arial" pitchFamily="34" charset="0"/>
              <a:buChar char="•"/>
            </a:pPr>
            <a:r>
              <a:rPr lang="fa-IR" dirty="0">
                <a:cs typeface="B Nazanin" panose="00000400000000000000" pitchFamily="2" charset="-78"/>
              </a:rPr>
              <a:t>عاج دندان</a:t>
            </a:r>
          </a:p>
          <a:p>
            <a:pPr marL="0" indent="0" algn="r" rtl="1">
              <a:buNone/>
            </a:pPr>
            <a:endParaRPr lang="fa-IR" b="1" dirty="0"/>
          </a:p>
          <a:p>
            <a:pPr marL="0" indent="0" algn="r" rtl="1">
              <a:buNone/>
            </a:pPr>
            <a:r>
              <a:rPr lang="fa-IR" b="1" dirty="0"/>
              <a:t>ج) کریستال های مصنوعی:</a:t>
            </a:r>
          </a:p>
          <a:p>
            <a:pPr algn="r" rtl="1">
              <a:buFont typeface="Arial" pitchFamily="34" charset="0"/>
              <a:buChar char="•"/>
            </a:pPr>
            <a:r>
              <a:rPr lang="fa-IR" dirty="0"/>
              <a:t>گالیوم اُرتوفسفات (</a:t>
            </a:r>
            <a:r>
              <a:rPr lang="en-US" dirty="0"/>
              <a:t>GaPO4</a:t>
            </a:r>
            <a:r>
              <a:rPr lang="fa-IR" dirty="0"/>
              <a:t>)</a:t>
            </a:r>
          </a:p>
          <a:p>
            <a:pPr algn="r" rtl="1">
              <a:buFont typeface="Arial" pitchFamily="34" charset="0"/>
              <a:buChar char="•"/>
            </a:pPr>
            <a:r>
              <a:rPr lang="fa-IR" dirty="0"/>
              <a:t>لانگاسیت (</a:t>
            </a:r>
            <a:r>
              <a:rPr lang="en-US" dirty="0"/>
              <a:t>La3Ga5SiO14</a:t>
            </a:r>
            <a:r>
              <a:rPr lang="fa-IR" dirty="0"/>
              <a:t>) </a:t>
            </a: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18</a:t>
            </a:fld>
            <a:endParaRPr lang="en-US"/>
          </a:p>
        </p:txBody>
      </p:sp>
    </p:spTree>
    <p:extLst>
      <p:ext uri="{BB962C8B-B14F-4D97-AF65-F5344CB8AC3E}">
        <p14:creationId xmlns:p14="http://schemas.microsoft.com/office/powerpoint/2010/main" val="874245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انواع مواد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marL="0" lvl="0" indent="0" algn="r" rtl="1">
              <a:buNone/>
            </a:pPr>
            <a:r>
              <a:rPr lang="ar-SA" b="1" dirty="0">
                <a:solidFill>
                  <a:srgbClr val="000000"/>
                </a:solidFill>
                <a:latin typeface="Tahoma" panose="020B0604030504040204" pitchFamily="34" charset="0"/>
                <a:cs typeface="B Nazanin" panose="00000400000000000000" pitchFamily="2" charset="-78"/>
              </a:rPr>
              <a:t>د) سرامیک های مصنوعی</a:t>
            </a:r>
            <a:r>
              <a:rPr lang="en-US" b="1" dirty="0">
                <a:solidFill>
                  <a:srgbClr val="000000"/>
                </a:solidFill>
                <a:latin typeface="Tahoma" panose="020B0604030504040204" pitchFamily="34" charset="0"/>
                <a:cs typeface="B Nazanin" panose="00000400000000000000" pitchFamily="2" charset="-78"/>
              </a:rPr>
              <a:t>:</a:t>
            </a:r>
            <a:r>
              <a:rPr lang="en-US" dirty="0">
                <a:solidFill>
                  <a:srgbClr val="000000"/>
                </a:solidFill>
                <a:latin typeface="Tahoma" panose="020B0604030504040204" pitchFamily="34" charset="0"/>
                <a:cs typeface="B Nazanin" panose="00000400000000000000" pitchFamily="2" charset="-78"/>
              </a:rPr>
              <a:t> </a:t>
            </a:r>
          </a:p>
          <a:p>
            <a:pPr marL="0" lvl="0" indent="0" algn="r" rtl="1">
              <a:buNone/>
            </a:pPr>
            <a:r>
              <a:rPr lang="en-US" dirty="0">
                <a:solidFill>
                  <a:srgbClr val="000000"/>
                </a:solidFill>
                <a:latin typeface="Tahoma" panose="020B0604030504040204" pitchFamily="34" charset="0"/>
                <a:cs typeface="B Nazanin" panose="00000400000000000000" pitchFamily="2" charset="-78"/>
              </a:rPr>
              <a:t> </a:t>
            </a:r>
            <a:endParaRPr lang="fa-IR"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dirty="0">
                <a:solidFill>
                  <a:srgbClr val="000000"/>
                </a:solidFill>
                <a:latin typeface="Tahoma" panose="020B0604030504040204" pitchFamily="34" charset="0"/>
                <a:cs typeface="B Nazanin" panose="00000400000000000000" pitchFamily="2" charset="-78"/>
              </a:rPr>
              <a:t>باریوم تیتانیوم</a:t>
            </a:r>
            <a:r>
              <a:rPr lang="en-US" dirty="0">
                <a:solidFill>
                  <a:srgbClr val="000000"/>
                </a:solidFill>
                <a:latin typeface="Tahoma" panose="020B0604030504040204" pitchFamily="34" charset="0"/>
                <a:cs typeface="B Nazanin" panose="00000400000000000000" pitchFamily="2" charset="-78"/>
              </a:rPr>
              <a:t> (BaTiO3) </a:t>
            </a:r>
            <a:r>
              <a:rPr lang="fa-IR" dirty="0">
                <a:solidFill>
                  <a:srgbClr val="000000"/>
                </a:solidFill>
                <a:latin typeface="Tahoma" panose="020B0604030504040204" pitchFamily="34" charset="0"/>
                <a:cs typeface="B Nazanin" panose="00000400000000000000" pitchFamily="2" charset="-78"/>
              </a:rPr>
              <a:t>: </a:t>
            </a:r>
            <a:r>
              <a:rPr lang="ar-SA" dirty="0">
                <a:solidFill>
                  <a:srgbClr val="000000"/>
                </a:solidFill>
                <a:latin typeface="Tahoma" panose="020B0604030504040204" pitchFamily="34" charset="0"/>
                <a:cs typeface="B Nazanin" panose="00000400000000000000" pitchFamily="2" charset="-78"/>
              </a:rPr>
              <a:t>که اولین سرامیک کشف شده با اثر پیزو الکتریک بود</a:t>
            </a:r>
            <a:r>
              <a:rPr lang="en-US" dirty="0">
                <a:solidFill>
                  <a:srgbClr val="000000"/>
                </a:solidFill>
                <a:latin typeface="Tahoma" panose="020B0604030504040204" pitchFamily="34" charset="0"/>
                <a:cs typeface="B Nazanin" panose="00000400000000000000" pitchFamily="2" charset="-78"/>
              </a:rPr>
              <a:t>.</a:t>
            </a:r>
          </a:p>
          <a:p>
            <a:pPr lvl="0" algn="r" rtl="1">
              <a:buFont typeface="Arial" pitchFamily="34" charset="0"/>
              <a:buChar char="•"/>
            </a:pPr>
            <a:endParaRPr lang="fa-IR"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dirty="0">
                <a:solidFill>
                  <a:srgbClr val="000000"/>
                </a:solidFill>
                <a:latin typeface="Tahoma" panose="020B0604030504040204" pitchFamily="34" charset="0"/>
                <a:cs typeface="B Nazanin" panose="00000400000000000000" pitchFamily="2" charset="-78"/>
              </a:rPr>
              <a:t>تیتانات سرب</a:t>
            </a:r>
            <a:r>
              <a:rPr lang="en-US" dirty="0">
                <a:solidFill>
                  <a:srgbClr val="000000"/>
                </a:solidFill>
                <a:latin typeface="Tahoma" panose="020B0604030504040204" pitchFamily="34" charset="0"/>
                <a:cs typeface="B Nazanin" panose="00000400000000000000" pitchFamily="2" charset="-78"/>
              </a:rPr>
              <a:t> (PbTiO3):</a:t>
            </a:r>
          </a:p>
          <a:p>
            <a:pPr lvl="0" algn="r" rtl="1">
              <a:buFont typeface="Arial" pitchFamily="34" charset="0"/>
              <a:buChar char="•"/>
            </a:pPr>
            <a:endParaRPr lang="fa-IR"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dirty="0">
                <a:solidFill>
                  <a:srgbClr val="000000"/>
                </a:solidFill>
                <a:latin typeface="Tahoma" panose="020B0604030504040204" pitchFamily="34" charset="0"/>
                <a:cs typeface="B Nazanin" panose="00000400000000000000" pitchFamily="2" charset="-78"/>
              </a:rPr>
              <a:t>تیتانات زیرکونات سرب</a:t>
            </a:r>
            <a:r>
              <a:rPr lang="en-US" dirty="0">
                <a:solidFill>
                  <a:srgbClr val="000000"/>
                </a:solidFill>
                <a:latin typeface="Tahoma" panose="020B0604030504040204" pitchFamily="34" charset="0"/>
                <a:cs typeface="B Nazanin" panose="00000400000000000000" pitchFamily="2" charset="-78"/>
              </a:rPr>
              <a:t> </a:t>
            </a:r>
            <a:r>
              <a:rPr lang="fa-IR" dirty="0">
                <a:solidFill>
                  <a:srgbClr val="000000"/>
                </a:solidFill>
                <a:latin typeface="Tahoma" panose="020B0604030504040204" pitchFamily="34" charset="0"/>
                <a:cs typeface="B Nazanin" panose="00000400000000000000" pitchFamily="2" charset="-78"/>
              </a:rPr>
              <a:t>: </a:t>
            </a:r>
            <a:r>
              <a:rPr lang="ar-SA" dirty="0">
                <a:solidFill>
                  <a:srgbClr val="000000"/>
                </a:solidFill>
                <a:latin typeface="Tahoma" panose="020B0604030504040204" pitchFamily="34" charset="0"/>
                <a:cs typeface="B Nazanin" panose="00000400000000000000" pitchFamily="2" charset="-78"/>
              </a:rPr>
              <a:t>که بیشتر به</a:t>
            </a:r>
            <a:r>
              <a:rPr lang="en-US" dirty="0">
                <a:solidFill>
                  <a:srgbClr val="000000"/>
                </a:solidFill>
                <a:latin typeface="Tahoma" panose="020B0604030504040204" pitchFamily="34" charset="0"/>
                <a:cs typeface="B Nazanin" panose="00000400000000000000" pitchFamily="2" charset="-78"/>
              </a:rPr>
              <a:t> PZT </a:t>
            </a:r>
            <a:r>
              <a:rPr lang="ar-SA" dirty="0">
                <a:solidFill>
                  <a:srgbClr val="000000"/>
                </a:solidFill>
                <a:latin typeface="Tahoma" panose="020B0604030504040204" pitchFamily="34" charset="0"/>
                <a:cs typeface="B Nazanin" panose="00000400000000000000" pitchFamily="2" charset="-78"/>
              </a:rPr>
              <a:t>معروف است و یکی از سرامیک های پرکاربرد امروزی محسوب می شود</a:t>
            </a:r>
            <a:r>
              <a:rPr lang="en-US" dirty="0">
                <a:solidFill>
                  <a:srgbClr val="000000"/>
                </a:solidFill>
                <a:latin typeface="Tahoma" panose="020B0604030504040204" pitchFamily="34" charset="0"/>
                <a:cs typeface="B Nazanin" panose="00000400000000000000" pitchFamily="2" charset="-78"/>
              </a:rPr>
              <a:t>.  </a:t>
            </a:r>
          </a:p>
          <a:p>
            <a:pPr marL="0" lvl="0" indent="0" algn="r" rtl="1">
              <a:buNone/>
            </a:pPr>
            <a:r>
              <a:rPr lang="en-US" dirty="0">
                <a:solidFill>
                  <a:srgbClr val="000000"/>
                </a:solidFill>
                <a:latin typeface="Tahoma" panose="020B0604030504040204" pitchFamily="34" charset="0"/>
                <a:cs typeface="B Nazanin" panose="00000400000000000000" pitchFamily="2" charset="-78"/>
              </a:rPr>
              <a:t> </a:t>
            </a:r>
            <a:endParaRPr lang="fa-IR"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dirty="0">
                <a:solidFill>
                  <a:srgbClr val="000000"/>
                </a:solidFill>
                <a:latin typeface="Tahoma" panose="020B0604030504040204" pitchFamily="34" charset="0"/>
                <a:cs typeface="B Nazanin" panose="00000400000000000000" pitchFamily="2" charset="-78"/>
              </a:rPr>
              <a:t>نیوبیت پتاسیم</a:t>
            </a:r>
            <a:r>
              <a:rPr lang="en-US" dirty="0">
                <a:solidFill>
                  <a:srgbClr val="000000"/>
                </a:solidFill>
                <a:latin typeface="Tahoma" panose="020B0604030504040204" pitchFamily="34" charset="0"/>
                <a:cs typeface="B Nazanin" panose="00000400000000000000" pitchFamily="2" charset="-78"/>
              </a:rPr>
              <a:t> (KNbO3)</a:t>
            </a:r>
            <a:endParaRPr lang="fa-IR" dirty="0">
              <a:cs typeface="B Nazanin" panose="00000400000000000000" pitchFamily="2" charset="-78"/>
            </a:endParaRPr>
          </a:p>
          <a:p>
            <a:pPr marL="0" lvl="0" indent="0" algn="r" rtl="1">
              <a:buNone/>
            </a:pP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19</a:t>
            </a:fld>
            <a:endParaRPr lang="en-US"/>
          </a:p>
        </p:txBody>
      </p:sp>
      <p:sp>
        <p:nvSpPr>
          <p:cNvPr id="5" name="Rectangle 1"/>
          <p:cNvSpPr>
            <a:spLocks noChangeArrowheads="1"/>
          </p:cNvSpPr>
          <p:nvPr/>
        </p:nvSpPr>
        <p:spPr bwMode="auto">
          <a:xfrm>
            <a:off x="0" y="113182"/>
            <a:ext cx="184731"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a:ln>
                <a:noFill/>
              </a:ln>
              <a:solidFill>
                <a:srgbClr val="000000"/>
              </a:solidFill>
              <a:effectLst/>
              <a:latin typeface="Tahoma" panose="020B0604030504040204" pitchFamily="34" charset="0"/>
              <a:cs typeface="Tahoma" panose="020B0604030504040204" pitchFamily="34" charset="0"/>
            </a:endParaRPr>
          </a:p>
        </p:txBody>
      </p:sp>
      <p:sp>
        <p:nvSpPr>
          <p:cNvPr id="6" name="AutoShape 2" descr="http://irfreeup.com/images/27336037526218774731.png"/>
          <p:cNvSpPr>
            <a:spLocks noChangeAspect="1" noChangeArrowheads="1"/>
          </p:cNvSpPr>
          <p:nvPr/>
        </p:nvSpPr>
        <p:spPr bwMode="auto">
          <a:xfrm>
            <a:off x="128588" y="239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286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52128"/>
          </a:xfrm>
        </p:spPr>
        <p:txBody>
          <a:bodyPr>
            <a:noAutofit/>
          </a:bodyPr>
          <a:lstStyle/>
          <a:p>
            <a:pPr algn="ctr" rtl="1" fontAlgn="base">
              <a:lnSpc>
                <a:spcPct val="90000"/>
              </a:lnSpc>
              <a:spcBef>
                <a:spcPct val="20000"/>
              </a:spcBef>
              <a:spcAft>
                <a:spcPct val="0"/>
              </a:spcAft>
              <a:buClr>
                <a:srgbClr val="00CCFF"/>
              </a:buClr>
              <a:buSzPct val="65000"/>
            </a:pPr>
            <a:r>
              <a:rPr lang="fa-IR" sz="3000" b="1" kern="0" dirty="0">
                <a:solidFill>
                  <a:schemeClr val="tx1"/>
                </a:solidFill>
                <a:latin typeface="Times New Roman" pitchFamily="18" charset="0"/>
                <a:ea typeface="+mn-ea"/>
                <a:cs typeface="B Titr" pitchFamily="2" charset="-78"/>
              </a:rPr>
              <a:t>سرفصل مطالب</a:t>
            </a:r>
            <a:endParaRPr lang="en-US" sz="3000" b="1" kern="0" dirty="0">
              <a:solidFill>
                <a:schemeClr val="tx1"/>
              </a:solidFill>
              <a:latin typeface="Times New Roman" pitchFamily="18" charset="0"/>
              <a:ea typeface="+mn-ea"/>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2</a:t>
            </a:fld>
            <a:endParaRPr lang="en-US"/>
          </a:p>
        </p:txBody>
      </p:sp>
      <p:sp>
        <p:nvSpPr>
          <p:cNvPr id="5" name="Rectangle 1"/>
          <p:cNvSpPr>
            <a:spLocks noChangeArrowheads="1"/>
          </p:cNvSpPr>
          <p:nvPr/>
        </p:nvSpPr>
        <p:spPr bwMode="auto">
          <a:xfrm>
            <a:off x="146304" y="1496642"/>
            <a:ext cx="860673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buFontTx/>
              <a:buChar char="•"/>
              <a:tabLst>
                <a:tab pos="685800" algn="l"/>
              </a:tabLst>
            </a:pPr>
            <a:r>
              <a:rPr lang="fa-IR" sz="2400" dirty="0">
                <a:ea typeface="Times New Roman" pitchFamily="18" charset="0"/>
                <a:cs typeface="B Nazanin" pitchFamily="2" charset="-78"/>
              </a:rPr>
              <a:t>تاریخچه و مقدمات</a:t>
            </a:r>
          </a:p>
          <a:p>
            <a:pPr algn="r" rtl="1" eaLnBrk="0" hangingPunct="0">
              <a:buFontTx/>
              <a:buChar char="•"/>
              <a:tabLst>
                <a:tab pos="685800" algn="l"/>
              </a:tabLst>
            </a:pPr>
            <a:r>
              <a:rPr lang="fa-IR" sz="2400" dirty="0">
                <a:ea typeface="Times New Roman" pitchFamily="18" charset="0"/>
                <a:cs typeface="B Nazanin" pitchFamily="2" charset="-78"/>
              </a:rPr>
              <a:t>فرایند تولید</a:t>
            </a:r>
          </a:p>
          <a:p>
            <a:pPr algn="r" rtl="1" eaLnBrk="0" hangingPunct="0">
              <a:buFontTx/>
              <a:buChar char="•"/>
              <a:tabLst>
                <a:tab pos="685800" algn="l"/>
              </a:tabLst>
            </a:pPr>
            <a:r>
              <a:rPr lang="fa-IR" sz="2400" dirty="0">
                <a:ea typeface="Times New Roman" pitchFamily="18" charset="0"/>
                <a:cs typeface="B Nazanin" pitchFamily="2" charset="-78"/>
              </a:rPr>
              <a:t>انواع مواد پیزوالکتریک</a:t>
            </a:r>
          </a:p>
          <a:p>
            <a:pPr algn="r" rtl="1" eaLnBrk="0" hangingPunct="0">
              <a:buFontTx/>
              <a:buChar char="•"/>
              <a:tabLst>
                <a:tab pos="685800" algn="l"/>
              </a:tabLst>
            </a:pPr>
            <a:r>
              <a:rPr lang="fa-IR" sz="2400" dirty="0">
                <a:ea typeface="Times New Roman" pitchFamily="18" charset="0"/>
                <a:cs typeface="B Nazanin" pitchFamily="2" charset="-78"/>
              </a:rPr>
              <a:t>روابط ریاضی مواد پیزوالکتریک</a:t>
            </a:r>
          </a:p>
          <a:p>
            <a:pPr algn="r" rtl="1" eaLnBrk="0" hangingPunct="0">
              <a:buFontTx/>
              <a:buChar char="•"/>
              <a:tabLst>
                <a:tab pos="685800" algn="l"/>
              </a:tabLst>
            </a:pPr>
            <a:r>
              <a:rPr lang="fa-IR" sz="2400" dirty="0">
                <a:ea typeface="Times New Roman" pitchFamily="18" charset="0"/>
                <a:cs typeface="B Nazanin" pitchFamily="2" charset="-78"/>
              </a:rPr>
              <a:t>کاربرد مواد و سنسور های پیزو الکتریک</a:t>
            </a:r>
          </a:p>
          <a:p>
            <a:pPr algn="r" rtl="1" eaLnBrk="0" hangingPunct="0">
              <a:buFontTx/>
              <a:buChar char="•"/>
              <a:tabLst>
                <a:tab pos="685800" algn="l"/>
              </a:tabLst>
            </a:pPr>
            <a:r>
              <a:rPr lang="fa-IR" sz="2400" dirty="0">
                <a:ea typeface="Times New Roman" pitchFamily="18" charset="0"/>
                <a:cs typeface="B Nazanin" pitchFamily="2" charset="-78"/>
              </a:rPr>
              <a:t>شتاب سنج پیزوالکتریک</a:t>
            </a:r>
          </a:p>
          <a:p>
            <a:pPr algn="r" rtl="1" eaLnBrk="0" hangingPunct="0">
              <a:buFontTx/>
              <a:buChar char="•"/>
              <a:tabLst>
                <a:tab pos="685800" algn="l"/>
              </a:tabLst>
            </a:pPr>
            <a:r>
              <a:rPr lang="fa-IR" sz="2400" dirty="0">
                <a:ea typeface="Times New Roman" pitchFamily="18" charset="0"/>
                <a:cs typeface="B Nazanin" pitchFamily="2" charset="-78"/>
              </a:rPr>
              <a:t>فشارسنج پیزوالکتریک</a:t>
            </a:r>
          </a:p>
          <a:p>
            <a:pPr algn="r" rtl="1" eaLnBrk="0" hangingPunct="0">
              <a:buFontTx/>
              <a:buChar char="•"/>
              <a:tabLst>
                <a:tab pos="685800" algn="l"/>
              </a:tabLst>
            </a:pPr>
            <a:r>
              <a:rPr lang="fa-IR" sz="2400" dirty="0">
                <a:ea typeface="Times New Roman" pitchFamily="18" charset="0"/>
                <a:cs typeface="B Nazanin" pitchFamily="2" charset="-78"/>
              </a:rPr>
              <a:t>بررسی مداری سنسور های پیزوالکتریک</a:t>
            </a:r>
          </a:p>
          <a:p>
            <a:pPr algn="r" rtl="1" eaLnBrk="0" hangingPunct="0">
              <a:buFontTx/>
              <a:buChar char="•"/>
              <a:tabLst>
                <a:tab pos="685800" algn="l"/>
              </a:tabLst>
            </a:pPr>
            <a:r>
              <a:rPr lang="fa-IR" sz="2400" dirty="0">
                <a:ea typeface="Times New Roman" pitchFamily="18" charset="0"/>
                <a:cs typeface="B Nazanin" pitchFamily="2" charset="-78"/>
              </a:rPr>
              <a:t>مزایا و معایب سنسورهای پیزو</a:t>
            </a:r>
          </a:p>
          <a:p>
            <a:pPr algn="r" rtl="1" eaLnBrk="0" hangingPunct="0">
              <a:buFontTx/>
              <a:buChar char="•"/>
              <a:tabLst>
                <a:tab pos="685800" algn="l"/>
              </a:tabLst>
            </a:pPr>
            <a:r>
              <a:rPr lang="fa-IR" sz="2400" dirty="0">
                <a:ea typeface="Times New Roman" pitchFamily="18" charset="0"/>
                <a:cs typeface="B Nazanin" pitchFamily="2" charset="-78"/>
              </a:rPr>
              <a:t>شیوه تهیه</a:t>
            </a:r>
          </a:p>
          <a:p>
            <a:pPr algn="r" rtl="1" eaLnBrk="0" hangingPunct="0">
              <a:buFontTx/>
              <a:buChar char="•"/>
              <a:tabLst>
                <a:tab pos="685800" algn="l"/>
              </a:tabLst>
            </a:pPr>
            <a:r>
              <a:rPr lang="fa-IR" sz="2400" dirty="0">
                <a:ea typeface="Times New Roman" pitchFamily="18" charset="0"/>
                <a:cs typeface="B Nazanin" pitchFamily="2" charset="-78"/>
              </a:rPr>
              <a:t>منابع</a:t>
            </a:r>
          </a:p>
          <a:p>
            <a:pPr algn="r" rtl="1" eaLnBrk="0" hangingPunct="0">
              <a:buFontTx/>
              <a:buChar char="•"/>
              <a:tabLst>
                <a:tab pos="685800" algn="l"/>
              </a:tabLst>
            </a:pPr>
            <a:r>
              <a:rPr lang="fa-IR" sz="2400" dirty="0">
                <a:ea typeface="Times New Roman" pitchFamily="18" charset="0"/>
                <a:cs typeface="B Nazanin" pitchFamily="2" charset="-78"/>
              </a:rPr>
              <a:t>منابع پیشنهادی</a:t>
            </a:r>
            <a:endParaRPr lang="en-US" sz="2400" dirty="0">
              <a:ea typeface="Times New Roman" pitchFamily="18" charset="0"/>
              <a:cs typeface="B Nazanin" pitchFamily="2" charset="-78"/>
            </a:endParaRPr>
          </a:p>
        </p:txBody>
      </p:sp>
    </p:spTree>
    <p:extLst>
      <p:ext uri="{BB962C8B-B14F-4D97-AF65-F5344CB8AC3E}">
        <p14:creationId xmlns:p14="http://schemas.microsoft.com/office/powerpoint/2010/main" val="385401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7772400" cy="780706"/>
          </a:xfrm>
        </p:spPr>
        <p:txBody>
          <a:bodyPr/>
          <a:lstStyle/>
          <a:p>
            <a:pPr algn="ctr" rtl="1"/>
            <a:r>
              <a:rPr lang="fa-IR" sz="2700" b="1" kern="0" dirty="0">
                <a:solidFill>
                  <a:srgbClr val="0070C0"/>
                </a:solidFill>
                <a:latin typeface="Times New Roman" pitchFamily="18" charset="0"/>
                <a:cs typeface="B Titr" pitchFamily="2" charset="-78"/>
              </a:rPr>
              <a:t>انواع مواد پیزوالکتریک</a:t>
            </a:r>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20</a:t>
            </a:fld>
            <a:endParaRPr lang="en-US"/>
          </a:p>
        </p:txBody>
      </p:sp>
      <p:sp>
        <p:nvSpPr>
          <p:cNvPr id="4" name="Content Placeholder 3"/>
          <p:cNvSpPr>
            <a:spLocks noGrp="1"/>
          </p:cNvSpPr>
          <p:nvPr>
            <p:ph sz="quarter" idx="1"/>
          </p:nvPr>
        </p:nvSpPr>
        <p:spPr/>
        <p:txBody>
          <a:bodyPr>
            <a:normAutofit fontScale="92500" lnSpcReduction="20000"/>
          </a:bodyPr>
          <a:lstStyle/>
          <a:p>
            <a:pPr lvl="0" algn="r" rtl="1">
              <a:buFont typeface="Arial" pitchFamily="34" charset="0"/>
              <a:buChar char="•"/>
            </a:pPr>
            <a:r>
              <a:rPr lang="ar-SA" sz="2800" dirty="0">
                <a:solidFill>
                  <a:srgbClr val="000000"/>
                </a:solidFill>
                <a:latin typeface="Tahoma" panose="020B0604030504040204" pitchFamily="34" charset="0"/>
                <a:cs typeface="B Nazanin" panose="00000400000000000000" pitchFamily="2" charset="-78"/>
              </a:rPr>
              <a:t>نیوبیت لیتیوم</a:t>
            </a:r>
            <a:r>
              <a:rPr lang="en-US" sz="2800" dirty="0">
                <a:solidFill>
                  <a:srgbClr val="000000"/>
                </a:solidFill>
                <a:latin typeface="Tahoma" panose="020B0604030504040204" pitchFamily="34" charset="0"/>
                <a:cs typeface="B Nazanin" panose="00000400000000000000" pitchFamily="2" charset="-78"/>
              </a:rPr>
              <a:t> (LiNbO3)</a:t>
            </a:r>
            <a:endParaRPr lang="fa-IR" sz="2800" dirty="0">
              <a:cs typeface="B Nazanin" panose="00000400000000000000" pitchFamily="2" charset="-78"/>
            </a:endParaRPr>
          </a:p>
          <a:p>
            <a:pPr lvl="0" algn="r" rtl="1">
              <a:buFont typeface="Arial" pitchFamily="34" charset="0"/>
              <a:buChar char="•"/>
            </a:pPr>
            <a:endParaRPr lang="fa-IR" sz="2800"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sz="2800" dirty="0">
                <a:solidFill>
                  <a:srgbClr val="000000"/>
                </a:solidFill>
                <a:latin typeface="Tahoma" panose="020B0604030504040204" pitchFamily="34" charset="0"/>
                <a:cs typeface="B Nazanin" panose="00000400000000000000" pitchFamily="2" charset="-78"/>
              </a:rPr>
              <a:t>سدیم تنگستات</a:t>
            </a:r>
            <a:r>
              <a:rPr lang="en-US" sz="2800" dirty="0">
                <a:solidFill>
                  <a:srgbClr val="000000"/>
                </a:solidFill>
                <a:latin typeface="Tahoma" panose="020B0604030504040204" pitchFamily="34" charset="0"/>
                <a:cs typeface="B Nazanin" panose="00000400000000000000" pitchFamily="2" charset="-78"/>
              </a:rPr>
              <a:t> (Na2WO3)</a:t>
            </a:r>
          </a:p>
          <a:p>
            <a:pPr lvl="0" algn="r" rtl="1">
              <a:buFont typeface="Arial" pitchFamily="34" charset="0"/>
              <a:buChar char="•"/>
            </a:pPr>
            <a:endParaRPr lang="fa-IR" sz="2800"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sz="2800" dirty="0">
                <a:solidFill>
                  <a:srgbClr val="000000"/>
                </a:solidFill>
                <a:latin typeface="Tahoma" panose="020B0604030504040204" pitchFamily="34" charset="0"/>
                <a:cs typeface="B Nazanin" panose="00000400000000000000" pitchFamily="2" charset="-78"/>
              </a:rPr>
              <a:t>سدیم پتاسیم نیوبیت</a:t>
            </a:r>
            <a:r>
              <a:rPr lang="en-US" sz="2800" dirty="0">
                <a:solidFill>
                  <a:srgbClr val="000000"/>
                </a:solidFill>
                <a:latin typeface="Tahoma" panose="020B0604030504040204" pitchFamily="34" charset="0"/>
                <a:cs typeface="B Nazanin" panose="00000400000000000000" pitchFamily="2" charset="-78"/>
              </a:rPr>
              <a:t> </a:t>
            </a:r>
            <a:r>
              <a:rPr lang="en-US" sz="2400" dirty="0">
                <a:solidFill>
                  <a:srgbClr val="000000"/>
                </a:solidFill>
                <a:latin typeface="Tahoma" panose="020B0604030504040204" pitchFamily="34" charset="0"/>
                <a:cs typeface="B Nazanin" panose="00000400000000000000" pitchFamily="2" charset="-78"/>
              </a:rPr>
              <a:t>(</a:t>
            </a:r>
            <a:r>
              <a:rPr lang="en-US" sz="2400" dirty="0" err="1">
                <a:solidFill>
                  <a:srgbClr val="000000"/>
                </a:solidFill>
                <a:latin typeface="Tahoma" panose="020B0604030504040204" pitchFamily="34" charset="0"/>
                <a:cs typeface="B Nazanin" panose="00000400000000000000" pitchFamily="2" charset="-78"/>
              </a:rPr>
              <a:t>NaKNb</a:t>
            </a:r>
            <a:r>
              <a:rPr lang="en-US" sz="2400" dirty="0">
                <a:solidFill>
                  <a:srgbClr val="000000"/>
                </a:solidFill>
                <a:latin typeface="Tahoma" panose="020B0604030504040204" pitchFamily="34" charset="0"/>
                <a:cs typeface="B Nazanin" panose="00000400000000000000" pitchFamily="2" charset="-78"/>
              </a:rPr>
              <a:t>): </a:t>
            </a:r>
            <a:r>
              <a:rPr lang="ar-SA" sz="2800" dirty="0">
                <a:solidFill>
                  <a:srgbClr val="000000"/>
                </a:solidFill>
                <a:latin typeface="Tahoma" panose="020B0604030504040204" pitchFamily="34" charset="0"/>
                <a:cs typeface="B Nazanin" panose="00000400000000000000" pitchFamily="2" charset="-78"/>
              </a:rPr>
              <a:t>بررسی دقیق تر نسبت به پیزو سرامیک های سرب در سال </a:t>
            </a:r>
            <a:r>
              <a:rPr lang="fa-IR" sz="2800" dirty="0">
                <a:solidFill>
                  <a:srgbClr val="000000"/>
                </a:solidFill>
                <a:latin typeface="Tahoma" panose="020B0604030504040204" pitchFamily="34" charset="0"/>
                <a:cs typeface="B Nazanin" panose="00000400000000000000" pitchFamily="2" charset="-78"/>
              </a:rPr>
              <a:t>2004</a:t>
            </a:r>
            <a:r>
              <a:rPr lang="ar-SA" sz="2800" dirty="0">
                <a:solidFill>
                  <a:srgbClr val="000000"/>
                </a:solidFill>
                <a:latin typeface="Tahoma" panose="020B0604030504040204" pitchFamily="34" charset="0"/>
                <a:cs typeface="B Nazanin" panose="00000400000000000000" pitchFamily="2" charset="-78"/>
              </a:rPr>
              <a:t> منجر به کشف خواص</a:t>
            </a:r>
            <a:r>
              <a:rPr lang="en-US" sz="2400" dirty="0" err="1">
                <a:solidFill>
                  <a:srgbClr val="000000"/>
                </a:solidFill>
                <a:latin typeface="Tahoma" panose="020B0604030504040204" pitchFamily="34" charset="0"/>
                <a:cs typeface="B Nazanin" panose="00000400000000000000" pitchFamily="2" charset="-78"/>
              </a:rPr>
              <a:t>NaKNb</a:t>
            </a:r>
            <a:r>
              <a:rPr lang="en-US" sz="2800" dirty="0">
                <a:solidFill>
                  <a:srgbClr val="000000"/>
                </a:solidFill>
                <a:latin typeface="Tahoma" panose="020B0604030504040204" pitchFamily="34" charset="0"/>
                <a:cs typeface="B Nazanin" panose="00000400000000000000" pitchFamily="2" charset="-78"/>
              </a:rPr>
              <a:t> </a:t>
            </a:r>
            <a:r>
              <a:rPr lang="fa-IR" sz="2800" dirty="0">
                <a:solidFill>
                  <a:srgbClr val="000000"/>
                </a:solidFill>
                <a:latin typeface="Tahoma" panose="020B0604030504040204" pitchFamily="34" charset="0"/>
                <a:cs typeface="B Nazanin" panose="00000400000000000000" pitchFamily="2" charset="-78"/>
              </a:rPr>
              <a:t> </a:t>
            </a:r>
            <a:r>
              <a:rPr lang="ar-SA" sz="2800" dirty="0">
                <a:solidFill>
                  <a:srgbClr val="000000"/>
                </a:solidFill>
                <a:latin typeface="Tahoma" panose="020B0604030504040204" pitchFamily="34" charset="0"/>
                <a:cs typeface="B Nazanin" panose="00000400000000000000" pitchFamily="2" charset="-78"/>
              </a:rPr>
              <a:t>شد که بسیار شبیه به</a:t>
            </a:r>
            <a:r>
              <a:rPr lang="en-US" sz="2800" dirty="0">
                <a:solidFill>
                  <a:srgbClr val="000000"/>
                </a:solidFill>
                <a:latin typeface="Tahoma" panose="020B0604030504040204" pitchFamily="34" charset="0"/>
                <a:cs typeface="B Nazanin" panose="00000400000000000000" pitchFamily="2" charset="-78"/>
              </a:rPr>
              <a:t> </a:t>
            </a:r>
            <a:r>
              <a:rPr lang="en-US" sz="2400" dirty="0">
                <a:solidFill>
                  <a:srgbClr val="000000"/>
                </a:solidFill>
                <a:latin typeface="Tahoma" panose="020B0604030504040204" pitchFamily="34" charset="0"/>
                <a:cs typeface="B Nazanin" panose="00000400000000000000" pitchFamily="2" charset="-78"/>
              </a:rPr>
              <a:t>PZT</a:t>
            </a:r>
            <a:r>
              <a:rPr lang="en-US" sz="2800" dirty="0">
                <a:solidFill>
                  <a:srgbClr val="000000"/>
                </a:solidFill>
                <a:latin typeface="Tahoma" panose="020B0604030504040204" pitchFamily="34" charset="0"/>
                <a:cs typeface="B Nazanin" panose="00000400000000000000" pitchFamily="2" charset="-78"/>
              </a:rPr>
              <a:t> </a:t>
            </a:r>
            <a:r>
              <a:rPr lang="ar-SA" sz="2800" dirty="0">
                <a:solidFill>
                  <a:srgbClr val="000000"/>
                </a:solidFill>
                <a:latin typeface="Tahoma" panose="020B0604030504040204" pitchFamily="34" charset="0"/>
                <a:cs typeface="B Nazanin" panose="00000400000000000000" pitchFamily="2" charset="-78"/>
              </a:rPr>
              <a:t>عمل می کند</a:t>
            </a:r>
            <a:r>
              <a:rPr lang="en-US" sz="2800" dirty="0">
                <a:solidFill>
                  <a:srgbClr val="000000"/>
                </a:solidFill>
                <a:latin typeface="Tahoma" panose="020B0604030504040204" pitchFamily="34" charset="0"/>
                <a:cs typeface="B Nazanin" panose="00000400000000000000" pitchFamily="2" charset="-78"/>
              </a:rPr>
              <a:t>.</a:t>
            </a:r>
          </a:p>
          <a:p>
            <a:pPr lvl="0" algn="r" rtl="1">
              <a:buFont typeface="Arial" pitchFamily="34" charset="0"/>
              <a:buChar char="•"/>
            </a:pPr>
            <a:endParaRPr lang="fa-IR" sz="2800"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sz="2800" dirty="0">
                <a:solidFill>
                  <a:srgbClr val="000000"/>
                </a:solidFill>
                <a:latin typeface="Tahoma" panose="020B0604030504040204" pitchFamily="34" charset="0"/>
                <a:cs typeface="B Nazanin" panose="00000400000000000000" pitchFamily="2" charset="-78"/>
              </a:rPr>
              <a:t>سموت فریت</a:t>
            </a:r>
            <a:r>
              <a:rPr lang="en-US" sz="2800" dirty="0">
                <a:solidFill>
                  <a:srgbClr val="000000"/>
                </a:solidFill>
                <a:latin typeface="Tahoma" panose="020B0604030504040204" pitchFamily="34" charset="0"/>
                <a:cs typeface="B Nazanin" panose="00000400000000000000" pitchFamily="2" charset="-78"/>
              </a:rPr>
              <a:t> (BiFeO3): </a:t>
            </a:r>
            <a:r>
              <a:rPr lang="ar-SA" sz="2800" dirty="0">
                <a:solidFill>
                  <a:srgbClr val="000000"/>
                </a:solidFill>
                <a:latin typeface="Tahoma" panose="020B0604030504040204" pitchFamily="34" charset="0"/>
                <a:cs typeface="B Nazanin" panose="00000400000000000000" pitchFamily="2" charset="-78"/>
              </a:rPr>
              <a:t>این نوع سرامیک بهترین گزینه برای جایگزینی به جای سرامیک های سرب می باشد</a:t>
            </a:r>
            <a:r>
              <a:rPr lang="en-US" sz="2800" dirty="0">
                <a:solidFill>
                  <a:srgbClr val="000000"/>
                </a:solidFill>
                <a:latin typeface="Tahoma" panose="020B0604030504040204" pitchFamily="34" charset="0"/>
                <a:cs typeface="B Nazanin" panose="00000400000000000000" pitchFamily="2" charset="-78"/>
              </a:rPr>
              <a:t>.</a:t>
            </a:r>
            <a:endParaRPr lang="fa-IR" sz="2800" dirty="0">
              <a:cs typeface="B Nazanin" panose="00000400000000000000" pitchFamily="2" charset="-78"/>
            </a:endParaRPr>
          </a:p>
          <a:p>
            <a:pPr lvl="0" algn="r" rtl="1">
              <a:buFont typeface="Arial" pitchFamily="34" charset="0"/>
              <a:buChar char="•"/>
            </a:pPr>
            <a:endParaRPr lang="fa-IR" sz="2800" dirty="0">
              <a:solidFill>
                <a:srgbClr val="000000"/>
              </a:solidFill>
              <a:latin typeface="Tahoma" panose="020B0604030504040204" pitchFamily="34" charset="0"/>
              <a:cs typeface="B Nazanin" panose="00000400000000000000" pitchFamily="2" charset="-78"/>
            </a:endParaRPr>
          </a:p>
          <a:p>
            <a:pPr lvl="0" algn="r" rtl="1">
              <a:buFont typeface="Arial" pitchFamily="34" charset="0"/>
              <a:buChar char="•"/>
            </a:pPr>
            <a:r>
              <a:rPr lang="ar-SA" sz="2800" dirty="0">
                <a:solidFill>
                  <a:srgbClr val="000000"/>
                </a:solidFill>
                <a:latin typeface="Tahoma" panose="020B0604030504040204" pitchFamily="34" charset="0"/>
                <a:cs typeface="B Nazanin" panose="00000400000000000000" pitchFamily="2" charset="-78"/>
              </a:rPr>
              <a:t>سدیم نیوبیت</a:t>
            </a:r>
            <a:r>
              <a:rPr lang="en-US" sz="2800" dirty="0">
                <a:solidFill>
                  <a:srgbClr val="000000"/>
                </a:solidFill>
                <a:latin typeface="Tahoma" panose="020B0604030504040204" pitchFamily="34" charset="0"/>
                <a:cs typeface="B Nazanin" panose="00000400000000000000" pitchFamily="2" charset="-78"/>
              </a:rPr>
              <a:t> (NaNbO3)</a:t>
            </a:r>
            <a:r>
              <a:rPr lang="en-US" sz="2800" dirty="0">
                <a:cs typeface="B Nazanin" panose="00000400000000000000" pitchFamily="2" charset="-78"/>
              </a:rPr>
              <a:t> </a:t>
            </a:r>
            <a:endParaRPr lang="en-US" sz="2800" dirty="0">
              <a:solidFill>
                <a:srgbClr val="000000"/>
              </a:solidFill>
              <a:latin typeface="Tahoma" panose="020B0604030504040204" pitchFamily="34" charset="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420694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انواع مواد پیزوالکتریک</a:t>
            </a:r>
            <a:endParaRPr lang="en-US" sz="18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marL="0" indent="0" algn="r" rtl="1">
              <a:buNone/>
            </a:pPr>
            <a:r>
              <a:rPr lang="fa-IR" b="1" dirty="0">
                <a:cs typeface="B Nazanin" panose="00000400000000000000" pitchFamily="2" charset="-78"/>
              </a:rPr>
              <a:t>هـ)پلیمرها:</a:t>
            </a:r>
            <a:br>
              <a:rPr lang="fa-IR" dirty="0">
                <a:cs typeface="B Nazanin" panose="00000400000000000000" pitchFamily="2" charset="-78"/>
              </a:rPr>
            </a:br>
            <a:r>
              <a:rPr lang="fa-IR" dirty="0">
                <a:cs typeface="B Nazanin" panose="00000400000000000000" pitchFamily="2" charset="-78"/>
              </a:rPr>
              <a:t>   </a:t>
            </a:r>
          </a:p>
          <a:p>
            <a:pPr marL="0" indent="0" algn="r" rtl="1">
              <a:buNone/>
            </a:pPr>
            <a:r>
              <a:rPr lang="fa-IR" dirty="0">
                <a:cs typeface="B Nazanin" panose="00000400000000000000" pitchFamily="2" charset="-78"/>
              </a:rPr>
              <a:t>(</a:t>
            </a:r>
            <a:r>
              <a:rPr lang="en-US" dirty="0">
                <a:cs typeface="B Nazanin" panose="00000400000000000000" pitchFamily="2" charset="-78"/>
              </a:rPr>
              <a:t>PVDF </a:t>
            </a:r>
            <a:r>
              <a:rPr lang="fa-IR" dirty="0">
                <a:cs typeface="B Nazanin" panose="00000400000000000000" pitchFamily="2" charset="-78"/>
              </a:rPr>
              <a:t> ) خاصیت پیزو الکتریسیته در این نوع پلیمر چندین برابر بیشتر از کواتز است اما انعطاف پذیری مکانیکی کمی دارند. در پلیمرها مولکول های در هم تنیده شده هنگامی که در اثر میدان الکتریکی قرار می گیرند همدیگر را جذب یا دفع می کنند.</a:t>
            </a: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21</a:t>
            </a:fld>
            <a:endParaRPr lang="en-US"/>
          </a:p>
        </p:txBody>
      </p:sp>
    </p:spTree>
    <p:extLst>
      <p:ext uri="{BB962C8B-B14F-4D97-AF65-F5344CB8AC3E}">
        <p14:creationId xmlns:p14="http://schemas.microsoft.com/office/powerpoint/2010/main" val="522670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2800" b="1" kern="0" dirty="0">
                <a:solidFill>
                  <a:schemeClr val="bg1"/>
                </a:solidFill>
                <a:latin typeface="Times New Roman" pitchFamily="18" charset="0"/>
                <a:cs typeface="B Titr" pitchFamily="2" charset="-78"/>
              </a:rPr>
              <a:t>«حسگر های پیزو الکتریک»</a:t>
            </a:r>
            <a:br>
              <a:rPr lang="fa-IR" sz="2800" dirty="0">
                <a:solidFill>
                  <a:schemeClr val="bg1"/>
                </a:solidFill>
                <a:latin typeface="Times New Roman" pitchFamily="18" charset="0"/>
                <a:cs typeface="Times New Roman" pitchFamily="18" charset="0"/>
              </a:rPr>
            </a:br>
            <a:r>
              <a:rPr lang="fa-IR" sz="2800" dirty="0">
                <a:solidFill>
                  <a:schemeClr val="bg1"/>
                </a:solidFill>
                <a:latin typeface="Times New Roman" pitchFamily="18" charset="0"/>
                <a:cs typeface="Times New Roman" pitchFamily="18" charset="0"/>
              </a:rPr>
              <a:t>سنسور های پیزو الکتریک</a:t>
            </a:r>
            <a:endParaRPr lang="en-US" sz="28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22</a:t>
            </a:fld>
            <a:endParaRPr lang="en-US"/>
          </a:p>
        </p:txBody>
      </p:sp>
    </p:spTree>
    <p:extLst>
      <p:ext uri="{BB962C8B-B14F-4D97-AF65-F5344CB8AC3E}">
        <p14:creationId xmlns:p14="http://schemas.microsoft.com/office/powerpoint/2010/main" val="2081538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مقایسه سرامیک ها و تک بلوره ها</a:t>
            </a:r>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23</a:t>
            </a:fld>
            <a:endParaRPr lang="en-US"/>
          </a:p>
        </p:txBody>
      </p:sp>
      <p:sp>
        <p:nvSpPr>
          <p:cNvPr id="4" name="Content Placeholder 3"/>
          <p:cNvSpPr>
            <a:spLocks noGrp="1"/>
          </p:cNvSpPr>
          <p:nvPr>
            <p:ph sz="quarter" idx="1"/>
          </p:nvPr>
        </p:nvSpPr>
        <p:spPr/>
        <p:txBody>
          <a:bodyPr>
            <a:normAutofit/>
          </a:bodyPr>
          <a:lstStyle/>
          <a:p>
            <a:pPr algn="r" rtl="1"/>
            <a:r>
              <a:rPr lang="fa-IR" dirty="0"/>
              <a:t>اجسام پیزو الکترونیک که سنسور های مختلف مورد استفاده قرار می گیرند به دو دسته تقسیم می شوند. دسته اول که بیشتر نیز مورد استفاده قرار می گیرد اجسام تک بلوره هستند(</a:t>
            </a:r>
            <a:r>
              <a:rPr lang="en-US" dirty="0"/>
              <a:t>Single-Crystal) </a:t>
            </a:r>
            <a:r>
              <a:rPr lang="fa-IR" dirty="0"/>
              <a:t> مانند کوارتز (</a:t>
            </a:r>
            <a:r>
              <a:rPr lang="en-US" dirty="0"/>
              <a:t>Quartz) . </a:t>
            </a:r>
            <a:r>
              <a:rPr lang="fa-IR" dirty="0"/>
              <a:t> علی‌رغم اینکه این مواد دارای </a:t>
            </a:r>
            <a:r>
              <a:rPr lang="fa-IR" dirty="0">
                <a:hlinkClick r:id="rId2" tooltip="طول عمر"/>
              </a:rPr>
              <a:t>طول عمر</a:t>
            </a:r>
            <a:r>
              <a:rPr lang="fa-IR" dirty="0"/>
              <a:t> زیادی هستند یعنی مدت زمان زیادی حساس باقی می مامند و خاصیت پیزویی خود را حفظ می کنند اما حساسیت کمی نسبت به نوع دوم (سرامیک ها) دارند. سرامیک‌ها علاوه بر اینکه حساسیت بیشتری دارند ارزان تر نیز هستند. </a:t>
            </a:r>
            <a:endParaRPr lang="en-US" dirty="0"/>
          </a:p>
        </p:txBody>
      </p:sp>
    </p:spTree>
    <p:extLst>
      <p:ext uri="{BB962C8B-B14F-4D97-AF65-F5344CB8AC3E}">
        <p14:creationId xmlns:p14="http://schemas.microsoft.com/office/powerpoint/2010/main" val="181217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24</a:t>
            </a:fld>
            <a:endParaRPr lang="en-US"/>
          </a:p>
        </p:txBody>
      </p:sp>
      <p:sp>
        <p:nvSpPr>
          <p:cNvPr id="4" name="Content Placeholder 3"/>
          <p:cNvSpPr>
            <a:spLocks noGrp="1"/>
          </p:cNvSpPr>
          <p:nvPr>
            <p:ph sz="quarter" idx="1"/>
          </p:nvPr>
        </p:nvSpPr>
        <p:spPr/>
        <p:txBody>
          <a:bodyPr/>
          <a:lstStyle/>
          <a:p>
            <a:pPr algn="r" rtl="1"/>
            <a:r>
              <a:rPr lang="fa-IR" dirty="0"/>
              <a:t>برای تولید مواد پیزو الکترونیکی سرامیکی از موادی از قبیل : باریم تیتانیوم (سرب زیرکونیم و سرب تیتانیوم و سرب متانیوتیت ) و </a:t>
            </a:r>
            <a:r>
              <a:rPr lang="en-US" dirty="0"/>
              <a:t>… </a:t>
            </a:r>
            <a:r>
              <a:rPr lang="fa-IR" dirty="0"/>
              <a:t>استفاده می شود. </a:t>
            </a:r>
            <a:r>
              <a:rPr lang="fa-IR" dirty="0">
                <a:solidFill>
                  <a:srgbClr val="FF0000"/>
                </a:solidFill>
              </a:rPr>
              <a:t>ایراد مواد سرامیکی این است که از آن جاییکه حساسیت آن‌ها در گذر زمان کاهش می یابد طول عمر سنسورهایی مجهز به مواد سرامیکی کوتاه تر از سنسورهای دارای مواد تک بلوره می باشد.</a:t>
            </a:r>
            <a:endParaRPr lang="en-US" dirty="0">
              <a:solidFill>
                <a:srgbClr val="FF0000"/>
              </a:solidFill>
            </a:endParaRPr>
          </a:p>
        </p:txBody>
      </p:sp>
    </p:spTree>
    <p:extLst>
      <p:ext uri="{BB962C8B-B14F-4D97-AF65-F5344CB8AC3E}">
        <p14:creationId xmlns:p14="http://schemas.microsoft.com/office/powerpoint/2010/main" val="1045604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25</a:t>
            </a:fld>
            <a:endParaRPr lang="en-US"/>
          </a:p>
        </p:txBody>
      </p:sp>
      <p:sp>
        <p:nvSpPr>
          <p:cNvPr id="4" name="Content Placeholder 3"/>
          <p:cNvSpPr>
            <a:spLocks noGrp="1"/>
          </p:cNvSpPr>
          <p:nvPr>
            <p:ph sz="quarter" idx="1"/>
          </p:nvPr>
        </p:nvSpPr>
        <p:spPr/>
        <p:txBody>
          <a:bodyPr/>
          <a:lstStyle/>
          <a:p>
            <a:pPr algn="r" rtl="1"/>
            <a:r>
              <a:rPr lang="fa-IR" dirty="0"/>
              <a:t>از آن جا که در سنسورهای پیزو الکترونیک سیگنال الکتریکی تولید شده دارای ولتاژ بسیار پایین می‌باشد و مقاومت خروجی نیز بسیار زیاد است باید سیگنال تولید شده را تقویت و هم چنین مقاومت خروجی را کاهش داد (با مبدل امپدانس) . در گذشته این مشکل را با استفاده از یک </a:t>
            </a:r>
            <a:r>
              <a:rPr lang="fa-IR" dirty="0">
                <a:hlinkClick r:id="rId2" tooltip="تقویت کننده"/>
              </a:rPr>
              <a:t>تقویت کننده</a:t>
            </a:r>
            <a:r>
              <a:rPr lang="fa-IR" dirty="0"/>
              <a:t> و مبدل امپدانسی جداگانه حل می کردند. مشکل این روش این است که نویز بسیار زیادی در سیستم به وجود می آید و هم چنین پیاده سازی این روش محدودیت‌های محیطی و فیزیکی بسیاری را نیز به وجود می آورد. امروزه آی سی‌های برای تقویت و تبدیل امپدانس وجود دارند که به صورت تجاری تولید شده و داخل خود سنسور نصب می گردند.</a:t>
            </a:r>
            <a:endParaRPr lang="en-US" dirty="0"/>
          </a:p>
        </p:txBody>
      </p:sp>
    </p:spTree>
    <p:extLst>
      <p:ext uri="{BB962C8B-B14F-4D97-AF65-F5344CB8AC3E}">
        <p14:creationId xmlns:p14="http://schemas.microsoft.com/office/powerpoint/2010/main" val="982085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b="1" kern="0" dirty="0">
                <a:solidFill>
                  <a:schemeClr val="bg1"/>
                </a:solidFill>
                <a:latin typeface="Times New Roman" pitchFamily="18" charset="0"/>
                <a:cs typeface="B Titr" pitchFamily="2" charset="-78"/>
              </a:rPr>
              <a:t>روابط ریاضی مواد پیزوالکتریک </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26</a:t>
            </a:fld>
            <a:endParaRPr lang="en-US"/>
          </a:p>
        </p:txBody>
      </p:sp>
    </p:spTree>
    <p:extLst>
      <p:ext uri="{BB962C8B-B14F-4D97-AF65-F5344CB8AC3E}">
        <p14:creationId xmlns:p14="http://schemas.microsoft.com/office/powerpoint/2010/main" val="120373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27</a:t>
            </a:fld>
            <a:endParaRPr lang="en-US"/>
          </a:p>
        </p:txBody>
      </p:sp>
      <p:sp>
        <p:nvSpPr>
          <p:cNvPr id="4" name="Title 1"/>
          <p:cNvSpPr txBox="1">
            <a:spLocks/>
          </p:cNvSpPr>
          <p:nvPr/>
        </p:nvSpPr>
        <p:spPr>
          <a:xfrm>
            <a:off x="611560" y="457200"/>
            <a:ext cx="7272808" cy="1387624"/>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a:solidFill>
                  <a:srgbClr val="002060"/>
                </a:solidFill>
                <a:latin typeface="Algerian" pitchFamily="82" charset="0"/>
              </a:rPr>
              <a:t>PIEZOELECTRIC  TRANSDUCERS</a:t>
            </a:r>
            <a:endParaRPr lang="en-IN" sz="3600" b="1" dirty="0">
              <a:solidFill>
                <a:srgbClr val="002060"/>
              </a:solidFill>
              <a:latin typeface="Algerian" pitchFamily="82" charset="0"/>
            </a:endParaRPr>
          </a:p>
        </p:txBody>
      </p:sp>
      <p:pic>
        <p:nvPicPr>
          <p:cNvPr id="5" name="Picture 2" descr="http://www.thelearningpit.com/hj/plcs_files/plcs-661.gif"/>
          <p:cNvPicPr>
            <a:picLocks noChangeAspect="1" noChangeArrowheads="1"/>
          </p:cNvPicPr>
          <p:nvPr/>
        </p:nvPicPr>
        <p:blipFill rotWithShape="1">
          <a:blip r:embed="rId2">
            <a:extLst>
              <a:ext uri="{28A0092B-C50C-407E-A947-70E740481C1C}">
                <a14:useLocalDpi xmlns:a14="http://schemas.microsoft.com/office/drawing/2010/main" val="0"/>
              </a:ext>
            </a:extLst>
          </a:blip>
          <a:srcRect l="36488" b="35693"/>
          <a:stretch/>
        </p:blipFill>
        <p:spPr bwMode="auto">
          <a:xfrm>
            <a:off x="395536" y="2258217"/>
            <a:ext cx="4464496" cy="40511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24500" y="2714107"/>
            <a:ext cx="3939988" cy="2862322"/>
          </a:xfrm>
          <a:prstGeom prst="rect">
            <a:avLst/>
          </a:prstGeom>
          <a:noFill/>
        </p:spPr>
        <p:txBody>
          <a:bodyPr wrap="square" rtlCol="0">
            <a:spAutoFit/>
          </a:bodyPr>
          <a:lstStyle/>
          <a:p>
            <a:pPr algn="r" rtl="1"/>
            <a:r>
              <a:rPr lang="fa-IR" dirty="0"/>
              <a:t>دو نوع ثابت وجود دارد که برای توصیف اثر پیزوالکتریک استفاده می شود:</a:t>
            </a:r>
            <a:endParaRPr lang="en-US" dirty="0"/>
          </a:p>
          <a:p>
            <a:pPr marL="285750" indent="-285750">
              <a:buFont typeface="Arial" pitchFamily="34" charset="0"/>
              <a:buChar char="•"/>
            </a:pPr>
            <a:r>
              <a:rPr lang="en-US" dirty="0"/>
              <a:t>g constant</a:t>
            </a:r>
          </a:p>
          <a:p>
            <a:pPr marL="285750" indent="-285750">
              <a:buFont typeface="Arial" pitchFamily="34" charset="0"/>
              <a:buChar char="•"/>
            </a:pPr>
            <a:r>
              <a:rPr lang="en-US" dirty="0"/>
              <a:t>d constant</a:t>
            </a:r>
          </a:p>
          <a:p>
            <a:endParaRPr lang="en-US" dirty="0"/>
          </a:p>
          <a:p>
            <a:pPr algn="r" rtl="1"/>
            <a:r>
              <a:rPr lang="fa-IR" dirty="0"/>
              <a:t>که بصورت</a:t>
            </a:r>
            <a:r>
              <a:rPr lang="en-US" dirty="0"/>
              <a:t> </a:t>
            </a:r>
            <a:r>
              <a:rPr lang="en-US" dirty="0" err="1"/>
              <a:t>dij</a:t>
            </a:r>
            <a:r>
              <a:rPr lang="en-US" dirty="0"/>
              <a:t> </a:t>
            </a:r>
            <a:r>
              <a:rPr lang="fa-IR" dirty="0"/>
              <a:t>و</a:t>
            </a:r>
            <a:r>
              <a:rPr lang="en-US" dirty="0" err="1"/>
              <a:t>gij</a:t>
            </a:r>
            <a:r>
              <a:rPr lang="en-US" dirty="0"/>
              <a:t> </a:t>
            </a:r>
            <a:r>
              <a:rPr lang="fa-IR" dirty="0"/>
              <a:t> نوشته میشوند که در آنها :</a:t>
            </a:r>
            <a:br>
              <a:rPr lang="fa-IR" dirty="0"/>
            </a:br>
            <a:endParaRPr lang="en-US" sz="1200" dirty="0"/>
          </a:p>
          <a:p>
            <a:r>
              <a:rPr lang="en-US" dirty="0" err="1"/>
              <a:t>i</a:t>
            </a:r>
            <a:r>
              <a:rPr lang="en-US" dirty="0"/>
              <a:t>= </a:t>
            </a:r>
            <a:r>
              <a:rPr lang="fa-IR" dirty="0"/>
              <a:t>جهت اثر الکتریکی</a:t>
            </a:r>
            <a:endParaRPr lang="en-US" dirty="0"/>
          </a:p>
          <a:p>
            <a:r>
              <a:rPr lang="en-US" dirty="0"/>
              <a:t>j=</a:t>
            </a:r>
            <a:r>
              <a:rPr lang="fa-IR" dirty="0"/>
              <a:t>جهت اثر مکانیکی</a:t>
            </a:r>
            <a:r>
              <a:rPr lang="en-US" dirty="0"/>
              <a:t>  </a:t>
            </a:r>
          </a:p>
          <a:p>
            <a:endParaRPr lang="en-IN" dirty="0"/>
          </a:p>
        </p:txBody>
      </p:sp>
    </p:spTree>
    <p:extLst>
      <p:ext uri="{BB962C8B-B14F-4D97-AF65-F5344CB8AC3E}">
        <p14:creationId xmlns:p14="http://schemas.microsoft.com/office/powerpoint/2010/main" val="2245713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28</a:t>
            </a:fld>
            <a:endParaRPr lang="en-US"/>
          </a:p>
        </p:txBody>
      </p:sp>
      <p:sp>
        <p:nvSpPr>
          <p:cNvPr id="3" name="TextBox 2"/>
          <p:cNvSpPr txBox="1"/>
          <p:nvPr/>
        </p:nvSpPr>
        <p:spPr>
          <a:xfrm>
            <a:off x="28568" y="980728"/>
            <a:ext cx="9360576" cy="4893647"/>
          </a:xfrm>
          <a:prstGeom prst="rect">
            <a:avLst/>
          </a:prstGeom>
          <a:noFill/>
        </p:spPr>
        <p:txBody>
          <a:bodyPr wrap="none" rtlCol="0">
            <a:spAutoFit/>
          </a:bodyPr>
          <a:lstStyle/>
          <a:p>
            <a:pPr marL="285750" indent="-285750">
              <a:buFont typeface="Arial" pitchFamily="34" charset="0"/>
              <a:buChar char="•"/>
            </a:pPr>
            <a:r>
              <a:rPr lang="en-US" sz="2400" b="1" dirty="0"/>
              <a:t>g  constant  is defined as:</a:t>
            </a:r>
          </a:p>
          <a:p>
            <a:endParaRPr lang="en-US" sz="2400" b="1" dirty="0"/>
          </a:p>
          <a:p>
            <a:r>
              <a:rPr lang="en-US" sz="2400" b="1" dirty="0"/>
              <a:t>     </a:t>
            </a:r>
            <a:r>
              <a:rPr lang="en-US" sz="2400" b="1" dirty="0" err="1"/>
              <a:t>g</a:t>
            </a:r>
            <a:r>
              <a:rPr lang="en-US" sz="1400" b="1" dirty="0" err="1"/>
              <a:t>ij</a:t>
            </a:r>
            <a:r>
              <a:rPr lang="en-US" sz="2400" b="1" dirty="0"/>
              <a:t>=(field produced in direction </a:t>
            </a:r>
            <a:r>
              <a:rPr lang="en-US" sz="2400" b="1" dirty="0" err="1"/>
              <a:t>i</a:t>
            </a:r>
            <a:r>
              <a:rPr lang="en-US" sz="2400" b="1" dirty="0"/>
              <a:t>)/(stress applied for direction j)</a:t>
            </a:r>
          </a:p>
          <a:p>
            <a:endParaRPr lang="en-US" sz="2400" b="1" dirty="0"/>
          </a:p>
          <a:p>
            <a:endParaRPr lang="en-US" sz="2400" b="1" dirty="0"/>
          </a:p>
          <a:p>
            <a:endParaRPr lang="en-US" sz="2400" b="1" dirty="0"/>
          </a:p>
          <a:p>
            <a:endParaRPr lang="en-US" sz="2400" b="1" dirty="0"/>
          </a:p>
          <a:p>
            <a:endParaRPr lang="en-US" sz="2400" b="1" dirty="0"/>
          </a:p>
          <a:p>
            <a:pPr marL="285750" indent="-285750">
              <a:buFont typeface="Arial" pitchFamily="34" charset="0"/>
              <a:buChar char="•"/>
            </a:pPr>
            <a:r>
              <a:rPr lang="en-US" sz="2400" b="1" dirty="0"/>
              <a:t>d  constant is defined as:</a:t>
            </a:r>
          </a:p>
          <a:p>
            <a:endParaRPr lang="en-US" sz="2400" b="1" dirty="0"/>
          </a:p>
          <a:p>
            <a:r>
              <a:rPr lang="en-US" sz="2400" b="1" dirty="0"/>
              <a:t>     </a:t>
            </a:r>
            <a:r>
              <a:rPr lang="en-US" sz="2400" b="1" dirty="0" err="1"/>
              <a:t>d</a:t>
            </a:r>
            <a:r>
              <a:rPr lang="en-US" sz="1600" b="1" dirty="0" err="1"/>
              <a:t>ij</a:t>
            </a:r>
            <a:r>
              <a:rPr lang="en-US" sz="2400" b="1" dirty="0"/>
              <a:t>=(charge generated in direction </a:t>
            </a:r>
            <a:r>
              <a:rPr lang="en-US" sz="2400" b="1" dirty="0" err="1"/>
              <a:t>i</a:t>
            </a:r>
            <a:r>
              <a:rPr lang="en-US" sz="2400" b="1" dirty="0"/>
              <a:t>)/(force applied in direction j)</a:t>
            </a:r>
          </a:p>
          <a:p>
            <a:endParaRPr lang="en-US" sz="2400" b="1" dirty="0"/>
          </a:p>
          <a:p>
            <a:r>
              <a:rPr lang="en-US" sz="2400" b="1" dirty="0"/>
              <a:t>              q/F</a:t>
            </a:r>
          </a:p>
        </p:txBody>
      </p:sp>
      <p:graphicFrame>
        <p:nvGraphicFramePr>
          <p:cNvPr id="4" name="Object 3"/>
          <p:cNvGraphicFramePr>
            <a:graphicFrameLocks noChangeAspect="1"/>
          </p:cNvGraphicFramePr>
          <p:nvPr/>
        </p:nvGraphicFramePr>
        <p:xfrm>
          <a:off x="1030288" y="2349500"/>
          <a:ext cx="962025" cy="1346200"/>
        </p:xfrm>
        <a:graphic>
          <a:graphicData uri="http://schemas.openxmlformats.org/presentationml/2006/ole">
            <mc:AlternateContent xmlns:mc="http://schemas.openxmlformats.org/markup-compatibility/2006">
              <mc:Choice xmlns:v="urn:schemas-microsoft-com:vml" Requires="v">
                <p:oleObj spid="_x0000_s1025" name="Equation" r:id="rId3" imgW="507960" imgH="761760" progId="">
                  <p:embed/>
                </p:oleObj>
              </mc:Choice>
              <mc:Fallback>
                <p:oleObj name="Equation" r:id="rId3" imgW="507960" imgH="76176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2349500"/>
                        <a:ext cx="962025" cy="134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8179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29</a:t>
            </a:fld>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988840"/>
            <a:ext cx="6747168" cy="3087687"/>
          </a:xfrm>
        </p:spPr>
      </p:pic>
    </p:spTree>
    <p:extLst>
      <p:ext uri="{BB962C8B-B14F-4D97-AF65-F5344CB8AC3E}">
        <p14:creationId xmlns:p14="http://schemas.microsoft.com/office/powerpoint/2010/main" val="342752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b="1" kern="0" dirty="0">
                <a:solidFill>
                  <a:schemeClr val="bg1"/>
                </a:solidFill>
                <a:latin typeface="Times New Roman" pitchFamily="18" charset="0"/>
                <a:cs typeface="B Titr" pitchFamily="2" charset="-78"/>
              </a:rPr>
              <a:t>تاریخچه و معرفی</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3</a:t>
            </a:fld>
            <a:endParaRPr lang="en-US"/>
          </a:p>
        </p:txBody>
      </p:sp>
    </p:spTree>
    <p:extLst>
      <p:ext uri="{BB962C8B-B14F-4D97-AF65-F5344CB8AC3E}">
        <p14:creationId xmlns:p14="http://schemas.microsoft.com/office/powerpoint/2010/main" val="329654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1800" b="1" kern="0" dirty="0">
                <a:solidFill>
                  <a:srgbClr val="0070C0"/>
                </a:solidFill>
                <a:latin typeface="Times New Roman" pitchFamily="18" charset="0"/>
                <a:cs typeface="B Titr" pitchFamily="2" charset="-78"/>
              </a:rPr>
              <a:t>عنوان 1</a:t>
            </a:r>
            <a:endParaRPr lang="en-US" sz="18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908720"/>
            <a:ext cx="8153400" cy="5720680"/>
          </a:xfrm>
        </p:spPr>
        <p:txBody>
          <a:bodyPr>
            <a:normAutofit/>
          </a:bodyPr>
          <a:lstStyle/>
          <a:p>
            <a:pPr algn="ctr" rtl="1"/>
            <a:endParaRPr lang="en-US" b="1" dirty="0"/>
          </a:p>
          <a:p>
            <a:pPr algn="ctr" rtl="1"/>
            <a:r>
              <a:rPr lang="fa-IR" b="1" dirty="0"/>
              <a:t>روابط اولیه پیزو الکتریسیته بدین شرح هستند:</a:t>
            </a:r>
            <a:endParaRPr lang="en-US" b="1" dirty="0"/>
          </a:p>
          <a:p>
            <a:pPr algn="ctr"/>
            <a:endParaRPr lang="en-US" b="1" dirty="0"/>
          </a:p>
          <a:p>
            <a:pPr algn="ctr"/>
            <a:r>
              <a:rPr lang="en-US" b="1" dirty="0"/>
              <a:t>  P = D x stress     and                 E = strain/D</a:t>
            </a:r>
          </a:p>
          <a:p>
            <a:pPr marL="0" indent="0" algn="ctr">
              <a:buNone/>
            </a:pPr>
            <a:endParaRPr lang="fa-IR" b="1" dirty="0"/>
          </a:p>
          <a:p>
            <a:pPr marL="0" indent="0" algn="ctr">
              <a:buNone/>
            </a:pPr>
            <a:endParaRPr lang="en-US" b="1" dirty="0"/>
          </a:p>
          <a:p>
            <a:pPr marL="0" indent="0" algn="ctr">
              <a:buNone/>
            </a:pPr>
            <a:r>
              <a:rPr lang="en-US" b="1" dirty="0"/>
              <a:t>Where, </a:t>
            </a:r>
          </a:p>
          <a:p>
            <a:pPr marL="0" indent="0" algn="ctr">
              <a:buNone/>
            </a:pPr>
            <a:r>
              <a:rPr lang="en-US" b="1" dirty="0"/>
              <a:t>P = </a:t>
            </a:r>
            <a:r>
              <a:rPr lang="fa-IR" b="1" dirty="0"/>
              <a:t>پلاریزاسیون(قطبی شدگی)</a:t>
            </a:r>
            <a:r>
              <a:rPr lang="en-US" b="1" dirty="0"/>
              <a:t> </a:t>
            </a:r>
          </a:p>
          <a:p>
            <a:pPr marL="0" indent="0" algn="ctr">
              <a:buNone/>
            </a:pPr>
            <a:r>
              <a:rPr lang="en-US" b="1" dirty="0"/>
              <a:t>E = </a:t>
            </a:r>
            <a:r>
              <a:rPr lang="fa-IR" b="1" dirty="0"/>
              <a:t>میدان الکتریکی</a:t>
            </a:r>
            <a:endParaRPr lang="en-US" b="1" dirty="0"/>
          </a:p>
          <a:p>
            <a:pPr marL="0" indent="0" algn="ctr">
              <a:buNone/>
            </a:pPr>
            <a:r>
              <a:rPr lang="en-US" b="1" dirty="0"/>
              <a:t>D = </a:t>
            </a:r>
            <a:r>
              <a:rPr lang="fa-IR" b="1" dirty="0"/>
              <a:t>ضریب پیزوالکتریک (متر بر ولت)</a:t>
            </a:r>
            <a:endParaRPr lang="fa-IR" dirty="0">
              <a:latin typeface="Times New Roman" pitchFamily="18" charset="0"/>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30</a:t>
            </a:fld>
            <a:endParaRPr lang="en-US"/>
          </a:p>
        </p:txBody>
      </p:sp>
    </p:spTree>
    <p:extLst>
      <p:ext uri="{BB962C8B-B14F-4D97-AF65-F5344CB8AC3E}">
        <p14:creationId xmlns:p14="http://schemas.microsoft.com/office/powerpoint/2010/main" val="147629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31</a:t>
            </a:fld>
            <a:endParaRPr lang="en-US"/>
          </a:p>
        </p:txBody>
      </p:sp>
      <p:sp>
        <p:nvSpPr>
          <p:cNvPr id="4" name="Content Placeholder 3"/>
          <p:cNvSpPr>
            <a:spLocks noGrp="1"/>
          </p:cNvSpPr>
          <p:nvPr>
            <p:ph sz="quarter" idx="1"/>
          </p:nvPr>
        </p:nvSpPr>
        <p:spPr/>
        <p:txBody>
          <a:bodyPr>
            <a:normAutofit lnSpcReduction="10000"/>
          </a:bodyPr>
          <a:lstStyle/>
          <a:p>
            <a:pPr algn="r" rtl="1"/>
            <a:r>
              <a:rPr lang="fa-IR" dirty="0"/>
              <a:t>بعنوان مثال در یک پیزو الکتریک مستطیلی :</a:t>
            </a:r>
          </a:p>
          <a:p>
            <a:pPr algn="r" rtl="1"/>
            <a:endParaRPr lang="fa-IR" dirty="0"/>
          </a:p>
          <a:p>
            <a:pPr algn="r" rtl="1"/>
            <a:endParaRPr lang="fa-IR" dirty="0"/>
          </a:p>
          <a:p>
            <a:pPr marL="0" indent="0" algn="r" rtl="1">
              <a:buNone/>
            </a:pPr>
            <a:endParaRPr lang="fa-IR" dirty="0"/>
          </a:p>
          <a:p>
            <a:pPr marL="0" indent="0" algn="r" rtl="1">
              <a:buNone/>
            </a:pPr>
            <a:r>
              <a:rPr lang="fa-IR" dirty="0"/>
              <a:t>                                            </a:t>
            </a:r>
            <a:r>
              <a:rPr lang="en-US" dirty="0"/>
              <a:t>F </a:t>
            </a:r>
            <a:r>
              <a:rPr lang="fa-IR" dirty="0"/>
              <a:t> : نیروی وارده بر پیزو</a:t>
            </a:r>
          </a:p>
          <a:p>
            <a:pPr marL="0" indent="0" algn="r" rtl="1">
              <a:buNone/>
            </a:pPr>
            <a:r>
              <a:rPr lang="fa-IR" dirty="0"/>
              <a:t>                                             </a:t>
            </a:r>
            <a:r>
              <a:rPr lang="en-US" dirty="0"/>
              <a:t>d</a:t>
            </a:r>
            <a:r>
              <a:rPr lang="fa-IR" dirty="0"/>
              <a:t> : ضخامت پیزو</a:t>
            </a:r>
          </a:p>
          <a:p>
            <a:pPr marL="0" indent="0" algn="r" rtl="1">
              <a:buNone/>
            </a:pPr>
            <a:r>
              <a:rPr lang="fa-IR" dirty="0"/>
              <a:t>                                            </a:t>
            </a:r>
            <a:r>
              <a:rPr lang="en-US" dirty="0"/>
              <a:t>A</a:t>
            </a:r>
            <a:r>
              <a:rPr lang="fa-IR" dirty="0"/>
              <a:t> : سطح مقطع ماده پیزو</a:t>
            </a:r>
          </a:p>
          <a:p>
            <a:pPr marL="0" indent="0" algn="r" rtl="1">
              <a:buNone/>
            </a:pPr>
            <a:r>
              <a:rPr lang="fa-IR" dirty="0"/>
              <a:t>                                            </a:t>
            </a:r>
            <a:r>
              <a:rPr lang="en-US" dirty="0"/>
              <a:t>k</a:t>
            </a:r>
            <a:r>
              <a:rPr lang="fa-IR" dirty="0"/>
              <a:t> : ثابت پیزوالکتریک</a:t>
            </a:r>
          </a:p>
          <a:p>
            <a:pPr marL="0" indent="0" algn="r" rtl="1">
              <a:buNone/>
            </a:pPr>
            <a:r>
              <a:rPr lang="fa-IR" dirty="0"/>
              <a:t> </a:t>
            </a:r>
          </a:p>
          <a:p>
            <a:pPr algn="r" rtl="1"/>
            <a:r>
              <a:rPr lang="en-US" dirty="0"/>
              <a:t>k</a:t>
            </a:r>
            <a:r>
              <a:rPr lang="fa-IR" dirty="0"/>
              <a:t>  برای کوارتز  2.3</a:t>
            </a:r>
            <a:r>
              <a:rPr lang="en-US" dirty="0"/>
              <a:t> </a:t>
            </a:r>
            <a:r>
              <a:rPr lang="fa-IR" dirty="0"/>
              <a:t> و برای باریم تیتانات 140 می باشد.</a:t>
            </a:r>
          </a:p>
        </p:txBody>
      </p:sp>
      <p:pic>
        <p:nvPicPr>
          <p:cNvPr id="5" name="Content Placeholder 4" descr="http://upload.wikimedia.org/wikipedia/commons/thumb/c/cd/Capacitor_schematic_with_dielectric.svg/220px-Capacitor_schematic_with_dielectric.svg.png">
            <a:hlinkClick r:id="rId2"/>
          </p:cNvPr>
          <p:cNvPicPr>
            <a:picLocks noChangeAspect="1" noChangeArrowheads="1"/>
          </p:cNvPicPr>
          <p:nvPr/>
        </p:nvPicPr>
        <p:blipFill>
          <a:blip r:embed="rId3" cstate="print"/>
          <a:srcRect/>
          <a:stretch>
            <a:fillRect/>
          </a:stretch>
        </p:blipFill>
        <p:spPr bwMode="auto">
          <a:xfrm>
            <a:off x="5652120" y="2132856"/>
            <a:ext cx="2618473" cy="2880320"/>
          </a:xfrm>
          <a:prstGeom prst="rect">
            <a:avLst/>
          </a:prstGeom>
          <a:noFill/>
        </p:spPr>
      </p:pic>
      <p:pic>
        <p:nvPicPr>
          <p:cNvPr id="6" name="Picture 3"/>
          <p:cNvPicPr>
            <a:picLocks noChangeAspect="1" noChangeArrowheads="1"/>
          </p:cNvPicPr>
          <p:nvPr/>
        </p:nvPicPr>
        <p:blipFill rotWithShape="1">
          <a:blip r:embed="rId4" cstate="print"/>
          <a:srcRect l="42440" t="73094" r="42032" b="15789"/>
          <a:stretch/>
        </p:blipFill>
        <p:spPr bwMode="auto">
          <a:xfrm>
            <a:off x="1475656" y="2132856"/>
            <a:ext cx="2304256" cy="1080120"/>
          </a:xfrm>
          <a:prstGeom prst="rect">
            <a:avLst/>
          </a:prstGeom>
          <a:noFill/>
          <a:ln w="9525">
            <a:noFill/>
            <a:miter lim="800000"/>
            <a:headEnd/>
            <a:tailEnd/>
          </a:ln>
          <a:effectLst/>
        </p:spPr>
      </p:pic>
    </p:spTree>
    <p:extLst>
      <p:ext uri="{BB962C8B-B14F-4D97-AF65-F5344CB8AC3E}">
        <p14:creationId xmlns:p14="http://schemas.microsoft.com/office/powerpoint/2010/main" val="3094780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b="1" kern="0" dirty="0">
                <a:solidFill>
                  <a:schemeClr val="bg1"/>
                </a:solidFill>
                <a:latin typeface="Times New Roman" pitchFamily="18" charset="0"/>
                <a:cs typeface="B Titr" pitchFamily="2" charset="-78"/>
              </a:rPr>
              <a:t>کاربرد ها</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32</a:t>
            </a:fld>
            <a:endParaRPr lang="en-US"/>
          </a:p>
        </p:txBody>
      </p:sp>
    </p:spTree>
    <p:extLst>
      <p:ext uri="{BB962C8B-B14F-4D97-AF65-F5344CB8AC3E}">
        <p14:creationId xmlns:p14="http://schemas.microsoft.com/office/powerpoint/2010/main" val="17851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solidFill>
                  <a:srgbClr val="0070C0"/>
                </a:solidFill>
                <a:cs typeface="B Titr" panose="00000700000000000000" pitchFamily="2" charset="-78"/>
              </a:rPr>
              <a:t>مثال هیی از کاربرد مواد پیزو الکتریک</a:t>
            </a:r>
            <a:endParaRPr lang="en-US" dirty="0">
              <a:solidFill>
                <a:srgbClr val="0070C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33</a:t>
            </a:fld>
            <a:endParaRPr lang="en-US"/>
          </a:p>
        </p:txBody>
      </p:sp>
      <p:sp>
        <p:nvSpPr>
          <p:cNvPr id="4" name="Content Placeholder 3"/>
          <p:cNvSpPr>
            <a:spLocks noGrp="1"/>
          </p:cNvSpPr>
          <p:nvPr>
            <p:ph sz="quarter" idx="1"/>
          </p:nvPr>
        </p:nvSpPr>
        <p:spPr>
          <a:xfrm>
            <a:off x="914400" y="1833109"/>
            <a:ext cx="7772400" cy="4572000"/>
          </a:xfrm>
        </p:spPr>
        <p:txBody>
          <a:bodyPr>
            <a:normAutofit/>
          </a:bodyPr>
          <a:lstStyle/>
          <a:p>
            <a:pPr algn="r" rtl="1"/>
            <a:r>
              <a:rPr lang="fa-IR" dirty="0"/>
              <a:t>انواع سنسورهاي پيزو الکتريک </a:t>
            </a:r>
            <a:r>
              <a:rPr lang="en-US" dirty="0"/>
              <a:t>:</a:t>
            </a:r>
            <a:r>
              <a:rPr lang="fa-IR" dirty="0"/>
              <a:t> شتاب سنج ، </a:t>
            </a:r>
            <a:r>
              <a:rPr lang="en-US" dirty="0"/>
              <a:t> STRAIN GAGE</a:t>
            </a:r>
            <a:r>
              <a:rPr lang="fa-IR" dirty="0"/>
              <a:t>،</a:t>
            </a:r>
          </a:p>
          <a:p>
            <a:pPr marL="0" indent="0" algn="r" rtl="1">
              <a:buNone/>
            </a:pPr>
            <a:r>
              <a:rPr lang="fa-IR" dirty="0"/>
              <a:t>     سنسورهاي نيرو وفشار ، سنسورهاي جريان سيالات</a:t>
            </a:r>
          </a:p>
          <a:p>
            <a:pPr algn="r" rtl="1"/>
            <a:r>
              <a:rPr lang="fa-IR" dirty="0"/>
              <a:t> موتورهای پیزوالکتریک </a:t>
            </a:r>
          </a:p>
          <a:p>
            <a:pPr algn="r" rtl="1"/>
            <a:r>
              <a:rPr lang="fa-IR" dirty="0"/>
              <a:t>ژنراتور های پیزوالکتریک</a:t>
            </a:r>
          </a:p>
          <a:p>
            <a:pPr algn="r" rtl="1"/>
            <a:r>
              <a:rPr lang="fa-IR" dirty="0"/>
              <a:t> نوسانگر پيزو الکتريک </a:t>
            </a:r>
          </a:p>
          <a:p>
            <a:pPr algn="r" rtl="1"/>
            <a:r>
              <a:rPr lang="fa-IR" dirty="0"/>
              <a:t> چشمه موج يا سنسور آلتراسونيک </a:t>
            </a:r>
          </a:p>
          <a:p>
            <a:pPr algn="r" rtl="1"/>
            <a:r>
              <a:rPr lang="fa-IR" dirty="0"/>
              <a:t>منبع با ولتاژ بالا</a:t>
            </a:r>
          </a:p>
          <a:p>
            <a:pPr algn="r" rtl="1"/>
            <a:endParaRPr lang="fa-IR" dirty="0"/>
          </a:p>
          <a:p>
            <a:pPr algn="r" rtl="1"/>
            <a:endParaRPr lang="fa-IR" dirty="0"/>
          </a:p>
          <a:p>
            <a:pPr lvl="2" algn="r" rtl="1"/>
            <a:endParaRPr lang="en-US" dirty="0"/>
          </a:p>
        </p:txBody>
      </p:sp>
    </p:spTree>
    <p:extLst>
      <p:ext uri="{BB962C8B-B14F-4D97-AF65-F5344CB8AC3E}">
        <p14:creationId xmlns:p14="http://schemas.microsoft.com/office/powerpoint/2010/main" val="348544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34</a:t>
            </a:fld>
            <a:endParaRPr lang="en-US"/>
          </a:p>
        </p:txBody>
      </p:sp>
      <p:sp>
        <p:nvSpPr>
          <p:cNvPr id="4" name="Content Placeholder 3"/>
          <p:cNvSpPr>
            <a:spLocks noGrp="1"/>
          </p:cNvSpPr>
          <p:nvPr>
            <p:ph sz="quarter" idx="1"/>
          </p:nvPr>
        </p:nvSpPr>
        <p:spPr>
          <a:xfrm>
            <a:off x="899592" y="1866900"/>
            <a:ext cx="7772400" cy="4572000"/>
          </a:xfrm>
        </p:spPr>
        <p:txBody>
          <a:bodyPr>
            <a:normAutofit/>
          </a:bodyPr>
          <a:lstStyle/>
          <a:p>
            <a:pPr algn="r" rtl="1"/>
            <a:r>
              <a:rPr lang="fa-IR" dirty="0">
                <a:cs typeface="B Nazanin" panose="00000400000000000000" pitchFamily="2" charset="-78"/>
              </a:rPr>
              <a:t> با تغيير تركيب و ابعاد قطعات مي ‌توان پيزوسراميك ‌ها را براي كاربردهاي مختلف طراحي كرد</a:t>
            </a:r>
            <a:r>
              <a:rPr lang="en-US" dirty="0">
                <a:cs typeface="B Nazanin" panose="00000400000000000000" pitchFamily="2" charset="-78"/>
              </a:rPr>
              <a:t>:</a:t>
            </a:r>
          </a:p>
          <a:p>
            <a:pPr algn="r" rtl="1"/>
            <a:r>
              <a:rPr lang="fa-IR" dirty="0">
                <a:cs typeface="B Nazanin" panose="00000400000000000000" pitchFamily="2" charset="-78"/>
              </a:rPr>
              <a:t>در بخش پزشكي در مبدل تصويرگرهاي تشخيصي و مانيتورهاي قلب جنين</a:t>
            </a:r>
            <a:endParaRPr lang="en-US" dirty="0">
              <a:cs typeface="B Nazanin" panose="00000400000000000000" pitchFamily="2" charset="-78"/>
            </a:endParaRPr>
          </a:p>
          <a:p>
            <a:pPr algn="r" rtl="1"/>
            <a:r>
              <a:rPr lang="fa-IR" dirty="0">
                <a:cs typeface="B Nazanin" panose="00000400000000000000" pitchFamily="2" charset="-78"/>
              </a:rPr>
              <a:t> تفنگ ‌هاي ليزري</a:t>
            </a:r>
            <a:endParaRPr lang="en-US" dirty="0">
              <a:cs typeface="B Nazanin" panose="00000400000000000000" pitchFamily="2" charset="-78"/>
            </a:endParaRPr>
          </a:p>
          <a:p>
            <a:pPr algn="r" rtl="1"/>
            <a:r>
              <a:rPr lang="fa-IR" dirty="0">
                <a:cs typeface="B Nazanin" panose="00000400000000000000" pitchFamily="2" charset="-78"/>
              </a:rPr>
              <a:t> چاقوهاي كوچك جراحي و كالبدشكافي</a:t>
            </a:r>
            <a:endParaRPr lang="en-US" dirty="0">
              <a:cs typeface="B Nazanin" panose="00000400000000000000" pitchFamily="2" charset="-78"/>
            </a:endParaRPr>
          </a:p>
          <a:p>
            <a:pPr algn="r" rtl="1"/>
            <a:r>
              <a:rPr lang="fa-IR" dirty="0">
                <a:cs typeface="B Nazanin" panose="00000400000000000000" pitchFamily="2" charset="-78"/>
              </a:rPr>
              <a:t>پمپ هاي قلب</a:t>
            </a:r>
            <a:endParaRPr lang="en-US" dirty="0">
              <a:cs typeface="B Nazanin" panose="00000400000000000000" pitchFamily="2" charset="-78"/>
            </a:endParaRPr>
          </a:p>
          <a:p>
            <a:pPr algn="r" rtl="1"/>
            <a:r>
              <a:rPr lang="ar-SA" dirty="0">
                <a:cs typeface="B Nazanin" panose="00000400000000000000" pitchFamily="2" charset="-78"/>
              </a:rPr>
              <a:t>تفنگهای لیزری برای درمان آب مروارید چشم</a:t>
            </a:r>
            <a:endParaRPr lang="en-US" dirty="0">
              <a:cs typeface="B Nazanin" panose="00000400000000000000" pitchFamily="2" charset="-78"/>
            </a:endParaRPr>
          </a:p>
          <a:p>
            <a:pPr algn="r" rtl="1"/>
            <a:r>
              <a:rPr lang="ar-SA" dirty="0">
                <a:cs typeface="B Nazanin" panose="00000400000000000000" pitchFamily="2" charset="-78"/>
              </a:rPr>
              <a:t>مته ها و پاک کننده های دندانی </a:t>
            </a:r>
            <a:endParaRPr lang="fa-IR" dirty="0">
              <a:cs typeface="B Nazanin" panose="00000400000000000000" pitchFamily="2" charset="-78"/>
            </a:endParaRPr>
          </a:p>
        </p:txBody>
      </p:sp>
      <p:sp>
        <p:nvSpPr>
          <p:cNvPr id="5" name="Title 1"/>
          <p:cNvSpPr txBox="1">
            <a:spLocks/>
          </p:cNvSpPr>
          <p:nvPr/>
        </p:nvSpPr>
        <p:spPr>
          <a:xfrm>
            <a:off x="1066800" y="42703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rtl="1"/>
            <a:r>
              <a:rPr lang="fa-IR" dirty="0">
                <a:solidFill>
                  <a:srgbClr val="0070C0"/>
                </a:solidFill>
                <a:cs typeface="B Titr" panose="00000700000000000000" pitchFamily="2" charset="-78"/>
              </a:rPr>
              <a:t>مثال هایی از کاربرد مواد پیزو الکتریک</a:t>
            </a:r>
            <a:endParaRPr lang="en-US" dirty="0">
              <a:solidFill>
                <a:srgbClr val="0070C0"/>
              </a:solidFill>
              <a:cs typeface="B Titr" panose="00000700000000000000" pitchFamily="2" charset="-78"/>
            </a:endParaRPr>
          </a:p>
        </p:txBody>
      </p:sp>
    </p:spTree>
    <p:extLst>
      <p:ext uri="{BB962C8B-B14F-4D97-AF65-F5344CB8AC3E}">
        <p14:creationId xmlns:p14="http://schemas.microsoft.com/office/powerpoint/2010/main" val="1772887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35</a:t>
            </a:fld>
            <a:endParaRPr lang="en-US"/>
          </a:p>
        </p:txBody>
      </p:sp>
      <p:sp>
        <p:nvSpPr>
          <p:cNvPr id="4" name="Content Placeholder 3"/>
          <p:cNvSpPr>
            <a:spLocks noGrp="1"/>
          </p:cNvSpPr>
          <p:nvPr>
            <p:ph sz="quarter" idx="1"/>
          </p:nvPr>
        </p:nvSpPr>
        <p:spPr>
          <a:xfrm>
            <a:off x="899592" y="1842762"/>
            <a:ext cx="7772400" cy="4572000"/>
          </a:xfrm>
        </p:spPr>
        <p:txBody>
          <a:bodyPr>
            <a:normAutofit/>
          </a:bodyPr>
          <a:lstStyle/>
          <a:p>
            <a:pPr algn="r" rtl="1"/>
            <a:r>
              <a:rPr lang="fa-IR" dirty="0">
                <a:cs typeface="B Nazanin" panose="00000400000000000000" pitchFamily="2" charset="-78"/>
              </a:rPr>
              <a:t>تصویر برداری فراصوت </a:t>
            </a:r>
          </a:p>
          <a:p>
            <a:pPr algn="r" rtl="1"/>
            <a:r>
              <a:rPr lang="fa-IR" dirty="0">
                <a:cs typeface="B Nazanin" panose="00000400000000000000" pitchFamily="2" charset="-78"/>
              </a:rPr>
              <a:t>ارتباطات سیار و راه دور</a:t>
            </a:r>
          </a:p>
          <a:p>
            <a:pPr algn="r" rtl="1"/>
            <a:r>
              <a:rPr lang="fa-IR" dirty="0">
                <a:cs typeface="B Nazanin" panose="00000400000000000000" pitchFamily="2" charset="-78"/>
              </a:rPr>
              <a:t>جوهر افشان پرینتر </a:t>
            </a:r>
          </a:p>
          <a:p>
            <a:pPr algn="r" rtl="1"/>
            <a:r>
              <a:rPr lang="ar-SA" dirty="0">
                <a:cs typeface="B Nazanin" panose="00000400000000000000" pitchFamily="2" charset="-78"/>
              </a:rPr>
              <a:t>فندکهای اجاق گاز</a:t>
            </a:r>
            <a:endParaRPr lang="fa-IR" dirty="0">
              <a:cs typeface="B Nazanin" panose="00000400000000000000" pitchFamily="2" charset="-78"/>
            </a:endParaRPr>
          </a:p>
          <a:p>
            <a:pPr algn="r" rtl="1"/>
            <a:r>
              <a:rPr lang="ar-SA" dirty="0">
                <a:cs typeface="B Nazanin" panose="00000400000000000000" pitchFamily="2" charset="-78"/>
              </a:rPr>
              <a:t>زنگ خطر آژیرهای خطر</a:t>
            </a:r>
            <a:endParaRPr lang="fa-IR" dirty="0">
              <a:cs typeface="B Nazanin" panose="00000400000000000000" pitchFamily="2" charset="-78"/>
            </a:endParaRPr>
          </a:p>
          <a:p>
            <a:pPr algn="r" rtl="1"/>
            <a:r>
              <a:rPr lang="ar-SA" dirty="0">
                <a:cs typeface="B Nazanin" panose="00000400000000000000" pitchFamily="2" charset="-78"/>
              </a:rPr>
              <a:t>برشکاری و جوشکاری و عیب یابی در داخل قطعات فلزی صنعتی</a:t>
            </a:r>
            <a:endParaRPr lang="fa-IR" dirty="0">
              <a:cs typeface="B Nazanin" panose="00000400000000000000" pitchFamily="2" charset="-78"/>
            </a:endParaRPr>
          </a:p>
          <a:p>
            <a:pPr algn="r" rtl="1"/>
            <a:endParaRPr lang="fa-IR" dirty="0">
              <a:cs typeface="B Nazanin" panose="00000400000000000000" pitchFamily="2" charset="-78"/>
            </a:endParaRPr>
          </a:p>
        </p:txBody>
      </p:sp>
      <p:sp>
        <p:nvSpPr>
          <p:cNvPr id="5" name="Title 1"/>
          <p:cNvSpPr txBox="1">
            <a:spLocks/>
          </p:cNvSpPr>
          <p:nvPr/>
        </p:nvSpPr>
        <p:spPr>
          <a:xfrm>
            <a:off x="1066800" y="42703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rtl="1"/>
            <a:r>
              <a:rPr lang="fa-IR" dirty="0">
                <a:solidFill>
                  <a:srgbClr val="0070C0"/>
                </a:solidFill>
                <a:cs typeface="B Titr" panose="00000700000000000000" pitchFamily="2" charset="-78"/>
              </a:rPr>
              <a:t>مثال هایی از کاربرد مواد پیزو الکتریک</a:t>
            </a:r>
            <a:endParaRPr lang="en-US" dirty="0">
              <a:solidFill>
                <a:srgbClr val="0070C0"/>
              </a:solidFill>
              <a:cs typeface="B Titr" panose="00000700000000000000" pitchFamily="2" charset="-78"/>
            </a:endParaRPr>
          </a:p>
        </p:txBody>
      </p:sp>
    </p:spTree>
    <p:extLst>
      <p:ext uri="{BB962C8B-B14F-4D97-AF65-F5344CB8AC3E}">
        <p14:creationId xmlns:p14="http://schemas.microsoft.com/office/powerpoint/2010/main" val="904871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36</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14400" y="1677218"/>
            <a:ext cx="7772400" cy="4113164"/>
          </a:xfrm>
        </p:spPr>
      </p:pic>
    </p:spTree>
    <p:extLst>
      <p:ext uri="{BB962C8B-B14F-4D97-AF65-F5344CB8AC3E}">
        <p14:creationId xmlns:p14="http://schemas.microsoft.com/office/powerpoint/2010/main" val="2092398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37</a:t>
            </a:fld>
            <a:endParaRPr lang="en-US"/>
          </a:p>
        </p:txBody>
      </p:sp>
      <p:sp>
        <p:nvSpPr>
          <p:cNvPr id="4" name="Content Placeholder 3"/>
          <p:cNvSpPr>
            <a:spLocks noGrp="1"/>
          </p:cNvSpPr>
          <p:nvPr>
            <p:ph sz="quarter" idx="1"/>
          </p:nvPr>
        </p:nvSpPr>
        <p:spPr/>
        <p:txBody>
          <a:bodyPr>
            <a:noAutofit/>
          </a:bodyPr>
          <a:lstStyle/>
          <a:p>
            <a:pPr algn="r" rtl="1"/>
            <a:r>
              <a:rPr lang="fa-IR" dirty="0">
                <a:cs typeface="B Nazanin" panose="00000400000000000000" pitchFamily="2" charset="-78"/>
              </a:rPr>
              <a:t>امروزه این سنسورها برای اندازه گیری فشار، شتاب ، نیرو یا کشش و کنترل فرایند در توسعه صنایع مختلف به کار می روند.</a:t>
            </a:r>
          </a:p>
          <a:p>
            <a:pPr algn="r" rtl="1"/>
            <a:endParaRPr lang="fa-IR" dirty="0">
              <a:cs typeface="B Nazanin" panose="00000400000000000000" pitchFamily="2" charset="-78"/>
            </a:endParaRPr>
          </a:p>
          <a:p>
            <a:pPr algn="r" rtl="1"/>
            <a:r>
              <a:rPr lang="ar-SA" dirty="0">
                <a:cs typeface="B Nazanin" panose="00000400000000000000" pitchFamily="2" charset="-78"/>
              </a:rPr>
              <a:t>ماشین های لباسشویی ، از سه سنسور برای کنترل میزان بار و میزان سطح آب و کنترل چرخش استفاده می شود سنسورهای پیروالکتریکی </a:t>
            </a:r>
          </a:p>
          <a:p>
            <a:pPr algn="r" rtl="1"/>
            <a:endParaRPr lang="fa-IR" dirty="0">
              <a:cs typeface="B Nazanin" panose="00000400000000000000" pitchFamily="2" charset="-78"/>
            </a:endParaRPr>
          </a:p>
          <a:p>
            <a:pPr algn="r" rtl="1"/>
            <a:r>
              <a:rPr lang="ar-SA" dirty="0">
                <a:cs typeface="B Nazanin" panose="00000400000000000000" pitchFamily="2" charset="-78"/>
              </a:rPr>
              <a:t>یک استفاده مهم سرامیک پیزوالکتریک ، در ایجاد و دریافت کردن امواج صوتی است گستره کاربرد این مواد از ابزارها و تجهیزات اولتراسونیکی ، برای عمق یابی در دریا و پیداکردن محل تجمع ماهیها تا تجهیزات ردیاب زیردریایی ها است </a:t>
            </a:r>
            <a:endParaRPr lang="fa-IR" dirty="0">
              <a:cs typeface="B Nazanin" panose="00000400000000000000" pitchFamily="2" charset="-78"/>
            </a:endParaRPr>
          </a:p>
          <a:p>
            <a:pPr marL="0" indent="0" algn="r" rtl="1">
              <a:buNone/>
            </a:pPr>
            <a:endParaRPr lang="en-US" dirty="0">
              <a:cs typeface="B Nazanin" panose="00000400000000000000" pitchFamily="2" charset="-78"/>
            </a:endParaRPr>
          </a:p>
        </p:txBody>
      </p:sp>
      <p:sp>
        <p:nvSpPr>
          <p:cNvPr id="5" name="Title 1"/>
          <p:cNvSpPr txBox="1">
            <a:spLocks/>
          </p:cNvSpPr>
          <p:nvPr/>
        </p:nvSpPr>
        <p:spPr>
          <a:xfrm>
            <a:off x="914400" y="27856"/>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rtl="1"/>
            <a:r>
              <a:rPr lang="fa-IR" dirty="0">
                <a:solidFill>
                  <a:srgbClr val="0070C0"/>
                </a:solidFill>
                <a:cs typeface="B Titr" panose="00000700000000000000" pitchFamily="2" charset="-78"/>
              </a:rPr>
              <a:t>کاربرد سنسور های  پیزو الکتریک</a:t>
            </a:r>
            <a:endParaRPr lang="en-US" dirty="0">
              <a:solidFill>
                <a:srgbClr val="0070C0"/>
              </a:solidFill>
              <a:cs typeface="B Titr" panose="00000700000000000000" pitchFamily="2" charset="-78"/>
            </a:endParaRPr>
          </a:p>
        </p:txBody>
      </p:sp>
    </p:spTree>
    <p:extLst>
      <p:ext uri="{BB962C8B-B14F-4D97-AF65-F5344CB8AC3E}">
        <p14:creationId xmlns:p14="http://schemas.microsoft.com/office/powerpoint/2010/main" val="3367000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38</a:t>
            </a:fld>
            <a:endParaRPr lang="en-US"/>
          </a:p>
        </p:txBody>
      </p:sp>
      <p:sp>
        <p:nvSpPr>
          <p:cNvPr id="4" name="Content Placeholder 3"/>
          <p:cNvSpPr>
            <a:spLocks noGrp="1"/>
          </p:cNvSpPr>
          <p:nvPr>
            <p:ph sz="quarter" idx="1"/>
          </p:nvPr>
        </p:nvSpPr>
        <p:spPr>
          <a:xfrm>
            <a:off x="914400" y="1268760"/>
            <a:ext cx="7772400" cy="4572000"/>
          </a:xfrm>
        </p:spPr>
        <p:txBody>
          <a:bodyPr>
            <a:noAutofit/>
          </a:bodyPr>
          <a:lstStyle/>
          <a:p>
            <a:pPr algn="r" rtl="1"/>
            <a:r>
              <a:rPr lang="fa-IR" dirty="0">
                <a:cs typeface="B Nazanin" panose="00000400000000000000" pitchFamily="2" charset="-78"/>
              </a:rPr>
              <a:t>سنسور های خودرو (عموما بین 18 تا 30)</a:t>
            </a:r>
          </a:p>
          <a:p>
            <a:pPr algn="r" rtl="1"/>
            <a:r>
              <a:rPr lang="fa-IR" dirty="0">
                <a:cs typeface="B Nazanin" panose="00000400000000000000" pitchFamily="2" charset="-78"/>
              </a:rPr>
              <a:t>مبدل ‌هاي كوچك در مجاري خون در جهت ثبت تغييرات متناوب ضربان قلب</a:t>
            </a:r>
          </a:p>
          <a:p>
            <a:pPr algn="r" rtl="1"/>
            <a:r>
              <a:rPr lang="fa-IR" dirty="0">
                <a:cs typeface="B Nazanin" panose="00000400000000000000" pitchFamily="2" charset="-78"/>
              </a:rPr>
              <a:t> تشخيص انواع فشار به شکل صدا معمول‌ترين نوع عمل حسگر است، به عنوان مثال ميکروفن‌هاي پيزوالکتريک و يا گيرنده‌هاي پيزوالکتريک در گیتارها.</a:t>
            </a:r>
          </a:p>
          <a:p>
            <a:pPr algn="r" rtl="1"/>
            <a:endParaRPr lang="fa-IR" dirty="0">
              <a:cs typeface="B Nazanin" panose="00000400000000000000" pitchFamily="2" charset="-78"/>
            </a:endParaRPr>
          </a:p>
          <a:p>
            <a:endParaRPr lang="en-US" dirty="0">
              <a:cs typeface="B Nazanin" panose="00000400000000000000" pitchFamily="2" charset="-78"/>
            </a:endParaRPr>
          </a:p>
        </p:txBody>
      </p:sp>
      <p:sp>
        <p:nvSpPr>
          <p:cNvPr id="5" name="Title 1"/>
          <p:cNvSpPr txBox="1">
            <a:spLocks/>
          </p:cNvSpPr>
          <p:nvPr/>
        </p:nvSpPr>
        <p:spPr>
          <a:xfrm>
            <a:off x="914400" y="27856"/>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r" rtl="1"/>
            <a:r>
              <a:rPr lang="fa-IR" dirty="0">
                <a:solidFill>
                  <a:srgbClr val="0070C0"/>
                </a:solidFill>
                <a:cs typeface="B Titr" panose="00000700000000000000" pitchFamily="2" charset="-78"/>
              </a:rPr>
              <a:t>کاربرد سنسور های  پیزو الکتریک</a:t>
            </a:r>
            <a:endParaRPr lang="en-US" dirty="0">
              <a:solidFill>
                <a:srgbClr val="0070C0"/>
              </a:solidFill>
              <a:cs typeface="B Titr" panose="00000700000000000000" pitchFamily="2" charset="-78"/>
            </a:endParaRPr>
          </a:p>
        </p:txBody>
      </p:sp>
      <p:pic>
        <p:nvPicPr>
          <p:cNvPr id="6" name="Content Placeholder 4"/>
          <p:cNvPicPr>
            <a:picLocks noGrp="1" noChangeAspect="1"/>
          </p:cNvPicPr>
          <p:nvPr/>
        </p:nvPicPr>
        <p:blipFill rotWithShape="1">
          <a:blip r:embed="rId2"/>
          <a:srcRect t="1" b="9230"/>
          <a:stretch/>
        </p:blipFill>
        <p:spPr>
          <a:xfrm>
            <a:off x="2964396" y="4144970"/>
            <a:ext cx="3672408" cy="2522530"/>
          </a:xfrm>
          <a:prstGeom prst="rect">
            <a:avLst/>
          </a:prstGeom>
        </p:spPr>
      </p:pic>
    </p:spTree>
    <p:extLst>
      <p:ext uri="{BB962C8B-B14F-4D97-AF65-F5344CB8AC3E}">
        <p14:creationId xmlns:p14="http://schemas.microsoft.com/office/powerpoint/2010/main" val="3218606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dirty="0">
                <a:cs typeface="B Titr" panose="00000700000000000000" pitchFamily="2" charset="-78"/>
              </a:rPr>
              <a:t> شتاب سنج پیزوالکترونیک</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39</a:t>
            </a:fld>
            <a:endParaRPr lang="en-US"/>
          </a:p>
        </p:txBody>
      </p:sp>
    </p:spTree>
    <p:extLst>
      <p:ext uri="{BB962C8B-B14F-4D97-AF65-F5344CB8AC3E}">
        <p14:creationId xmlns:p14="http://schemas.microsoft.com/office/powerpoint/2010/main" val="322746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916832"/>
            <a:ext cx="4403884" cy="2736304"/>
          </a:xfrm>
          <a:prstGeom prst="rect">
            <a:avLst/>
          </a:prstGeom>
        </p:spPr>
      </p:pic>
      <p:sp>
        <p:nvSpPr>
          <p:cNvPr id="2" name="Title 1"/>
          <p:cNvSpPr>
            <a:spLocks noGrp="1"/>
          </p:cNvSpPr>
          <p:nvPr>
            <p:ph type="title"/>
          </p:nvPr>
        </p:nvSpPr>
        <p:spPr>
          <a:xfrm>
            <a:off x="381000" y="228600"/>
            <a:ext cx="8229600" cy="457200"/>
          </a:xfrm>
        </p:spPr>
        <p:txBody>
          <a:bodyPr>
            <a:noAutofit/>
          </a:bodyPr>
          <a:lstStyle/>
          <a:p>
            <a:pPr algn="ctr" rtl="1"/>
            <a:r>
              <a:rPr lang="fa-IR" sz="1800" b="1" kern="0" dirty="0">
                <a:solidFill>
                  <a:srgbClr val="0070C0"/>
                </a:solidFill>
                <a:latin typeface="Times New Roman" pitchFamily="18" charset="0"/>
                <a:cs typeface="B Titr" pitchFamily="2" charset="-78"/>
              </a:rPr>
              <a:t>تاریخچه و  اساس اثر پیزوالکتریک</a:t>
            </a:r>
            <a:endParaRPr lang="en-US" sz="18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19100" y="685800"/>
            <a:ext cx="8153400" cy="5791200"/>
          </a:xfrm>
        </p:spPr>
        <p:txBody>
          <a:bodyPr>
            <a:normAutofit fontScale="92500" lnSpcReduction="10000"/>
          </a:bodyPr>
          <a:lstStyle/>
          <a:p>
            <a:pPr algn="just" rtl="1">
              <a:buFont typeface="Arial" pitchFamily="34" charset="0"/>
              <a:buChar char="•"/>
            </a:pPr>
            <a:r>
              <a:rPr lang="fa-IR" dirty="0"/>
              <a:t>در سال ۱۸۸۰ برادران کوری خاصیت تبدیل انرژی مکانیکی به الکتریکی توسط مواد پیزوالکتریک را کشف کردند. هنگام تحقیق روی برخی از مواد طبیعی از قبیل تورمالین و کوارتز کشف شده است. </a:t>
            </a:r>
            <a:endParaRPr lang="en-US" dirty="0"/>
          </a:p>
          <a:p>
            <a:pPr algn="just" rtl="1">
              <a:buFont typeface="Arial" pitchFamily="34" charset="0"/>
              <a:buChar char="•"/>
            </a:pPr>
            <a:endParaRPr lang="fa-IR" dirty="0"/>
          </a:p>
          <a:p>
            <a:pPr marL="0" indent="0" algn="just" rtl="1">
              <a:buNone/>
            </a:pPr>
            <a:endParaRPr lang="en-US" dirty="0"/>
          </a:p>
          <a:p>
            <a:pPr algn="just" rtl="1">
              <a:buFont typeface="Arial" pitchFamily="34" charset="0"/>
              <a:buChar char="•"/>
            </a:pPr>
            <a:endParaRPr lang="en-US" dirty="0"/>
          </a:p>
          <a:p>
            <a:pPr algn="just" rtl="1">
              <a:buFont typeface="Arial" pitchFamily="34" charset="0"/>
              <a:buChar char="•"/>
            </a:pPr>
            <a:endParaRPr lang="en-US" dirty="0"/>
          </a:p>
          <a:p>
            <a:pPr algn="just" rtl="1">
              <a:buFont typeface="Arial" pitchFamily="34" charset="0"/>
              <a:buChar char="•"/>
            </a:pPr>
            <a:endParaRPr lang="en-US" dirty="0"/>
          </a:p>
          <a:p>
            <a:pPr algn="just" rtl="1">
              <a:buFont typeface="Arial" pitchFamily="34" charset="0"/>
              <a:buChar char="•"/>
            </a:pPr>
            <a:endParaRPr lang="en-US" dirty="0"/>
          </a:p>
          <a:p>
            <a:pPr algn="just" rtl="1">
              <a:buFont typeface="Arial" pitchFamily="34" charset="0"/>
              <a:buChar char="•"/>
            </a:pPr>
            <a:endParaRPr lang="en-US" dirty="0"/>
          </a:p>
          <a:p>
            <a:pPr algn="just" rtl="1">
              <a:buFont typeface="Arial" pitchFamily="34" charset="0"/>
              <a:buChar char="•"/>
            </a:pPr>
            <a:endParaRPr lang="en-US" dirty="0"/>
          </a:p>
          <a:p>
            <a:pPr algn="just" rtl="1">
              <a:buFont typeface="Arial" pitchFamily="34" charset="0"/>
              <a:buChar char="•"/>
            </a:pPr>
            <a:r>
              <a:rPr lang="fa-IR" dirty="0"/>
              <a:t>در سال ۱۸۸۱ گابریل لپمن بر اساس محاسبات ترمودینامیکی توانست خاصیت معکوس مواد پیزو الکتریک را اثبات کند که فورا توسط آزمایشات برادران کوری تایید شد.</a:t>
            </a:r>
          </a:p>
          <a:p>
            <a:pPr marL="0" indent="0" algn="just" rtl="1">
              <a:buNone/>
            </a:pPr>
            <a:endParaRPr lang="fa-IR" dirty="0">
              <a:latin typeface="Times New Roman" pitchFamily="18" charset="0"/>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4</a:t>
            </a:fld>
            <a:endParaRPr lang="en-US"/>
          </a:p>
        </p:txBody>
      </p:sp>
    </p:spTree>
    <p:extLst>
      <p:ext uri="{BB962C8B-B14F-4D97-AF65-F5344CB8AC3E}">
        <p14:creationId xmlns:p14="http://schemas.microsoft.com/office/powerpoint/2010/main" val="2630987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868958"/>
          </a:xfrm>
        </p:spPr>
        <p:txBody>
          <a:bodyPr>
            <a:normAutofit/>
          </a:bodyPr>
          <a:lstStyle/>
          <a:p>
            <a:pPr algn="ctr" rtl="1"/>
            <a:r>
              <a:rPr lang="fa-IR" sz="2700" dirty="0">
                <a:solidFill>
                  <a:srgbClr val="0070C0"/>
                </a:solidFill>
                <a:cs typeface="B Titr" panose="00000700000000000000" pitchFamily="2" charset="-78"/>
              </a:rPr>
              <a:t> شتاب سنج پیزوالکترونیک</a:t>
            </a:r>
            <a:endParaRPr lang="en-US" sz="2700" dirty="0">
              <a:solidFill>
                <a:srgbClr val="0070C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40</a:t>
            </a:fld>
            <a:endParaRPr lang="en-US"/>
          </a:p>
        </p:txBody>
      </p:sp>
      <p:sp>
        <p:nvSpPr>
          <p:cNvPr id="4" name="Content Placeholder 3"/>
          <p:cNvSpPr>
            <a:spLocks noGrp="1"/>
          </p:cNvSpPr>
          <p:nvPr>
            <p:ph sz="quarter" idx="1"/>
          </p:nvPr>
        </p:nvSpPr>
        <p:spPr/>
        <p:txBody>
          <a:bodyPr/>
          <a:lstStyle/>
          <a:p>
            <a:pPr algn="r" rtl="1"/>
            <a:r>
              <a:rPr lang="fa-IR" dirty="0">
                <a:cs typeface="B Nazanin" panose="00000400000000000000" pitchFamily="2" charset="-78"/>
              </a:rPr>
              <a:t>در شتاب سنج های پیزوالکتریک یک جرم در ارتباط مستقیم با یک پیزو الکتریک قرار میگیرد و با توجه به بار تولیدی توسط پیزو در اثر نیروی مکانیکی وارده بر آن  بوسیله جسم ، نیرو و به تبع آن شتاب محاسبه می  گردد.</a:t>
            </a:r>
          </a:p>
          <a:p>
            <a:pPr algn="r" rtl="1"/>
            <a:r>
              <a:rPr lang="fa-IR" dirty="0">
                <a:cs typeface="B Nazanin" panose="00000400000000000000" pitchFamily="2" charset="-78"/>
              </a:rPr>
              <a:t>برای بیان حساسیت این سنسورها با توجه به بزرگ بودن واحد کولن از </a:t>
            </a:r>
            <a:r>
              <a:rPr lang="en-US" dirty="0">
                <a:cs typeface="B Nazanin" panose="00000400000000000000" pitchFamily="2" charset="-78"/>
              </a:rPr>
              <a:t>Pc/g</a:t>
            </a:r>
            <a:r>
              <a:rPr lang="fa-IR" dirty="0">
                <a:cs typeface="B Nazanin" panose="00000400000000000000" pitchFamily="2" charset="-78"/>
              </a:rPr>
              <a:t> (پیکو کولن) استفاده می شود.</a:t>
            </a:r>
          </a:p>
          <a:p>
            <a:pPr algn="r" rtl="1"/>
            <a:endParaRPr lang="fa-IR" dirty="0">
              <a:cs typeface="B Nazanin" panose="00000400000000000000" pitchFamily="2" charset="-78"/>
            </a:endParaRPr>
          </a:p>
          <a:p>
            <a:pPr algn="r" rtl="1"/>
            <a:r>
              <a:rPr lang="fa-IR" dirty="0">
                <a:cs typeface="B Nazanin" panose="00000400000000000000" pitchFamily="2" charset="-78"/>
              </a:rPr>
              <a:t>در ادامه انواع این شتاب سنج ها را ذکر و مختضرا عملکردشان را توضیح خواهیم داد.</a:t>
            </a:r>
            <a:endParaRPr lang="en-US" dirty="0">
              <a:cs typeface="B Nazanin" panose="00000400000000000000" pitchFamily="2" charset="-78"/>
            </a:endParaRPr>
          </a:p>
        </p:txBody>
      </p:sp>
    </p:spTree>
    <p:extLst>
      <p:ext uri="{BB962C8B-B14F-4D97-AF65-F5344CB8AC3E}">
        <p14:creationId xmlns:p14="http://schemas.microsoft.com/office/powerpoint/2010/main" val="2779536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rtl="1" fontAlgn="base"/>
            <a:r>
              <a:rPr lang="fa-IR" sz="1800" b="1" kern="0" dirty="0">
                <a:solidFill>
                  <a:srgbClr val="0070C0"/>
                </a:solidFill>
                <a:latin typeface="Times New Roman" pitchFamily="18" charset="0"/>
                <a:cs typeface="B Titr" pitchFamily="2" charset="-78"/>
              </a:rPr>
              <a:t>۱- نوع برشی </a:t>
            </a:r>
            <a:r>
              <a:rPr lang="en-US" sz="1800" b="1" dirty="0"/>
              <a:t>(Shear Mode)</a:t>
            </a:r>
            <a:endParaRPr lang="en-US" sz="18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1043608" y="1340768"/>
            <a:ext cx="7715200" cy="5791200"/>
          </a:xfrm>
        </p:spPr>
        <p:txBody>
          <a:bodyPr>
            <a:normAutofit/>
          </a:bodyPr>
          <a:lstStyle/>
          <a:p>
            <a:pPr algn="just" rtl="1">
              <a:buFont typeface="Arial" pitchFamily="34" charset="0"/>
              <a:buChar char="•"/>
            </a:pPr>
            <a:r>
              <a:rPr lang="ar-SA" dirty="0">
                <a:cs typeface="B Nazanin" panose="00000400000000000000" pitchFamily="2" charset="-78"/>
              </a:rPr>
              <a:t>در طراحی اتصال برشی یا ساندویچی</a:t>
            </a:r>
            <a:r>
              <a:rPr lang="fa-IR" dirty="0">
                <a:cs typeface="B Nazanin" panose="00000400000000000000" pitchFamily="2" charset="-78"/>
              </a:rPr>
              <a:t> </a:t>
            </a:r>
            <a:r>
              <a:rPr lang="ar-SA" dirty="0">
                <a:cs typeface="B Nazanin" panose="00000400000000000000" pitchFamily="2" charset="-78"/>
              </a:rPr>
              <a:t>، کریستال حسگر مابین هسته مرکزی عمودی و جرم مرتعش</a:t>
            </a:r>
            <a:r>
              <a:rPr lang="fa-IR" dirty="0">
                <a:cs typeface="B Nazanin" panose="00000400000000000000" pitchFamily="2" charset="-78"/>
              </a:rPr>
              <a:t> </a:t>
            </a:r>
            <a:r>
              <a:rPr lang="ar-SA" dirty="0">
                <a:cs typeface="B Nazanin" panose="00000400000000000000" pitchFamily="2" charset="-78"/>
              </a:rPr>
              <a:t>قرار می گیرد. مجموعه هسته مرکزی، کریستال پیزوالکتریک و جرم مرتعش </a:t>
            </a:r>
            <a:r>
              <a:rPr lang="fa-IR" dirty="0">
                <a:cs typeface="B Nazanin" panose="00000400000000000000" pitchFamily="2" charset="-78"/>
              </a:rPr>
              <a:t>بوسیله یک حلقه </a:t>
            </a:r>
            <a:r>
              <a:rPr lang="ar-SA" dirty="0">
                <a:cs typeface="B Nazanin" panose="00000400000000000000" pitchFamily="2" charset="-78"/>
              </a:rPr>
              <a:t>به صورت یک مجموعه در </a:t>
            </a:r>
            <a:r>
              <a:rPr lang="fa-IR" dirty="0">
                <a:cs typeface="B Nazanin" panose="00000400000000000000" pitchFamily="2" charset="-78"/>
              </a:rPr>
              <a:t>می آ</a:t>
            </a:r>
            <a:r>
              <a:rPr lang="ar-SA" dirty="0">
                <a:cs typeface="B Nazanin" panose="00000400000000000000" pitchFamily="2" charset="-78"/>
              </a:rPr>
              <a:t>یند. </a:t>
            </a:r>
            <a:endParaRPr lang="fa-IR" dirty="0">
              <a:cs typeface="B Nazanin" panose="00000400000000000000" pitchFamily="2" charset="-78"/>
            </a:endParaRPr>
          </a:p>
          <a:p>
            <a:pPr algn="just" rtl="1">
              <a:buFont typeface="Arial" pitchFamily="34" charset="0"/>
              <a:buChar char="•"/>
            </a:pPr>
            <a:endParaRPr lang="fa-IR" dirty="0">
              <a:cs typeface="B Nazanin" panose="00000400000000000000" pitchFamily="2" charset="-78"/>
            </a:endParaRPr>
          </a:p>
          <a:p>
            <a:pPr algn="r" rtl="1">
              <a:buFont typeface="Arial" pitchFamily="34" charset="0"/>
              <a:buChar char="•"/>
            </a:pPr>
            <a:r>
              <a:rPr lang="ar-SA" dirty="0">
                <a:cs typeface="B Nazanin" panose="00000400000000000000" pitchFamily="2" charset="-78"/>
              </a:rPr>
              <a:t>ارتعاش موجب می شود تا جرم بر کریستال</a:t>
            </a:r>
            <a:r>
              <a:rPr lang="fa-IR" dirty="0">
                <a:cs typeface="B Nazanin" panose="00000400000000000000" pitchFamily="2" charset="-78"/>
              </a:rPr>
              <a:t> نیرو </a:t>
            </a:r>
            <a:r>
              <a:rPr lang="ar-SA" dirty="0">
                <a:cs typeface="B Nazanin" panose="00000400000000000000" pitchFamily="2" charset="-78"/>
              </a:rPr>
              <a:t>اعمال کند. با ایزوله کردن کریستال حسگر از پایه و بدنه این نوع از  شتاب سنج ها عملکرد مناسبی در دفع اثرات حرارتی و خمشی محل نصب خواهند داشت. این نوع حسگر ها همچنین دارای ابعاد کوچکتری نیز می باشند.</a:t>
            </a:r>
            <a:br>
              <a:rPr lang="ar-SA" dirty="0">
                <a:cs typeface="B Nazanin" panose="00000400000000000000" pitchFamily="2" charset="-78"/>
              </a:rPr>
            </a:b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41</a:t>
            </a:fld>
            <a:endParaRPr lang="en-US" dirty="0"/>
          </a:p>
        </p:txBody>
      </p:sp>
    </p:spTree>
    <p:extLst>
      <p:ext uri="{BB962C8B-B14F-4D97-AF65-F5344CB8AC3E}">
        <p14:creationId xmlns:p14="http://schemas.microsoft.com/office/powerpoint/2010/main" val="371407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42</a:t>
            </a:fld>
            <a:endParaRPr lang="en-US"/>
          </a:p>
        </p:txBody>
      </p:sp>
      <p:sp>
        <p:nvSpPr>
          <p:cNvPr id="4" name="Content Placeholder 3"/>
          <p:cNvSpPr>
            <a:spLocks noGrp="1"/>
          </p:cNvSpPr>
          <p:nvPr>
            <p:ph sz="quarter" idx="1"/>
          </p:nvPr>
        </p:nvSpPr>
        <p:spPr/>
        <p:txBody>
          <a:bodyPr/>
          <a:lstStyle/>
          <a:p>
            <a:endParaRPr lang="en-US"/>
          </a:p>
        </p:txBody>
      </p:sp>
      <p:pic>
        <p:nvPicPr>
          <p:cNvPr id="5" name="Picture 2" descr="http://bayanbox.ir/view/4380268063033858440/Shear-M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248" y="574402"/>
            <a:ext cx="6336704" cy="566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17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rtl="1"/>
            <a:r>
              <a:rPr lang="fa-IR" sz="1800" b="1" kern="0" dirty="0">
                <a:solidFill>
                  <a:srgbClr val="0070C0"/>
                </a:solidFill>
                <a:latin typeface="Times New Roman" pitchFamily="18" charset="0"/>
                <a:cs typeface="B Titr" pitchFamily="2" charset="-78"/>
              </a:rPr>
              <a:t>۲- نوع  خمشی </a:t>
            </a:r>
            <a:r>
              <a:rPr lang="en-US" sz="1800" b="1" dirty="0"/>
              <a:t>(Flexural Mode)</a:t>
            </a:r>
            <a:r>
              <a:rPr lang="fa-IR" sz="1800" b="1" dirty="0"/>
              <a:t> </a:t>
            </a:r>
            <a:endParaRPr lang="en-US" sz="18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algn="r" rtl="1">
              <a:buFont typeface="Arial" pitchFamily="34" charset="0"/>
              <a:buChar char="•"/>
            </a:pPr>
            <a:r>
              <a:rPr lang="fa-IR" dirty="0">
                <a:cs typeface="B Nazanin" panose="00000400000000000000" pitchFamily="2" charset="-78"/>
              </a:rPr>
              <a:t>در حالت خمشی کریستال به صورت یک تیر می باشد که بر روی تکیه گاه قرار گرفته است. وجود تکیه گاه موجب می شود تا بر اثر نیروی ناشی از شتاب تنش در کریستال ایجاد شده و در نتیجه آن شارژ الکتریکی نیز در آن ایجاد شود. در بعضی از موارد کریستال را بر روی یک تیر نگهدارنده نصب می کنند تا مقدار تنش ناشی از شتاب بیشتر گردد. این طراحی سنسور شتاب موجب می شود تا سنسور دارای وزن کمتر، ثبات دمایی بهترو قیمت پایین تر باشد. یکی دیگر از مزایای این سنسور عدم حساسیت به حرکت های عمود بر جهت اندازه گیری شتاب می باشد. عموما این طراحی برای فرکانس های پایین و یا شتاب های پایین استفاده می شود. </a:t>
            </a:r>
            <a:endParaRPr lang="fa-IR" dirty="0">
              <a:latin typeface="Times New Roman" pitchFamily="18" charset="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43</a:t>
            </a:fld>
            <a:endParaRPr lang="en-US"/>
          </a:p>
        </p:txBody>
      </p:sp>
    </p:spTree>
    <p:extLst>
      <p:ext uri="{BB962C8B-B14F-4D97-AF65-F5344CB8AC3E}">
        <p14:creationId xmlns:p14="http://schemas.microsoft.com/office/powerpoint/2010/main" val="272164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44</a:t>
            </a:fld>
            <a:endParaRPr lang="en-US"/>
          </a:p>
        </p:txBody>
      </p:sp>
      <p:pic>
        <p:nvPicPr>
          <p:cNvPr id="5" name="Picture 2" descr="http://bayanbox.ir/view/8283422111489379867/Flexural-Mode.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841315"/>
            <a:ext cx="688402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00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rtl="1"/>
            <a:r>
              <a:rPr lang="ar-SA" sz="2700" b="1" dirty="0">
                <a:solidFill>
                  <a:srgbClr val="0070C0"/>
                </a:solidFill>
                <a:cs typeface="B Nazanin" panose="00000400000000000000" pitchFamily="2" charset="-78"/>
              </a:rPr>
              <a:t>3- حالت فشاری </a:t>
            </a:r>
            <a:r>
              <a:rPr lang="fa-IR" sz="2700" b="1" dirty="0">
                <a:solidFill>
                  <a:srgbClr val="0070C0"/>
                </a:solidFill>
                <a:cs typeface="B Nazanin" panose="00000400000000000000" pitchFamily="2" charset="-78"/>
              </a:rPr>
              <a:t>(</a:t>
            </a:r>
            <a:r>
              <a:rPr lang="en-US" sz="2700" b="1" dirty="0">
                <a:solidFill>
                  <a:srgbClr val="0070C0"/>
                </a:solidFill>
                <a:cs typeface="B Nazanin" panose="00000400000000000000" pitchFamily="2" charset="-78"/>
              </a:rPr>
              <a:t>Compression Mode</a:t>
            </a:r>
            <a:r>
              <a:rPr lang="fa-IR" sz="2700" b="1" dirty="0">
                <a:solidFill>
                  <a:srgbClr val="0070C0"/>
                </a:solidFill>
                <a:cs typeface="B Nazanin" panose="00000400000000000000" pitchFamily="2" charset="-78"/>
              </a:rPr>
              <a:t>)</a:t>
            </a:r>
            <a:endParaRPr lang="en-US" sz="2700" dirty="0">
              <a:solidFill>
                <a:srgbClr val="0070C0"/>
              </a:solidFill>
              <a:latin typeface="Times New Roman" pitchFamily="18" charset="0"/>
              <a:cs typeface="B Nazanin" panose="00000400000000000000" pitchFamily="2" charset="-78"/>
            </a:endParaRPr>
          </a:p>
        </p:txBody>
      </p:sp>
      <p:sp>
        <p:nvSpPr>
          <p:cNvPr id="3" name="Content Placeholder 2"/>
          <p:cNvSpPr>
            <a:spLocks noGrp="1"/>
          </p:cNvSpPr>
          <p:nvPr>
            <p:ph sz="quarter" idx="1"/>
          </p:nvPr>
        </p:nvSpPr>
        <p:spPr>
          <a:xfrm>
            <a:off x="533400" y="838200"/>
            <a:ext cx="8153400" cy="5791200"/>
          </a:xfrm>
        </p:spPr>
        <p:txBody>
          <a:bodyPr>
            <a:normAutofit/>
          </a:bodyPr>
          <a:lstStyle/>
          <a:p>
            <a:pPr marL="0" indent="0" algn="r" rtl="1" fontAlgn="base">
              <a:buNone/>
            </a:pPr>
            <a:endParaRPr lang="en-US" dirty="0">
              <a:cs typeface="B Nazanin" panose="00000400000000000000" pitchFamily="2" charset="-78"/>
            </a:endParaRPr>
          </a:p>
          <a:p>
            <a:pPr marL="0" indent="0" algn="r" rtl="1" fontAlgn="base">
              <a:buNone/>
            </a:pPr>
            <a:endParaRPr lang="en-US" dirty="0">
              <a:cs typeface="B Nazanin" panose="00000400000000000000" pitchFamily="2" charset="-78"/>
            </a:endParaRPr>
          </a:p>
          <a:p>
            <a:pPr marL="0" indent="0" algn="r" rtl="1" fontAlgn="base">
              <a:buNone/>
            </a:pPr>
            <a:r>
              <a:rPr lang="fa-IR" dirty="0">
                <a:cs typeface="B Nazanin" panose="00000400000000000000" pitchFamily="2" charset="-78"/>
              </a:rPr>
              <a:t>شتاب سنج هایی بر اساس تحت فشار قرار گرفتن پیزوالکتریک کار می کنند دارای ساختاری ساده و استحکام بالا می باشند. سه نوع طراحی برای این نوع از شتاب سنج ها وجود دارد:</a:t>
            </a:r>
          </a:p>
          <a:p>
            <a:pPr marL="0" indent="0" algn="r" rtl="1" fontAlgn="base">
              <a:buNone/>
            </a:pPr>
            <a:endParaRPr lang="fa-IR" dirty="0">
              <a:cs typeface="B Nazanin" panose="00000400000000000000" pitchFamily="2" charset="-78"/>
            </a:endParaRPr>
          </a:p>
          <a:p>
            <a:pPr algn="r" rtl="1" fontAlgn="base"/>
            <a:r>
              <a:rPr lang="fa-IR" dirty="0">
                <a:cs typeface="B Nazanin" panose="00000400000000000000" pitchFamily="2" charset="-78"/>
              </a:rPr>
              <a:t>۱. </a:t>
            </a:r>
            <a:r>
              <a:rPr lang="en-US" dirty="0">
                <a:cs typeface="B Nazanin" panose="00000400000000000000" pitchFamily="2" charset="-78"/>
              </a:rPr>
              <a:t>upright</a:t>
            </a:r>
            <a:endParaRPr lang="fa-IR" dirty="0">
              <a:cs typeface="B Nazanin" panose="00000400000000000000" pitchFamily="2" charset="-78"/>
            </a:endParaRPr>
          </a:p>
          <a:p>
            <a:pPr algn="r" rtl="1" fontAlgn="base"/>
            <a:r>
              <a:rPr lang="fa-IR" dirty="0">
                <a:cs typeface="B Nazanin" panose="00000400000000000000" pitchFamily="2" charset="-78"/>
              </a:rPr>
              <a:t>۲.</a:t>
            </a:r>
            <a:r>
              <a:rPr lang="en-US" dirty="0">
                <a:cs typeface="B Nazanin" panose="00000400000000000000" pitchFamily="2" charset="-78"/>
              </a:rPr>
              <a:t> inverted</a:t>
            </a:r>
            <a:endParaRPr lang="fa-IR" dirty="0">
              <a:cs typeface="B Nazanin" panose="00000400000000000000" pitchFamily="2" charset="-78"/>
            </a:endParaRPr>
          </a:p>
          <a:p>
            <a:pPr algn="r" rtl="1" fontAlgn="base"/>
            <a:r>
              <a:rPr lang="fa-IR" dirty="0">
                <a:cs typeface="B Nazanin" panose="00000400000000000000" pitchFamily="2" charset="-78"/>
              </a:rPr>
              <a:t>۳.</a:t>
            </a:r>
            <a:r>
              <a:rPr lang="en-US" dirty="0">
                <a:cs typeface="B Nazanin" panose="00000400000000000000" pitchFamily="2" charset="-78"/>
              </a:rPr>
              <a:t> isolated</a:t>
            </a:r>
            <a:endParaRPr lang="fa-IR" dirty="0">
              <a:cs typeface="B Nazanin" panose="000004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45</a:t>
            </a:fld>
            <a:endParaRPr lang="en-US"/>
          </a:p>
        </p:txBody>
      </p:sp>
    </p:spTree>
    <p:extLst>
      <p:ext uri="{BB962C8B-B14F-4D97-AF65-F5344CB8AC3E}">
        <p14:creationId xmlns:p14="http://schemas.microsoft.com/office/powerpoint/2010/main" val="3076183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en-US" sz="2200" dirty="0">
                <a:solidFill>
                  <a:srgbClr val="0070C0"/>
                </a:solidFill>
                <a:latin typeface="Rockwell Extra Bold" panose="02060903040505020403" pitchFamily="18" charset="0"/>
              </a:rPr>
              <a:t>upright</a:t>
            </a:r>
            <a:endParaRPr lang="en-US" sz="2200" dirty="0">
              <a:solidFill>
                <a:srgbClr val="0070C0"/>
              </a:solidFill>
              <a:latin typeface="Rockwell Extra Bold" panose="02060903040505020403" pitchFamily="18" charset="0"/>
              <a:cs typeface="Times New Roman" pitchFamily="18" charset="0"/>
            </a:endParaRPr>
          </a:p>
        </p:txBody>
      </p:sp>
      <p:sp>
        <p:nvSpPr>
          <p:cNvPr id="3" name="Content Placeholder 2"/>
          <p:cNvSpPr>
            <a:spLocks noGrp="1"/>
          </p:cNvSpPr>
          <p:nvPr>
            <p:ph sz="quarter" idx="1"/>
          </p:nvPr>
        </p:nvSpPr>
        <p:spPr>
          <a:xfrm>
            <a:off x="4788024" y="838200"/>
            <a:ext cx="3898776" cy="5791200"/>
          </a:xfrm>
        </p:spPr>
        <p:txBody>
          <a:bodyPr>
            <a:normAutofit/>
          </a:bodyPr>
          <a:lstStyle/>
          <a:p>
            <a:pPr algn="justLow" rtl="1" fontAlgn="base"/>
            <a:r>
              <a:rPr lang="fa-IR" dirty="0">
                <a:cs typeface="B Nazanin" panose="00000400000000000000" pitchFamily="2" charset="-78"/>
              </a:rPr>
              <a:t>در طراحی </a:t>
            </a:r>
            <a:r>
              <a:rPr lang="en-US" dirty="0">
                <a:cs typeface="B Nazanin" panose="00000400000000000000" pitchFamily="2" charset="-78"/>
              </a:rPr>
              <a:t>Upright، </a:t>
            </a:r>
            <a:r>
              <a:rPr lang="fa-IR" dirty="0">
                <a:cs typeface="B Nazanin" panose="00000400000000000000" pitchFamily="2" charset="-78"/>
              </a:rPr>
              <a:t>کریستال پیزو الکتریک مابین جرم مرتعش و پایه سنسور قرار می گیرد. المان حسگر(مجموع کریستال و جرم مرتعش) توسط پیچی که خاصیت الاستیک دارد به پایه متصل می گردد. با تغییر شتاب سنسور مقدار نیرویی که توسط جرم مرتعش به کریستال وارد می گردد تغییر کرده و به تناسب آن نیز مقدار الکتریسیته تولید شده توسط کریستال نیز تغییر می یابد.</a:t>
            </a:r>
          </a:p>
        </p:txBody>
      </p:sp>
      <p:sp>
        <p:nvSpPr>
          <p:cNvPr id="4" name="Slide Number Placeholder 3"/>
          <p:cNvSpPr>
            <a:spLocks noGrp="1"/>
          </p:cNvSpPr>
          <p:nvPr>
            <p:ph type="sldNum" sz="quarter" idx="12"/>
          </p:nvPr>
        </p:nvSpPr>
        <p:spPr/>
        <p:txBody>
          <a:bodyPr/>
          <a:lstStyle/>
          <a:p>
            <a:fld id="{3DC24450-E609-4A8B-B5DE-291917C48298}" type="slidenum">
              <a:rPr lang="en-US" smtClean="0"/>
              <a:pPr/>
              <a:t>46</a:t>
            </a:fld>
            <a:endParaRPr lang="en-US"/>
          </a:p>
        </p:txBody>
      </p:sp>
      <p:pic>
        <p:nvPicPr>
          <p:cNvPr id="12290" name="Picture 2" descr="http://bayanbox.ir/view/4253684485050912118/Upright-Com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85" y="1825588"/>
            <a:ext cx="464383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66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4664"/>
            <a:ext cx="7772400" cy="364902"/>
          </a:xfrm>
        </p:spPr>
        <p:txBody>
          <a:bodyPr>
            <a:noAutofit/>
          </a:bodyPr>
          <a:lstStyle/>
          <a:p>
            <a:pPr algn="ctr" rtl="1"/>
            <a:r>
              <a:rPr lang="en-US" sz="2200" dirty="0">
                <a:solidFill>
                  <a:srgbClr val="0070C0"/>
                </a:solidFill>
                <a:latin typeface="Rockwell Extra Bold" panose="02060903040505020403" pitchFamily="18" charset="0"/>
              </a:rPr>
              <a:t>upright</a:t>
            </a:r>
          </a:p>
        </p:txBody>
      </p:sp>
      <p:sp>
        <p:nvSpPr>
          <p:cNvPr id="3" name="Slide Number Placeholder 2"/>
          <p:cNvSpPr>
            <a:spLocks noGrp="1"/>
          </p:cNvSpPr>
          <p:nvPr>
            <p:ph type="sldNum" sz="quarter" idx="12"/>
          </p:nvPr>
        </p:nvSpPr>
        <p:spPr/>
        <p:txBody>
          <a:bodyPr/>
          <a:lstStyle/>
          <a:p>
            <a:fld id="{3DC24450-E609-4A8B-B5DE-291917C48298}" type="slidenum">
              <a:rPr lang="en-US" smtClean="0"/>
              <a:pPr/>
              <a:t>47</a:t>
            </a:fld>
            <a:endParaRPr lang="en-US"/>
          </a:p>
        </p:txBody>
      </p:sp>
      <p:sp>
        <p:nvSpPr>
          <p:cNvPr id="4" name="Content Placeholder 3"/>
          <p:cNvSpPr>
            <a:spLocks noGrp="1"/>
          </p:cNvSpPr>
          <p:nvPr>
            <p:ph sz="quarter" idx="1"/>
          </p:nvPr>
        </p:nvSpPr>
        <p:spPr/>
        <p:txBody>
          <a:bodyPr/>
          <a:lstStyle/>
          <a:p>
            <a:pPr algn="justLow" rtl="1"/>
            <a:r>
              <a:rPr lang="fa-IR" dirty="0">
                <a:cs typeface="B Nazanin" panose="00000400000000000000" pitchFamily="2" charset="-78"/>
              </a:rPr>
              <a:t>طراحی این نوع از سنسورهای شتاب به گونه ای است که می توان از آنها در فرکانس های بالا استفاده نمود و فرکانس پاسخ دقیقی از آنها دریافت کرد. ساختار مستحکم آنها نیز موجب مقاومت این نوع از سنسورها در برابر شوک های ناشی از تغییر شدید شتاب می شود. ولیکن به دلیل تماس کامل کریستال حسگر با پایه سنسور  این طراحی به تغییر شکل خمشی پایه و اثرات گذار حرارتی حساسیت بالاتری را دارد. این اثرات می توانند موجب ایجاد خطا در سیگنال های خروجی  هنگامی که از آنها بر روی ورقه های فلزی  یا در فرکانس های پایین در محیط هایی که از نظر حرارتی ناپایدار هستند، بشود. مانند نصب در محیط بیرونی و یا نزدیک فن ها و دمنده ها.</a:t>
            </a:r>
          </a:p>
        </p:txBody>
      </p:sp>
    </p:spTree>
    <p:extLst>
      <p:ext uri="{BB962C8B-B14F-4D97-AF65-F5344CB8AC3E}">
        <p14:creationId xmlns:p14="http://schemas.microsoft.com/office/powerpoint/2010/main" val="1710694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rtl="1"/>
            <a:r>
              <a:rPr lang="en-US" sz="2200" b="1" dirty="0">
                <a:solidFill>
                  <a:srgbClr val="0070C0"/>
                </a:solidFill>
                <a:latin typeface="Rockwell Extra Bold" panose="02060903040505020403" pitchFamily="18" charset="0"/>
              </a:rPr>
              <a:t>Inverted compression</a:t>
            </a:r>
            <a:endParaRPr lang="en-US" sz="2200" dirty="0">
              <a:solidFill>
                <a:srgbClr val="0070C0"/>
              </a:solidFill>
              <a:latin typeface="Rockwell Extra Bold" panose="02060903040505020403"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algn="r" rtl="1" fontAlgn="base"/>
            <a:r>
              <a:rPr lang="fa-IR" dirty="0">
                <a:cs typeface="B Nazanin" panose="00000400000000000000" pitchFamily="2" charset="-78"/>
              </a:rPr>
              <a:t>در این طراحی کریستال حسگر نسبت به پایه سنسور عایق می شود این کار باعث می شود تا تاثیرات ناشی از خمش پایه و یا ناپایداری دمای محل نصب به حداقل برسد. در بسیاری از شتاب سنج های مرجعی که برای کالیبراسیون استفاده می شوند از این طراحی استفاده می گردد.</a:t>
            </a:r>
          </a:p>
        </p:txBody>
      </p:sp>
      <p:sp>
        <p:nvSpPr>
          <p:cNvPr id="4" name="Slide Number Placeholder 3"/>
          <p:cNvSpPr>
            <a:spLocks noGrp="1"/>
          </p:cNvSpPr>
          <p:nvPr>
            <p:ph type="sldNum" sz="quarter" idx="12"/>
          </p:nvPr>
        </p:nvSpPr>
        <p:spPr/>
        <p:txBody>
          <a:bodyPr/>
          <a:lstStyle/>
          <a:p>
            <a:fld id="{3DC24450-E609-4A8B-B5DE-291917C48298}" type="slidenum">
              <a:rPr lang="en-US" smtClean="0"/>
              <a:pPr/>
              <a:t>48</a:t>
            </a:fld>
            <a:endParaRPr lang="en-US"/>
          </a:p>
        </p:txBody>
      </p:sp>
      <p:pic>
        <p:nvPicPr>
          <p:cNvPr id="16386" name="Picture 2" descr="http://bayanbox.ir/view/1403233342734288272/Inverted-com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332" y="2860310"/>
            <a:ext cx="3766936" cy="3578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97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rtl="1"/>
            <a:r>
              <a:rPr lang="en-US" sz="2400" b="1" dirty="0">
                <a:solidFill>
                  <a:srgbClr val="0070C0"/>
                </a:solidFill>
                <a:latin typeface="Rockwell Extra Bold" panose="02060903040505020403" pitchFamily="18" charset="0"/>
              </a:rPr>
              <a:t>Isolated compression</a:t>
            </a:r>
            <a:endParaRPr lang="en-US" sz="2400" dirty="0">
              <a:solidFill>
                <a:srgbClr val="0070C0"/>
              </a:solidFill>
              <a:latin typeface="Rockwell Extra Bold" panose="02060903040505020403"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algn="justLow" rtl="1" fontAlgn="base"/>
            <a:r>
              <a:rPr lang="fa-IR" dirty="0">
                <a:cs typeface="B Nazanin" panose="00000400000000000000" pitchFamily="2" charset="-78"/>
              </a:rPr>
              <a:t>این طراحی خطاهای ناشی از تغییر شکل های پایه سنسور و تغییرات حرارتی را کاهش می دهد. این مزیت با استفاده از ایزوله کردن کریستال حسگر از اثرات مکانیکی پایه سنسور و استفاده از یک جرم مرتعش تو خالی که به عنوان عایق حرارتی عمل می کند به دست می آید. این بهبود مکانیکی موجب می شود تا عملکردی پایدار، در فرکانس های پایین به دست آید، جایی که تغییرات سیگنال تولیدی در اثر نوسان حرارتی در دیگر انواع سنسورهای نوع فشاری رخ می دهد.  </a:t>
            </a:r>
          </a:p>
        </p:txBody>
      </p:sp>
      <p:sp>
        <p:nvSpPr>
          <p:cNvPr id="4" name="Slide Number Placeholder 3"/>
          <p:cNvSpPr>
            <a:spLocks noGrp="1"/>
          </p:cNvSpPr>
          <p:nvPr>
            <p:ph type="sldNum" sz="quarter" idx="12"/>
          </p:nvPr>
        </p:nvSpPr>
        <p:spPr/>
        <p:txBody>
          <a:bodyPr/>
          <a:lstStyle/>
          <a:p>
            <a:fld id="{3DC24450-E609-4A8B-B5DE-291917C48298}" type="slidenum">
              <a:rPr lang="en-US" smtClean="0"/>
              <a:pPr/>
              <a:t>49</a:t>
            </a:fld>
            <a:endParaRPr lang="en-US"/>
          </a:p>
        </p:txBody>
      </p:sp>
      <p:pic>
        <p:nvPicPr>
          <p:cNvPr id="5" name="Picture 4"/>
          <p:cNvPicPr>
            <a:picLocks noChangeAspect="1"/>
          </p:cNvPicPr>
          <p:nvPr/>
        </p:nvPicPr>
        <p:blipFill>
          <a:blip r:embed="rId2"/>
          <a:stretch>
            <a:fillRect/>
          </a:stretch>
        </p:blipFill>
        <p:spPr>
          <a:xfrm>
            <a:off x="2561084" y="3883444"/>
            <a:ext cx="3869432" cy="2898356"/>
          </a:xfrm>
          <a:prstGeom prst="rect">
            <a:avLst/>
          </a:prstGeom>
        </p:spPr>
      </p:pic>
    </p:spTree>
    <p:extLst>
      <p:ext uri="{BB962C8B-B14F-4D97-AF65-F5344CB8AC3E}">
        <p14:creationId xmlns:p14="http://schemas.microsoft.com/office/powerpoint/2010/main" val="83841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5</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2389" y="2182432"/>
            <a:ext cx="8419261" cy="3796484"/>
          </a:xfrm>
        </p:spPr>
      </p:pic>
      <p:sp>
        <p:nvSpPr>
          <p:cNvPr id="7" name="Rectangle 6"/>
          <p:cNvSpPr/>
          <p:nvPr/>
        </p:nvSpPr>
        <p:spPr>
          <a:xfrm>
            <a:off x="1259632" y="980728"/>
            <a:ext cx="6984776" cy="1200329"/>
          </a:xfrm>
          <a:prstGeom prst="rect">
            <a:avLst/>
          </a:prstGeom>
        </p:spPr>
        <p:txBody>
          <a:bodyPr wrap="square">
            <a:spAutoFit/>
          </a:bodyPr>
          <a:lstStyle/>
          <a:p>
            <a:pPr algn="just" rtl="1">
              <a:buFont typeface="Arial" pitchFamily="34" charset="0"/>
              <a:buChar char="•"/>
            </a:pPr>
            <a:r>
              <a:rPr lang="fa-IR" sz="2400" dirty="0"/>
              <a:t>نامگذاری این مواد بنام پیزو الکتریک هم در سال ۱۸۸۱ توسط ویلیام هنکل صورت گرفت. پیزو از کلمه یونانی </a:t>
            </a:r>
            <a:r>
              <a:rPr lang="el-GR" sz="2400" dirty="0"/>
              <a:t>πιέξειν</a:t>
            </a:r>
            <a:r>
              <a:rPr lang="fa-IR" sz="2400" dirty="0"/>
              <a:t> (پیزن) به معنای فشار مشتق شده است.</a:t>
            </a:r>
            <a:endParaRPr lang="en-US" sz="2400" dirty="0"/>
          </a:p>
        </p:txBody>
      </p:sp>
    </p:spTree>
    <p:extLst>
      <p:ext uri="{BB962C8B-B14F-4D97-AF65-F5344CB8AC3E}">
        <p14:creationId xmlns:p14="http://schemas.microsoft.com/office/powerpoint/2010/main" val="683755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dirty="0">
                <a:solidFill>
                  <a:schemeClr val="bg1"/>
                </a:solidFill>
                <a:latin typeface="Times New Roman" pitchFamily="18" charset="0"/>
                <a:cs typeface="B Titr" panose="00000700000000000000" pitchFamily="2" charset="-78"/>
              </a:rPr>
              <a:t>فشار سنج پیزوالکتریک</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50</a:t>
            </a:fld>
            <a:endParaRPr lang="en-US"/>
          </a:p>
        </p:txBody>
      </p:sp>
    </p:spTree>
    <p:extLst>
      <p:ext uri="{BB962C8B-B14F-4D97-AF65-F5344CB8AC3E}">
        <p14:creationId xmlns:p14="http://schemas.microsoft.com/office/powerpoint/2010/main" val="1937171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652934"/>
          </a:xfrm>
        </p:spPr>
        <p:txBody>
          <a:bodyPr>
            <a:normAutofit/>
          </a:bodyPr>
          <a:lstStyle/>
          <a:p>
            <a:pPr algn="ctr"/>
            <a:r>
              <a:rPr lang="fa-IR" sz="2700" dirty="0">
                <a:solidFill>
                  <a:srgbClr val="0070C0"/>
                </a:solidFill>
                <a:cs typeface="B Titr" panose="00000700000000000000" pitchFamily="2" charset="-78"/>
              </a:rPr>
              <a:t>سنسور های فشار پیزوالکتریک</a:t>
            </a:r>
            <a:endParaRPr lang="en-US" sz="2700" dirty="0">
              <a:solidFill>
                <a:srgbClr val="0070C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51</a:t>
            </a:fld>
            <a:endParaRPr lang="en-US"/>
          </a:p>
        </p:txBody>
      </p:sp>
      <p:sp>
        <p:nvSpPr>
          <p:cNvPr id="4" name="Content Placeholder 3"/>
          <p:cNvSpPr>
            <a:spLocks noGrp="1"/>
          </p:cNvSpPr>
          <p:nvPr>
            <p:ph sz="quarter" idx="1"/>
          </p:nvPr>
        </p:nvSpPr>
        <p:spPr/>
        <p:txBody>
          <a:bodyPr>
            <a:normAutofit fontScale="92500" lnSpcReduction="10000"/>
          </a:bodyPr>
          <a:lstStyle/>
          <a:p>
            <a:pPr algn="r" rtl="1"/>
            <a:r>
              <a:rPr lang="fa-IR" dirty="0"/>
              <a:t>اصول عملکرد این سنسور در ابتدای بحث توضیح داده شد.</a:t>
            </a:r>
          </a:p>
          <a:p>
            <a:pPr algn="r" rtl="1"/>
            <a:r>
              <a:rPr lang="fa-IR" dirty="0"/>
              <a:t>زمانی که بر سنسور ، فشار وارد می گردد تنها چند لحظه بار الکتریکی ایجاد می گردد</a:t>
            </a:r>
            <a:r>
              <a:rPr lang="en-US" dirty="0"/>
              <a:t> </a:t>
            </a:r>
            <a:r>
              <a:rPr lang="fa-IR" dirty="0"/>
              <a:t> وهمانطور که پیشتر ذکر شد مقدار این بار متناسب شدت فشار وارده است.</a:t>
            </a:r>
          </a:p>
          <a:p>
            <a:pPr algn="r" rtl="1"/>
            <a:r>
              <a:rPr lang="fa-IR" dirty="0"/>
              <a:t>بدلیل اینکه تنها چند لحظه بار الکتریکی ایجاد می گردد این سنسور برای اندازه گیری فشار های استاتیک بکار نمی رود.</a:t>
            </a:r>
          </a:p>
          <a:p>
            <a:pPr algn="r" rtl="1"/>
            <a:r>
              <a:rPr lang="fa-IR" dirty="0"/>
              <a:t>سنسور های از جنس </a:t>
            </a:r>
            <a:r>
              <a:rPr lang="fa-IR" dirty="0">
                <a:solidFill>
                  <a:srgbClr val="FF0000"/>
                </a:solidFill>
              </a:rPr>
              <a:t>کوارتز</a:t>
            </a:r>
            <a:r>
              <a:rPr lang="fa-IR" dirty="0"/>
              <a:t> بدلیل ارزان بودن و پایداری دمایی بهتر نسبت به دیگر انواع ، پرکاربرد ترین نوع سنسورهای سنجش فشار پیزوالکتریک هستند.</a:t>
            </a:r>
          </a:p>
          <a:p>
            <a:pPr algn="r" rtl="1"/>
            <a:r>
              <a:rPr lang="fa-IR" dirty="0"/>
              <a:t>سنسور های از جنس تورمالین سریعترین پاسخ را بین سنسور های سنجش فشار پیزوالکتریک  دارند . سرعت پاسخ دهی آنها حدود چند میکروثانیه است.</a:t>
            </a:r>
          </a:p>
        </p:txBody>
      </p:sp>
    </p:spTree>
    <p:extLst>
      <p:ext uri="{BB962C8B-B14F-4D97-AF65-F5344CB8AC3E}">
        <p14:creationId xmlns:p14="http://schemas.microsoft.com/office/powerpoint/2010/main" val="3268706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موارد تشخیص  سنسور فشار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algn="just" rtl="1">
              <a:buFont typeface="Arial" pitchFamily="34" charset="0"/>
              <a:buChar char="•"/>
            </a:pPr>
            <a:endParaRPr lang="fa-IR" dirty="0">
              <a:latin typeface="Times New Roman" pitchFamily="18" charset="0"/>
            </a:endParaRPr>
          </a:p>
          <a:p>
            <a:pPr algn="just" rtl="1">
              <a:buFont typeface="Arial" pitchFamily="34" charset="0"/>
              <a:buChar char="•"/>
            </a:pPr>
            <a:endParaRPr lang="fa-IR" dirty="0">
              <a:latin typeface="Times New Roman" pitchFamily="18" charset="0"/>
            </a:endParaRPr>
          </a:p>
          <a:p>
            <a:pPr algn="just" rtl="1">
              <a:buFont typeface="Arial" pitchFamily="34" charset="0"/>
              <a:buChar char="•"/>
            </a:pPr>
            <a:r>
              <a:rPr lang="fa-IR" dirty="0">
                <a:latin typeface="Times New Roman" pitchFamily="18" charset="0"/>
              </a:rPr>
              <a:t>ضربه</a:t>
            </a:r>
          </a:p>
          <a:p>
            <a:pPr algn="just" rtl="1">
              <a:buFont typeface="Arial" pitchFamily="34" charset="0"/>
              <a:buChar char="•"/>
            </a:pPr>
            <a:r>
              <a:rPr lang="fa-IR" dirty="0">
                <a:latin typeface="Times New Roman" pitchFamily="18" charset="0"/>
              </a:rPr>
              <a:t>لرزش</a:t>
            </a:r>
          </a:p>
          <a:p>
            <a:pPr algn="just" rtl="1">
              <a:buFont typeface="Arial" pitchFamily="34" charset="0"/>
              <a:buChar char="•"/>
            </a:pPr>
            <a:r>
              <a:rPr lang="fa-IR" dirty="0">
                <a:latin typeface="Times New Roman" pitchFamily="18" charset="0"/>
              </a:rPr>
              <a:t>انفجار</a:t>
            </a:r>
          </a:p>
          <a:p>
            <a:pPr algn="just" rtl="1">
              <a:buFont typeface="Arial" pitchFamily="34" charset="0"/>
              <a:buChar char="•"/>
            </a:pPr>
            <a:r>
              <a:rPr lang="fa-IR" dirty="0">
                <a:latin typeface="Times New Roman" pitchFamily="18" charset="0"/>
              </a:rPr>
              <a:t>سر و صدا</a:t>
            </a:r>
          </a:p>
          <a:p>
            <a:pPr algn="just" rtl="1">
              <a:buFont typeface="Arial" pitchFamily="34" charset="0"/>
              <a:buChar char="•"/>
            </a:pPr>
            <a:r>
              <a:rPr lang="fa-IR" dirty="0">
                <a:latin typeface="Times New Roman" pitchFamily="18" charset="0"/>
              </a:rPr>
              <a:t>فرکانس نوسانات</a:t>
            </a:r>
            <a:endParaRPr lang="en-US" dirty="0">
              <a:latin typeface="Times New Roman" pitchFamily="18" charset="0"/>
            </a:endParaRPr>
          </a:p>
          <a:p>
            <a:pPr algn="just" rtl="1">
              <a:buFont typeface="Arial" pitchFamily="34" charset="0"/>
              <a:buChar char="•"/>
            </a:pPr>
            <a:r>
              <a:rPr lang="fa-IR" dirty="0">
                <a:latin typeface="Times New Roman" pitchFamily="18" charset="0"/>
              </a:rPr>
              <a:t>شدت تراکم و غلظت</a:t>
            </a:r>
          </a:p>
          <a:p>
            <a:pPr algn="just" rtl="1">
              <a:buFont typeface="Arial" pitchFamily="34" charset="0"/>
              <a:buChar char="•"/>
            </a:pPr>
            <a:r>
              <a:rPr lang="fa-IR" dirty="0">
                <a:latin typeface="Times New Roman" pitchFamily="18" charset="0"/>
              </a:rPr>
              <a:t>دبی سیالات</a:t>
            </a:r>
            <a:endParaRPr lang="en-US" dirty="0">
              <a:latin typeface="Times New Roman" pitchFamily="18" charset="0"/>
            </a:endParaRPr>
          </a:p>
          <a:p>
            <a:pPr algn="just" rtl="1">
              <a:buFont typeface="Arial" pitchFamily="34" charset="0"/>
              <a:buChar char="•"/>
            </a:pPr>
            <a:r>
              <a:rPr lang="fa-IR" dirty="0">
                <a:latin typeface="Times New Roman" pitchFamily="18" charset="0"/>
              </a:rPr>
              <a:t>...</a:t>
            </a:r>
          </a:p>
        </p:txBody>
      </p:sp>
      <p:sp>
        <p:nvSpPr>
          <p:cNvPr id="4" name="Slide Number Placeholder 3"/>
          <p:cNvSpPr>
            <a:spLocks noGrp="1"/>
          </p:cNvSpPr>
          <p:nvPr>
            <p:ph type="sldNum" sz="quarter" idx="12"/>
          </p:nvPr>
        </p:nvSpPr>
        <p:spPr/>
        <p:txBody>
          <a:bodyPr/>
          <a:lstStyle/>
          <a:p>
            <a:fld id="{3DC24450-E609-4A8B-B5DE-291917C48298}" type="slidenum">
              <a:rPr lang="en-US" smtClean="0"/>
              <a:pPr/>
              <a:t>52</a:t>
            </a:fld>
            <a:endParaRPr lang="en-US"/>
          </a:p>
        </p:txBody>
      </p:sp>
      <p:pic>
        <p:nvPicPr>
          <p:cNvPr id="31746" name="Picture 2" descr="http://www.sensorsportal.com/HTML/DIGEST/september_04/pressure_sens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2" y="1846985"/>
            <a:ext cx="4704457" cy="377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636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652934"/>
          </a:xfrm>
        </p:spPr>
        <p:txBody>
          <a:bodyPr>
            <a:normAutofit/>
          </a:bodyPr>
          <a:lstStyle/>
          <a:p>
            <a:pPr algn="ctr" rtl="1"/>
            <a:r>
              <a:rPr lang="fa-IR" sz="2700" dirty="0">
                <a:solidFill>
                  <a:srgbClr val="0070C0"/>
                </a:solidFill>
                <a:cs typeface="B Titr" panose="00000700000000000000" pitchFamily="2" charset="-78"/>
              </a:rPr>
              <a:t>مزایای سنجش فشار با این نوع سنسور :</a:t>
            </a:r>
          </a:p>
        </p:txBody>
      </p:sp>
      <p:sp>
        <p:nvSpPr>
          <p:cNvPr id="3" name="Slide Number Placeholder 2"/>
          <p:cNvSpPr>
            <a:spLocks noGrp="1"/>
          </p:cNvSpPr>
          <p:nvPr>
            <p:ph type="sldNum" sz="quarter" idx="12"/>
          </p:nvPr>
        </p:nvSpPr>
        <p:spPr/>
        <p:txBody>
          <a:bodyPr/>
          <a:lstStyle/>
          <a:p>
            <a:fld id="{3DC24450-E609-4A8B-B5DE-291917C48298}" type="slidenum">
              <a:rPr lang="en-US" smtClean="0"/>
              <a:pPr/>
              <a:t>53</a:t>
            </a:fld>
            <a:endParaRPr lang="en-US"/>
          </a:p>
        </p:txBody>
      </p:sp>
      <p:sp>
        <p:nvSpPr>
          <p:cNvPr id="4" name="Content Placeholder 3"/>
          <p:cNvSpPr>
            <a:spLocks noGrp="1"/>
          </p:cNvSpPr>
          <p:nvPr>
            <p:ph sz="quarter" idx="1"/>
          </p:nvPr>
        </p:nvSpPr>
        <p:spPr/>
        <p:txBody>
          <a:bodyPr/>
          <a:lstStyle/>
          <a:p>
            <a:pPr algn="r" rtl="1"/>
            <a:endParaRPr lang="fa-IR" dirty="0"/>
          </a:p>
          <a:p>
            <a:pPr algn="r" rtl="1"/>
            <a:r>
              <a:rPr lang="fa-IR" dirty="0"/>
              <a:t>دقت بسیار بالا</a:t>
            </a:r>
          </a:p>
          <a:p>
            <a:pPr algn="r" rtl="1"/>
            <a:endParaRPr lang="fa-IR" dirty="0"/>
          </a:p>
          <a:p>
            <a:pPr algn="r" rtl="1"/>
            <a:r>
              <a:rPr lang="fa-IR" dirty="0"/>
              <a:t> اندازه گیری فشار های بسیار زیاد حتی فراتر از ۷۰ مگا پاسکال</a:t>
            </a:r>
          </a:p>
          <a:p>
            <a:pPr algn="r" rtl="1"/>
            <a:endParaRPr lang="fa-IR" dirty="0"/>
          </a:p>
          <a:p>
            <a:pPr algn="r" rtl="1"/>
            <a:r>
              <a:rPr lang="fa-IR" dirty="0"/>
              <a:t>سرعت پاسخگویی بالا حتی در حد کمتر از نانو ثانیه</a:t>
            </a:r>
          </a:p>
          <a:p>
            <a:pPr algn="r" rtl="1"/>
            <a:endParaRPr lang="fa-IR" dirty="0"/>
          </a:p>
          <a:p>
            <a:pPr algn="r" rtl="1"/>
            <a:r>
              <a:rPr lang="fa-IR" dirty="0"/>
              <a:t>توانایی عملکرد در شرایط دشوار محیطی</a:t>
            </a:r>
          </a:p>
        </p:txBody>
      </p:sp>
    </p:spTree>
    <p:extLst>
      <p:ext uri="{BB962C8B-B14F-4D97-AF65-F5344CB8AC3E}">
        <p14:creationId xmlns:p14="http://schemas.microsoft.com/office/powerpoint/2010/main" val="1476196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fa-IR" sz="3200" dirty="0">
                <a:solidFill>
                  <a:schemeClr val="bg1"/>
                </a:solidFill>
                <a:latin typeface="Times New Roman" pitchFamily="18" charset="0"/>
                <a:cs typeface="B Titr" panose="00000700000000000000" pitchFamily="2" charset="-78"/>
              </a:rPr>
              <a:t>بررسی مداری سنسور پیزوالکتریک</a:t>
            </a:r>
            <a:endParaRPr lang="en-US" sz="32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54</a:t>
            </a:fld>
            <a:endParaRPr lang="en-US"/>
          </a:p>
        </p:txBody>
      </p:sp>
    </p:spTree>
    <p:extLst>
      <p:ext uri="{BB962C8B-B14F-4D97-AF65-F5344CB8AC3E}">
        <p14:creationId xmlns:p14="http://schemas.microsoft.com/office/powerpoint/2010/main" val="407450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55</a:t>
            </a:fld>
            <a:endParaRPr lang="en-US"/>
          </a:p>
        </p:txBody>
      </p:sp>
      <p:pic>
        <p:nvPicPr>
          <p:cNvPr id="3" name="Picture 3" descr="C:\Users\Anuradha\Desktop\equivale.gif"/>
          <p:cNvPicPr>
            <a:picLocks noChangeAspect="1" noChangeArrowheads="1"/>
          </p:cNvPicPr>
          <p:nvPr/>
        </p:nvPicPr>
        <p:blipFill rotWithShape="1">
          <a:blip r:embed="rId2">
            <a:extLst>
              <a:ext uri="{28A0092B-C50C-407E-A947-70E740481C1C}">
                <a14:useLocalDpi xmlns:a14="http://schemas.microsoft.com/office/drawing/2010/main" val="0"/>
              </a:ext>
            </a:extLst>
          </a:blip>
          <a:srcRect l="3664" t="6987" r="5739" b="15091"/>
          <a:stretch/>
        </p:blipFill>
        <p:spPr bwMode="auto">
          <a:xfrm>
            <a:off x="689766" y="2347020"/>
            <a:ext cx="7632848"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9766" y="1198020"/>
            <a:ext cx="7344816" cy="830997"/>
          </a:xfrm>
          <a:prstGeom prst="rect">
            <a:avLst/>
          </a:prstGeom>
        </p:spPr>
        <p:txBody>
          <a:bodyPr wrap="square">
            <a:spAutoFit/>
          </a:bodyPr>
          <a:lstStyle/>
          <a:p>
            <a:pPr algn="r" rtl="1">
              <a:spcBef>
                <a:spcPts val="1800"/>
              </a:spcBef>
              <a:spcAft>
                <a:spcPts val="1200"/>
              </a:spcAft>
            </a:pPr>
            <a:r>
              <a:rPr lang="fa-IR" sz="2400" dirty="0"/>
              <a:t>کریستال پیزو الکتریک را می توان با یک مولد جریان(بار) </a:t>
            </a:r>
            <a:r>
              <a:rPr lang="en-US" sz="2400" dirty="0"/>
              <a:t>q</a:t>
            </a:r>
            <a:r>
              <a:rPr lang="fa-IR" sz="2400" dirty="0"/>
              <a:t> بموازات خازن </a:t>
            </a:r>
            <a:r>
              <a:rPr lang="en-US" sz="2400" i="1" dirty="0"/>
              <a:t>C</a:t>
            </a:r>
            <a:r>
              <a:rPr lang="en-US" sz="2400" i="1" baseline="-25000" dirty="0"/>
              <a:t>N</a:t>
            </a:r>
            <a:r>
              <a:rPr lang="fa-IR" sz="2400" i="1" baseline="-25000" dirty="0"/>
              <a:t> </a:t>
            </a:r>
            <a:r>
              <a:rPr lang="fa-IR" sz="2400" i="1" dirty="0"/>
              <a:t> مدل کرد:</a:t>
            </a:r>
            <a:endParaRPr lang="en-US" sz="2400" i="1" baseline="-25000" dirty="0"/>
          </a:p>
        </p:txBody>
      </p:sp>
      <p:sp>
        <p:nvSpPr>
          <p:cNvPr id="5"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38935831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56</a:t>
            </a:fld>
            <a:endParaRPr lang="en-US"/>
          </a:p>
        </p:txBody>
      </p:sp>
      <p:sp>
        <p:nvSpPr>
          <p:cNvPr id="3" name="TextBox 2"/>
          <p:cNvSpPr txBox="1"/>
          <p:nvPr/>
        </p:nvSpPr>
        <p:spPr>
          <a:xfrm>
            <a:off x="899592" y="1556792"/>
            <a:ext cx="7488832" cy="3170099"/>
          </a:xfrm>
          <a:prstGeom prst="rect">
            <a:avLst/>
          </a:prstGeom>
          <a:noFill/>
        </p:spPr>
        <p:txBody>
          <a:bodyPr wrap="square" rtlCol="0">
            <a:spAutoFit/>
          </a:bodyPr>
          <a:lstStyle/>
          <a:p>
            <a:pPr algn="r" rtl="1"/>
            <a:r>
              <a:rPr lang="en-US" sz="4000" b="1" dirty="0" err="1">
                <a:cs typeface="B Nazanin" panose="00000400000000000000" pitchFamily="2" charset="-78"/>
              </a:rPr>
              <a:t>R</a:t>
            </a:r>
            <a:r>
              <a:rPr lang="en-US" sz="2400" b="1" dirty="0" err="1">
                <a:cs typeface="B Nazanin" panose="00000400000000000000" pitchFamily="2" charset="-78"/>
              </a:rPr>
              <a:t>s</a:t>
            </a: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fa-IR" sz="4000" b="1" dirty="0">
                <a:cs typeface="B Nazanin" panose="00000400000000000000" pitchFamily="2" charset="-78"/>
              </a:rPr>
              <a:t>مقاومت کریستال</a:t>
            </a:r>
          </a:p>
          <a:p>
            <a:pPr algn="r" rtl="1"/>
            <a:r>
              <a:rPr lang="en-US" sz="4000" b="1" dirty="0">
                <a:cs typeface="B Nazanin" panose="00000400000000000000" pitchFamily="2" charset="-78"/>
              </a:rPr>
              <a:t>C</a:t>
            </a:r>
            <a:r>
              <a:rPr lang="en-US" sz="2400" b="1" dirty="0">
                <a:cs typeface="B Nazanin" panose="00000400000000000000" pitchFamily="2" charset="-78"/>
              </a:rPr>
              <a:t>s</a:t>
            </a: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fa-IR" sz="4000" b="1" dirty="0">
                <a:cs typeface="B Nazanin" panose="00000400000000000000" pitchFamily="2" charset="-78"/>
              </a:rPr>
              <a:t>ظرفیت خازنی کریستال</a:t>
            </a:r>
            <a:endParaRPr lang="en-US" sz="4000" b="1" dirty="0">
              <a:cs typeface="B Nazanin" panose="00000400000000000000" pitchFamily="2" charset="-78"/>
            </a:endParaRPr>
          </a:p>
          <a:p>
            <a:pPr algn="r" rtl="1"/>
            <a:r>
              <a:rPr lang="en-US" sz="4000" b="1" dirty="0">
                <a:cs typeface="B Nazanin" panose="00000400000000000000" pitchFamily="2" charset="-78"/>
              </a:rPr>
              <a:t>C</a:t>
            </a:r>
            <a:r>
              <a:rPr lang="en-US" sz="2400" b="1" dirty="0">
                <a:cs typeface="B Nazanin" panose="00000400000000000000" pitchFamily="2" charset="-78"/>
              </a:rPr>
              <a:t>c</a:t>
            </a: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fa-IR" sz="4000" b="1" dirty="0">
                <a:cs typeface="B Nazanin" panose="00000400000000000000" pitchFamily="2" charset="-78"/>
              </a:rPr>
              <a:t>ظرفیت خازنی کابل</a:t>
            </a:r>
            <a:endParaRPr lang="en-US" sz="4000" b="1" dirty="0">
              <a:cs typeface="B Nazanin" panose="00000400000000000000" pitchFamily="2" charset="-78"/>
            </a:endParaRPr>
          </a:p>
          <a:p>
            <a:pPr algn="r" rtl="1"/>
            <a:r>
              <a:rPr lang="en-US" sz="4000" b="1" dirty="0">
                <a:cs typeface="B Nazanin" panose="00000400000000000000" pitchFamily="2" charset="-78"/>
              </a:rPr>
              <a:t>R</a:t>
            </a:r>
            <a:r>
              <a:rPr lang="en-US" sz="2400" b="1" dirty="0">
                <a:cs typeface="B Nazanin" panose="00000400000000000000" pitchFamily="2" charset="-78"/>
              </a:rPr>
              <a:t>a</a:t>
            </a: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fa-IR" sz="4000" b="1" dirty="0">
                <a:cs typeface="B Nazanin" panose="00000400000000000000" pitchFamily="2" charset="-78"/>
              </a:rPr>
              <a:t>مقاومت نقویت کننده</a:t>
            </a:r>
          </a:p>
          <a:p>
            <a:pPr algn="r" rtl="1"/>
            <a:r>
              <a:rPr lang="en-US" sz="4000" b="1" dirty="0" err="1">
                <a:cs typeface="B Nazanin" panose="00000400000000000000" pitchFamily="2" charset="-78"/>
              </a:rPr>
              <a:t>C</a:t>
            </a:r>
            <a:r>
              <a:rPr lang="en-US" sz="2400" b="1" dirty="0" err="1">
                <a:cs typeface="B Nazanin" panose="00000400000000000000" pitchFamily="2" charset="-78"/>
              </a:rPr>
              <a:t>a</a:t>
            </a: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fa-IR" sz="4000" b="1" dirty="0">
                <a:cs typeface="B Nazanin" panose="00000400000000000000" pitchFamily="2" charset="-78"/>
              </a:rPr>
              <a:t>ظرفیت خازنی تقویت کننده</a:t>
            </a:r>
            <a:endParaRPr lang="en-US" sz="4000" b="1" dirty="0">
              <a:cs typeface="B Nazanin" panose="00000400000000000000" pitchFamily="2" charset="-78"/>
            </a:endParaRPr>
          </a:p>
        </p:txBody>
      </p:sp>
      <p:sp>
        <p:nvSpPr>
          <p:cNvPr id="4"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344792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57</a:t>
            </a:fld>
            <a:endParaRPr lang="en-US"/>
          </a:p>
        </p:txBody>
      </p:sp>
      <p:pic>
        <p:nvPicPr>
          <p:cNvPr id="3" name="Picture 2" descr="C:\Users\Anuradha\Desktop\Piezo_circuit.png"/>
          <p:cNvPicPr>
            <a:picLocks noChangeAspect="1" noChangeArrowheads="1"/>
          </p:cNvPicPr>
          <p:nvPr/>
        </p:nvPicPr>
        <p:blipFill rotWithShape="1">
          <a:blip r:embed="rId2">
            <a:extLst>
              <a:ext uri="{28A0092B-C50C-407E-A947-70E740481C1C}">
                <a14:useLocalDpi xmlns:a14="http://schemas.microsoft.com/office/drawing/2010/main" val="0"/>
              </a:ext>
            </a:extLst>
          </a:blip>
          <a:srcRect l="-1475" r="12029" b="811"/>
          <a:stretch/>
        </p:blipFill>
        <p:spPr bwMode="auto">
          <a:xfrm>
            <a:off x="467544" y="1772816"/>
            <a:ext cx="5472608" cy="29502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9952" y="1623855"/>
            <a:ext cx="364202" cy="523220"/>
          </a:xfrm>
          <a:prstGeom prst="rect">
            <a:avLst/>
          </a:prstGeom>
          <a:noFill/>
        </p:spPr>
        <p:txBody>
          <a:bodyPr wrap="none" rtlCol="0">
            <a:spAutoFit/>
          </a:bodyPr>
          <a:lstStyle/>
          <a:p>
            <a:r>
              <a:rPr lang="en-US" sz="2800" dirty="0"/>
              <a:t>+</a:t>
            </a:r>
            <a:endParaRPr lang="en-IN" sz="2800" dirty="0"/>
          </a:p>
        </p:txBody>
      </p:sp>
      <p:sp>
        <p:nvSpPr>
          <p:cNvPr id="5" name="TextBox 4"/>
          <p:cNvSpPr txBox="1"/>
          <p:nvPr/>
        </p:nvSpPr>
        <p:spPr>
          <a:xfrm>
            <a:off x="4174416" y="4340344"/>
            <a:ext cx="295274" cy="523220"/>
          </a:xfrm>
          <a:prstGeom prst="rect">
            <a:avLst/>
          </a:prstGeom>
          <a:noFill/>
        </p:spPr>
        <p:txBody>
          <a:bodyPr wrap="none" rtlCol="0">
            <a:spAutoFit/>
          </a:bodyPr>
          <a:lstStyle/>
          <a:p>
            <a:r>
              <a:rPr lang="en-US" sz="2800" dirty="0"/>
              <a:t>-</a:t>
            </a:r>
            <a:endParaRPr lang="en-IN" sz="2800" dirty="0"/>
          </a:p>
        </p:txBody>
      </p:sp>
      <p:sp>
        <p:nvSpPr>
          <p:cNvPr id="6" name="TextBox 5"/>
          <p:cNvSpPr txBox="1"/>
          <p:nvPr/>
        </p:nvSpPr>
        <p:spPr>
          <a:xfrm>
            <a:off x="3959932" y="1008309"/>
            <a:ext cx="3960440" cy="707886"/>
          </a:xfrm>
          <a:prstGeom prst="rect">
            <a:avLst/>
          </a:prstGeom>
          <a:noFill/>
        </p:spPr>
        <p:txBody>
          <a:bodyPr wrap="square" rtlCol="0">
            <a:spAutoFit/>
          </a:bodyPr>
          <a:lstStyle/>
          <a:p>
            <a:pPr algn="r" rtl="1"/>
            <a:r>
              <a:rPr lang="fa-IR" sz="4000" dirty="0">
                <a:cs typeface="B Nazanin" panose="00000400000000000000" pitchFamily="2" charset="-78"/>
              </a:rPr>
              <a:t>مدار معادل:</a:t>
            </a:r>
            <a:endParaRPr lang="en-IN" sz="4000" dirty="0">
              <a:cs typeface="B Nazanin" panose="00000400000000000000" pitchFamily="2" charset="-78"/>
            </a:endParaRPr>
          </a:p>
        </p:txBody>
      </p:sp>
      <p:sp>
        <p:nvSpPr>
          <p:cNvPr id="7" name="TextBox 6"/>
          <p:cNvSpPr txBox="1"/>
          <p:nvPr/>
        </p:nvSpPr>
        <p:spPr>
          <a:xfrm>
            <a:off x="942063" y="4863564"/>
            <a:ext cx="3917969" cy="1446550"/>
          </a:xfrm>
          <a:prstGeom prst="rect">
            <a:avLst/>
          </a:prstGeom>
          <a:noFill/>
        </p:spPr>
        <p:txBody>
          <a:bodyPr wrap="square" rtlCol="0">
            <a:spAutoFit/>
          </a:bodyPr>
          <a:lstStyle/>
          <a:p>
            <a:r>
              <a:rPr lang="en-US" sz="4400" dirty="0"/>
              <a:t>C=C</a:t>
            </a:r>
            <a:r>
              <a:rPr lang="en-US" sz="3200" dirty="0"/>
              <a:t>s </a:t>
            </a:r>
            <a:r>
              <a:rPr lang="en-US" sz="4400" dirty="0"/>
              <a:t>+ C</a:t>
            </a:r>
            <a:r>
              <a:rPr lang="en-US" sz="3200" dirty="0"/>
              <a:t>c </a:t>
            </a:r>
            <a:r>
              <a:rPr lang="en-US" sz="4400" dirty="0"/>
              <a:t>+ C</a:t>
            </a:r>
            <a:r>
              <a:rPr lang="en-US" sz="3200" dirty="0"/>
              <a:t>a</a:t>
            </a:r>
          </a:p>
          <a:p>
            <a:r>
              <a:rPr lang="en-US" sz="4400" dirty="0"/>
              <a:t>R=R</a:t>
            </a:r>
            <a:r>
              <a:rPr lang="en-US" sz="3200" dirty="0"/>
              <a:t>s</a:t>
            </a:r>
            <a:r>
              <a:rPr lang="en-US" sz="4400" dirty="0"/>
              <a:t>||R</a:t>
            </a:r>
            <a:r>
              <a:rPr lang="en-US" sz="3200" dirty="0"/>
              <a:t>a</a:t>
            </a:r>
            <a:endParaRPr lang="en-IN" sz="3200" dirty="0"/>
          </a:p>
        </p:txBody>
      </p:sp>
      <p:sp>
        <p:nvSpPr>
          <p:cNvPr id="8"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1013262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58</a:t>
            </a:fld>
            <a:endParaRPr lang="en-US"/>
          </a:p>
        </p:txBody>
      </p:sp>
      <p:sp>
        <p:nvSpPr>
          <p:cNvPr id="3" name="TextBox 2"/>
          <p:cNvSpPr txBox="1"/>
          <p:nvPr/>
        </p:nvSpPr>
        <p:spPr>
          <a:xfrm>
            <a:off x="607096" y="3965719"/>
            <a:ext cx="8064896" cy="553998"/>
          </a:xfrm>
          <a:prstGeom prst="rect">
            <a:avLst/>
          </a:prstGeom>
          <a:noFill/>
        </p:spPr>
        <p:txBody>
          <a:bodyPr wrap="square" rtlCol="0">
            <a:spAutoFit/>
          </a:bodyPr>
          <a:lstStyle/>
          <a:p>
            <a:pPr algn="r" rtl="1"/>
            <a:r>
              <a:rPr lang="fa-IR" sz="3000" dirty="0">
                <a:cs typeface="B Nazanin" panose="00000400000000000000" pitchFamily="2" charset="-78"/>
              </a:rPr>
              <a:t>با تبدیل لاپلاس گرفتن از طرفین خواهیم داشت: </a:t>
            </a:r>
            <a:endParaRPr lang="en-US" sz="3000"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564803466"/>
              </p:ext>
            </p:extLst>
          </p:nvPr>
        </p:nvGraphicFramePr>
        <p:xfrm>
          <a:off x="1110409" y="969070"/>
          <a:ext cx="5055739" cy="1306066"/>
        </p:xfrm>
        <a:graphic>
          <a:graphicData uri="http://schemas.openxmlformats.org/presentationml/2006/ole">
            <mc:AlternateContent xmlns:mc="http://schemas.openxmlformats.org/markup-compatibility/2006">
              <mc:Choice xmlns:v="urn:schemas-microsoft-com:vml" Requires="v">
                <p:oleObj spid="_x0000_s2049" name="Equation" r:id="rId3" imgW="1523880" imgH="393480" progId="">
                  <p:embed/>
                </p:oleObj>
              </mc:Choice>
              <mc:Fallback>
                <p:oleObj name="Equation" r:id="rId3" imgW="1523880" imgH="39348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409" y="969070"/>
                        <a:ext cx="5055739" cy="1306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2107534"/>
              </p:ext>
            </p:extLst>
          </p:nvPr>
        </p:nvGraphicFramePr>
        <p:xfrm>
          <a:off x="1403648" y="2460953"/>
          <a:ext cx="4762500" cy="1304925"/>
        </p:xfrm>
        <a:graphic>
          <a:graphicData uri="http://schemas.openxmlformats.org/presentationml/2006/ole">
            <mc:AlternateContent xmlns:mc="http://schemas.openxmlformats.org/markup-compatibility/2006">
              <mc:Choice xmlns:v="urn:schemas-microsoft-com:vml" Requires="v">
                <p:oleObj spid="_x0000_s2050" name="Equation" r:id="rId5" imgW="1434960" imgH="393480" progId="">
                  <p:embed/>
                </p:oleObj>
              </mc:Choice>
              <mc:Fallback>
                <p:oleObj name="Equation" r:id="rId5" imgW="1434960" imgH="393480" progId="">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2460953"/>
                        <a:ext cx="4762500"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4917031"/>
              </p:ext>
            </p:extLst>
          </p:nvPr>
        </p:nvGraphicFramePr>
        <p:xfrm>
          <a:off x="2712496" y="5053063"/>
          <a:ext cx="3854096" cy="1373738"/>
        </p:xfrm>
        <a:graphic>
          <a:graphicData uri="http://schemas.openxmlformats.org/presentationml/2006/ole">
            <mc:AlternateContent xmlns:mc="http://schemas.openxmlformats.org/markup-compatibility/2006">
              <mc:Choice xmlns:v="urn:schemas-microsoft-com:vml" Requires="v">
                <p:oleObj spid="_x0000_s2051" name="Equation" r:id="rId7" imgW="1282680" imgH="457200" progId="">
                  <p:embed/>
                </p:oleObj>
              </mc:Choice>
              <mc:Fallback>
                <p:oleObj name="Equation" r:id="rId7" imgW="1282680" imgH="457200" progId="">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2496" y="5053063"/>
                        <a:ext cx="3854096" cy="1373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714112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59</a:t>
            </a:fld>
            <a:endParaRPr lang="en-US"/>
          </a:p>
        </p:txBody>
      </p:sp>
      <p:sp>
        <p:nvSpPr>
          <p:cNvPr id="3" name="TextBox 2"/>
          <p:cNvSpPr txBox="1"/>
          <p:nvPr/>
        </p:nvSpPr>
        <p:spPr>
          <a:xfrm>
            <a:off x="1198662" y="1277021"/>
            <a:ext cx="6768752" cy="3539430"/>
          </a:xfrm>
          <a:prstGeom prst="rect">
            <a:avLst/>
          </a:prstGeom>
          <a:noFill/>
        </p:spPr>
        <p:txBody>
          <a:bodyPr wrap="square" rtlCol="0">
            <a:spAutoFit/>
          </a:bodyPr>
          <a:lstStyle/>
          <a:p>
            <a:pPr algn="r" rtl="1"/>
            <a:r>
              <a:rPr lang="fa-IR" sz="3200" b="1" dirty="0">
                <a:cs typeface="B Nazanin" panose="00000400000000000000" pitchFamily="2" charset="-78"/>
              </a:rPr>
              <a:t>می دانیم :          </a:t>
            </a:r>
            <a:r>
              <a:rPr lang="en-US" sz="3200" b="1" dirty="0">
                <a:cs typeface="B Nazanin" panose="00000400000000000000" pitchFamily="2" charset="-78"/>
              </a:rPr>
              <a:t>  q = d*F</a:t>
            </a:r>
          </a:p>
          <a:p>
            <a:endParaRPr lang="en-US" sz="3200" b="1" dirty="0">
              <a:cs typeface="B Nazanin" panose="00000400000000000000" pitchFamily="2" charset="-78"/>
            </a:endParaRPr>
          </a:p>
          <a:p>
            <a:pPr algn="r" rtl="1"/>
            <a:r>
              <a:rPr lang="fa-IR" sz="3200" b="1" dirty="0">
                <a:cs typeface="B Nazanin" panose="00000400000000000000" pitchFamily="2" charset="-78"/>
              </a:rPr>
              <a:t>لذا </a:t>
            </a:r>
            <a:r>
              <a:rPr lang="en-US" sz="3200" b="1" dirty="0">
                <a:cs typeface="B Nazanin" panose="00000400000000000000" pitchFamily="2" charset="-78"/>
              </a:rPr>
              <a:t>:</a:t>
            </a:r>
          </a:p>
          <a:p>
            <a:r>
              <a:rPr lang="en-US" sz="3200" b="1" dirty="0">
                <a:cs typeface="B Nazanin" panose="00000400000000000000" pitchFamily="2" charset="-78"/>
              </a:rPr>
              <a:t>                 </a:t>
            </a:r>
          </a:p>
          <a:p>
            <a:endParaRPr lang="en-US" sz="3200" b="1" dirty="0">
              <a:cs typeface="B Nazanin" panose="00000400000000000000" pitchFamily="2" charset="-78"/>
            </a:endParaRPr>
          </a:p>
          <a:p>
            <a:endParaRPr lang="en-US" sz="3200" b="1" dirty="0">
              <a:cs typeface="B Nazanin" panose="00000400000000000000" pitchFamily="2" charset="-78"/>
            </a:endParaRPr>
          </a:p>
          <a:p>
            <a:endParaRPr lang="en-US" sz="3200" b="1"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9928233"/>
              </p:ext>
            </p:extLst>
          </p:nvPr>
        </p:nvGraphicFramePr>
        <p:xfrm>
          <a:off x="3060241" y="2222326"/>
          <a:ext cx="3046004" cy="1085705"/>
        </p:xfrm>
        <a:graphic>
          <a:graphicData uri="http://schemas.openxmlformats.org/presentationml/2006/ole">
            <mc:AlternateContent xmlns:mc="http://schemas.openxmlformats.org/markup-compatibility/2006">
              <mc:Choice xmlns:v="urn:schemas-microsoft-com:vml" Requires="v">
                <p:oleObj spid="_x0000_s3073" name="Equation" r:id="rId3" imgW="1282680" imgH="457200" progId="">
                  <p:embed/>
                </p:oleObj>
              </mc:Choice>
              <mc:Fallback>
                <p:oleObj name="Equation" r:id="rId3" imgW="1282680" imgH="45720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241" y="2222326"/>
                        <a:ext cx="3046004" cy="10857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89407776"/>
              </p:ext>
            </p:extLst>
          </p:nvPr>
        </p:nvGraphicFramePr>
        <p:xfrm>
          <a:off x="3059832" y="3356992"/>
          <a:ext cx="3046413" cy="1477963"/>
        </p:xfrm>
        <a:graphic>
          <a:graphicData uri="http://schemas.openxmlformats.org/presentationml/2006/ole">
            <mc:AlternateContent xmlns:mc="http://schemas.openxmlformats.org/markup-compatibility/2006">
              <mc:Choice xmlns:v="urn:schemas-microsoft-com:vml" Requires="v">
                <p:oleObj spid="_x0000_s3074" name="Equation" r:id="rId5" imgW="1282680" imgH="622080" progId="">
                  <p:embed/>
                </p:oleObj>
              </mc:Choice>
              <mc:Fallback>
                <p:oleObj name="Equation" r:id="rId5" imgW="1282680" imgH="622080" progId="">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3356992"/>
                        <a:ext cx="3046413" cy="147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02273417"/>
              </p:ext>
            </p:extLst>
          </p:nvPr>
        </p:nvGraphicFramePr>
        <p:xfrm>
          <a:off x="3195563" y="4934118"/>
          <a:ext cx="2774950" cy="1477963"/>
        </p:xfrm>
        <a:graphic>
          <a:graphicData uri="http://schemas.openxmlformats.org/presentationml/2006/ole">
            <mc:AlternateContent xmlns:mc="http://schemas.openxmlformats.org/markup-compatibility/2006">
              <mc:Choice xmlns:v="urn:schemas-microsoft-com:vml" Requires="v">
                <p:oleObj spid="_x0000_s3075" name="Equation" r:id="rId7" imgW="1168200" imgH="622080" progId="">
                  <p:embed/>
                </p:oleObj>
              </mc:Choice>
              <mc:Fallback>
                <p:oleObj name="Equation" r:id="rId7" imgW="1168200" imgH="622080" progId="">
                  <p:embed/>
                  <p:pic>
                    <p:nvPicPr>
                      <p:cNvPr id="6"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5563" y="4934118"/>
                        <a:ext cx="2774950" cy="147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75882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rtl="1"/>
            <a:r>
              <a:rPr lang="fa-IR" b="1" dirty="0">
                <a:cs typeface="B Nazanin" panose="00000400000000000000" pitchFamily="2" charset="-78"/>
              </a:rPr>
              <a:t>اثر پیزوالکتریک مستقیم و معکوس :</a:t>
            </a:r>
            <a:br>
              <a:rPr lang="en-US" dirty="0">
                <a:cs typeface="B Nazanin" panose="00000400000000000000" pitchFamily="2" charset="-78"/>
              </a:rPr>
            </a:br>
            <a:endParaRPr lang="en-US"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6</a:t>
            </a:fld>
            <a:endParaRPr lang="en-US"/>
          </a:p>
        </p:txBody>
      </p:sp>
      <p:sp>
        <p:nvSpPr>
          <p:cNvPr id="4" name="Content Placeholder 3"/>
          <p:cNvSpPr>
            <a:spLocks noGrp="1"/>
          </p:cNvSpPr>
          <p:nvPr>
            <p:ph sz="quarter" idx="1"/>
          </p:nvPr>
        </p:nvSpPr>
        <p:spPr/>
        <p:txBody>
          <a:bodyPr>
            <a:normAutofit fontScale="92500" lnSpcReduction="10000"/>
          </a:bodyPr>
          <a:lstStyle/>
          <a:p>
            <a:pPr algn="r" rtl="1"/>
            <a:r>
              <a:rPr lang="fa-IR" dirty="0"/>
              <a:t> با اعمال نیروی مکانیکی (انبساط یا انقباض) به مواد پیزوالکتریک مرکز بارهای مثبت ماده اندکی از مرکز بارها منفی فاصله می گیرد و یک دو قطبی حاصل می شود در نتیجه مقداری بار الکتریکی در سطح آن ظاهر می شود ، به این اثر ، </a:t>
            </a:r>
            <a:r>
              <a:rPr lang="fa-IR" dirty="0">
                <a:solidFill>
                  <a:srgbClr val="FF0000"/>
                </a:solidFill>
              </a:rPr>
              <a:t>پیزوالکتریک مستقیم</a:t>
            </a:r>
            <a:r>
              <a:rPr lang="fa-IR" dirty="0"/>
              <a:t> گویند .</a:t>
            </a:r>
          </a:p>
          <a:p>
            <a:pPr algn="r" rtl="1"/>
            <a:r>
              <a:rPr lang="fa-IR" dirty="0"/>
              <a:t>این پدیده در موادی رخ می دهد که ساختارهای بلوری آنها نامتقارن است بعبارتی دیگر شرط ضروری برای پیزوالکتریک بودن یک کریستال، عدم تقارن مرکزی در ساختار کریستالی آن است </a:t>
            </a:r>
            <a:r>
              <a:rPr lang="ar-SA" dirty="0"/>
              <a:t>زیرا در کریستال های متقارن هیچ ترکیبی از تنشهای یکنواخت نمی تواند سبب جداشدن بارهای الکتریکی شود </a:t>
            </a:r>
            <a:r>
              <a:rPr lang="fa-IR" dirty="0"/>
              <a:t>.</a:t>
            </a:r>
          </a:p>
          <a:p>
            <a:pPr algn="r" rtl="1"/>
            <a:r>
              <a:rPr lang="fa-IR" dirty="0"/>
              <a:t>همچنین در صورت اعمال میدان الکتریکی به این مواد شاهد تغییر ابعاد (انبساط و انقباض ) آنها خواهیم بود به </a:t>
            </a:r>
            <a:r>
              <a:rPr lang="fa-IR" dirty="0">
                <a:solidFill>
                  <a:srgbClr val="FF0000"/>
                </a:solidFill>
              </a:rPr>
              <a:t>این اثر پیزوالکتریک معکوس </a:t>
            </a:r>
            <a:r>
              <a:rPr lang="fa-IR" dirty="0"/>
              <a:t>گویند .</a:t>
            </a:r>
            <a:endParaRPr lang="en-US" dirty="0"/>
          </a:p>
        </p:txBody>
      </p:sp>
    </p:spTree>
    <p:extLst>
      <p:ext uri="{BB962C8B-B14F-4D97-AF65-F5344CB8AC3E}">
        <p14:creationId xmlns:p14="http://schemas.microsoft.com/office/powerpoint/2010/main" val="1077396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nuradha\Desktop\images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554" y="4462619"/>
            <a:ext cx="3751756" cy="22390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3DC24450-E609-4A8B-B5DE-291917C48298}" type="slidenum">
              <a:rPr lang="en-US" smtClean="0"/>
              <a:pPr/>
              <a:t>60</a:t>
            </a:fld>
            <a:endParaRPr lang="en-US"/>
          </a:p>
        </p:txBody>
      </p:sp>
      <p:sp>
        <p:nvSpPr>
          <p:cNvPr id="3" name="TextBox 2"/>
          <p:cNvSpPr txBox="1"/>
          <p:nvPr/>
        </p:nvSpPr>
        <p:spPr>
          <a:xfrm>
            <a:off x="1257173" y="2860360"/>
            <a:ext cx="6276519" cy="1815882"/>
          </a:xfrm>
          <a:prstGeom prst="rect">
            <a:avLst/>
          </a:prstGeom>
          <a:noFill/>
        </p:spPr>
        <p:txBody>
          <a:bodyPr wrap="square" rtlCol="0">
            <a:spAutoFit/>
          </a:bodyPr>
          <a:lstStyle/>
          <a:p>
            <a:pPr marL="285750" indent="-285750" algn="ctr" rtl="1">
              <a:buFont typeface="Arial" pitchFamily="34" charset="0"/>
              <a:buChar char="•"/>
            </a:pPr>
            <a:r>
              <a:rPr lang="fa-IR" sz="2800" dirty="0">
                <a:cs typeface="B Nazanin" panose="00000400000000000000" pitchFamily="2" charset="-78"/>
              </a:rPr>
              <a:t>با توجه به تابع تبدیل بدست آمده حساسیت ولتاژ نسبت به نیرو با تغییر مقادیر ظرفیت خازن های کابل و تقویت کننده (</a:t>
            </a:r>
            <a:r>
              <a:rPr lang="en-US" sz="2800" dirty="0">
                <a:cs typeface="B Nazanin" panose="00000400000000000000" pitchFamily="2" charset="-78"/>
              </a:rPr>
              <a:t>Cc </a:t>
            </a:r>
            <a:r>
              <a:rPr lang="fa-IR" sz="2800" dirty="0">
                <a:cs typeface="B Nazanin" panose="00000400000000000000" pitchFamily="2" charset="-78"/>
              </a:rPr>
              <a:t> و </a:t>
            </a:r>
            <a:r>
              <a:rPr lang="en-US" sz="2800" dirty="0" err="1">
                <a:cs typeface="B Nazanin" panose="00000400000000000000" pitchFamily="2" charset="-78"/>
              </a:rPr>
              <a:t>Ca</a:t>
            </a:r>
            <a:r>
              <a:rPr lang="fa-IR" sz="2800" dirty="0">
                <a:cs typeface="B Nazanin" panose="00000400000000000000" pitchFamily="2" charset="-78"/>
              </a:rPr>
              <a:t> ) تغییر میکند بهمین دلیل از یک تقویت کننده بار استفاده میکنیم.</a:t>
            </a:r>
            <a:endParaRPr lang="en-IN" sz="2800" dirty="0">
              <a:cs typeface="B Nazanin" panose="00000400000000000000" pitchFamily="2" charset="-78"/>
            </a:endParaRPr>
          </a:p>
        </p:txBody>
      </p:sp>
      <p:pic>
        <p:nvPicPr>
          <p:cNvPr id="5" name="Picture 6" descr="C:\Users\Anuradha\Desktop\piezoelectric-load-cells-5346-26264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591" y="1008929"/>
            <a:ext cx="3103684" cy="17941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2894626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61</a:t>
            </a:fld>
            <a:endParaRPr lang="en-US"/>
          </a:p>
        </p:txBody>
      </p:sp>
      <p:pic>
        <p:nvPicPr>
          <p:cNvPr id="4" name="Picture 2" descr="C:\Users\Anuradha\Desktop\chargeampcircuitpiezost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848871" cy="41856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603504" y="750190"/>
            <a:ext cx="6912768" cy="1224136"/>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200" b="1" dirty="0">
                <a:latin typeface="Adobe Caslon Pro Bold" pitchFamily="18" charset="0"/>
              </a:rPr>
              <a:t>Measurement using Charge Amplifier:</a:t>
            </a:r>
            <a:endParaRPr lang="en-IN" sz="3200" b="1" dirty="0">
              <a:latin typeface="Adobe Caslon Pro Bold" pitchFamily="18" charset="0"/>
            </a:endParaRPr>
          </a:p>
        </p:txBody>
      </p:sp>
      <p:sp>
        <p:nvSpPr>
          <p:cNvPr id="6" name="Title 1"/>
          <p:cNvSpPr txBox="1">
            <a:spLocks/>
          </p:cNvSpPr>
          <p:nvPr/>
        </p:nvSpPr>
        <p:spPr>
          <a:xfrm>
            <a:off x="899592" y="298754"/>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1854570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DC24450-E609-4A8B-B5DE-291917C48298}" type="slidenum">
              <a:rPr lang="en-US" smtClean="0"/>
              <a:pPr/>
              <a:t>62</a:t>
            </a:fld>
            <a:endParaRPr lang="en-US"/>
          </a:p>
        </p:txBody>
      </p:sp>
      <p:sp>
        <p:nvSpPr>
          <p:cNvPr id="4" name="TextBox 3"/>
          <p:cNvSpPr txBox="1"/>
          <p:nvPr/>
        </p:nvSpPr>
        <p:spPr>
          <a:xfrm>
            <a:off x="996271" y="1292170"/>
            <a:ext cx="7834068" cy="5016758"/>
          </a:xfrm>
          <a:prstGeom prst="rect">
            <a:avLst/>
          </a:prstGeom>
          <a:noFill/>
        </p:spPr>
        <p:txBody>
          <a:bodyPr wrap="none" rtlCol="0">
            <a:spAutoFit/>
          </a:bodyPr>
          <a:lstStyle/>
          <a:p>
            <a:r>
              <a:rPr lang="en-US" sz="4000" b="1" dirty="0"/>
              <a:t>From circuit Analysis:</a:t>
            </a:r>
          </a:p>
          <a:p>
            <a:r>
              <a:rPr lang="en-US" sz="4000" b="1" dirty="0"/>
              <a:t>      </a:t>
            </a:r>
          </a:p>
          <a:p>
            <a:r>
              <a:rPr lang="en-US" sz="4000" b="1" dirty="0"/>
              <a:t>      </a:t>
            </a:r>
          </a:p>
          <a:p>
            <a:endParaRPr lang="en-US" sz="4000" b="1" dirty="0"/>
          </a:p>
          <a:p>
            <a:endParaRPr lang="fa-IR" sz="4000" b="1" dirty="0"/>
          </a:p>
          <a:p>
            <a:endParaRPr lang="en-US" sz="4000" b="1" dirty="0"/>
          </a:p>
          <a:p>
            <a:pPr algn="r" rtl="1"/>
            <a:r>
              <a:rPr lang="fa-IR" sz="4000" b="1" dirty="0"/>
              <a:t>از طرفین لاپلاس میگیریم:</a:t>
            </a:r>
            <a:endParaRPr lang="en-US" sz="4000" b="1" dirty="0"/>
          </a:p>
          <a:p>
            <a:r>
              <a:rPr lang="en-US" sz="4000" b="1"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1685709552"/>
              </p:ext>
            </p:extLst>
          </p:nvPr>
        </p:nvGraphicFramePr>
        <p:xfrm>
          <a:off x="1102792" y="2060848"/>
          <a:ext cx="4719638" cy="1431925"/>
        </p:xfrm>
        <a:graphic>
          <a:graphicData uri="http://schemas.openxmlformats.org/presentationml/2006/ole">
            <mc:AlternateContent xmlns:mc="http://schemas.openxmlformats.org/markup-compatibility/2006">
              <mc:Choice xmlns:v="urn:schemas-microsoft-com:vml" Requires="v">
                <p:oleObj spid="_x0000_s4097" name="Equation" r:id="rId3" imgW="1422360" imgH="431640" progId="">
                  <p:embed/>
                </p:oleObj>
              </mc:Choice>
              <mc:Fallback>
                <p:oleObj name="Equation" r:id="rId3" imgW="1422360" imgH="431640" progId="">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792" y="2060848"/>
                        <a:ext cx="4719638"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24989483"/>
              </p:ext>
            </p:extLst>
          </p:nvPr>
        </p:nvGraphicFramePr>
        <p:xfrm>
          <a:off x="1018655" y="3495410"/>
          <a:ext cx="4887912" cy="1304925"/>
        </p:xfrm>
        <a:graphic>
          <a:graphicData uri="http://schemas.openxmlformats.org/presentationml/2006/ole">
            <mc:AlternateContent xmlns:mc="http://schemas.openxmlformats.org/markup-compatibility/2006">
              <mc:Choice xmlns:v="urn:schemas-microsoft-com:vml" Requires="v">
                <p:oleObj spid="_x0000_s4098" name="Equation" r:id="rId5" imgW="1473120" imgH="393480" progId="">
                  <p:embed/>
                </p:oleObj>
              </mc:Choice>
              <mc:Fallback>
                <p:oleObj name="Equation" r:id="rId5" imgW="1473120" imgH="393480" progId="">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655" y="3495410"/>
                        <a:ext cx="4887912" cy="130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29838003"/>
              </p:ext>
            </p:extLst>
          </p:nvPr>
        </p:nvGraphicFramePr>
        <p:xfrm>
          <a:off x="1619672" y="5547888"/>
          <a:ext cx="3255963" cy="1085850"/>
        </p:xfrm>
        <a:graphic>
          <a:graphicData uri="http://schemas.openxmlformats.org/presentationml/2006/ole">
            <mc:AlternateContent xmlns:mc="http://schemas.openxmlformats.org/markup-compatibility/2006">
              <mc:Choice xmlns:v="urn:schemas-microsoft-com:vml" Requires="v">
                <p:oleObj spid="_x0000_s4099" name="Equation" r:id="rId7" imgW="1371600" imgH="457200" progId="">
                  <p:embed/>
                </p:oleObj>
              </mc:Choice>
              <mc:Fallback>
                <p:oleObj name="Equation" r:id="rId7" imgW="1371600" imgH="457200" progId="">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5547888"/>
                        <a:ext cx="3255963" cy="108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txBox="1">
            <a:spLocks/>
          </p:cNvSpPr>
          <p:nvPr/>
        </p:nvSpPr>
        <p:spPr>
          <a:xfrm>
            <a:off x="755576" y="266552"/>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2678549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C24450-E609-4A8B-B5DE-291917C48298}" type="slidenum">
              <a:rPr lang="en-US" smtClean="0"/>
              <a:pPr/>
              <a:t>63</a:t>
            </a:fld>
            <a:endParaRPr lang="en-US"/>
          </a:p>
        </p:txBody>
      </p:sp>
      <p:sp>
        <p:nvSpPr>
          <p:cNvPr id="3" name="Rectangle 2"/>
          <p:cNvSpPr/>
          <p:nvPr/>
        </p:nvSpPr>
        <p:spPr>
          <a:xfrm>
            <a:off x="412577" y="4435249"/>
            <a:ext cx="7920880" cy="1338828"/>
          </a:xfrm>
          <a:prstGeom prst="rect">
            <a:avLst/>
          </a:prstGeom>
        </p:spPr>
        <p:txBody>
          <a:bodyPr wrap="square">
            <a:spAutoFit/>
          </a:bodyPr>
          <a:lstStyle/>
          <a:p>
            <a:endParaRPr lang="fa-IR" sz="2700" b="1" dirty="0">
              <a:cs typeface="B Nazanin" panose="00000400000000000000" pitchFamily="2" charset="-78"/>
            </a:endParaRPr>
          </a:p>
          <a:p>
            <a:pPr algn="r" rtl="1"/>
            <a:r>
              <a:rPr lang="fa-IR" sz="2700" b="1" dirty="0">
                <a:cs typeface="B Nazanin" panose="00000400000000000000" pitchFamily="2" charset="-78"/>
              </a:rPr>
              <a:t>بدین صورت حساسیت ولتاژ نسبت به تغییرات نیرو مستقل از مقاومت و طرفیت کابل می گردد. </a:t>
            </a:r>
            <a:endParaRPr lang="en-IN" sz="2700" dirty="0">
              <a:cs typeface="B Nazanin" panose="00000400000000000000" pitchFamily="2" charset="-78"/>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9128567"/>
              </p:ext>
            </p:extLst>
          </p:nvPr>
        </p:nvGraphicFramePr>
        <p:xfrm>
          <a:off x="2699792" y="1124744"/>
          <a:ext cx="3346450" cy="1568450"/>
        </p:xfrm>
        <a:graphic>
          <a:graphicData uri="http://schemas.openxmlformats.org/presentationml/2006/ole">
            <mc:AlternateContent xmlns:mc="http://schemas.openxmlformats.org/markup-compatibility/2006">
              <mc:Choice xmlns:v="urn:schemas-microsoft-com:vml" Requires="v">
                <p:oleObj spid="_x0000_s5121" name="Equation" r:id="rId3" imgW="1409400" imgH="660240" progId="">
                  <p:embed/>
                </p:oleObj>
              </mc:Choice>
              <mc:Fallback>
                <p:oleObj name="Equation" r:id="rId3" imgW="1409400" imgH="660240" progId="">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124744"/>
                        <a:ext cx="3346450"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821092"/>
              </p:ext>
            </p:extLst>
          </p:nvPr>
        </p:nvGraphicFramePr>
        <p:xfrm>
          <a:off x="2910136" y="2686050"/>
          <a:ext cx="2925763" cy="1568450"/>
        </p:xfrm>
        <a:graphic>
          <a:graphicData uri="http://schemas.openxmlformats.org/presentationml/2006/ole">
            <mc:AlternateContent xmlns:mc="http://schemas.openxmlformats.org/markup-compatibility/2006">
              <mc:Choice xmlns:v="urn:schemas-microsoft-com:vml" Requires="v">
                <p:oleObj spid="_x0000_s5122" name="Equation" r:id="rId5" imgW="1231560" imgH="660240" progId="">
                  <p:embed/>
                </p:oleObj>
              </mc:Choice>
              <mc:Fallback>
                <p:oleObj name="Equation" r:id="rId5" imgW="1231560" imgH="660240" progId="">
                  <p:embed/>
                  <p:pic>
                    <p:nvPicPr>
                      <p:cNvPr id="5"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0136" y="2686050"/>
                        <a:ext cx="2925763" cy="156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603504" y="304403"/>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22854359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80" y="1734710"/>
            <a:ext cx="7772400" cy="1143000"/>
          </a:xfrm>
        </p:spPr>
        <p:txBody>
          <a:bodyPr>
            <a:normAutofit fontScale="90000"/>
          </a:bodyPr>
          <a:lstStyle/>
          <a:p>
            <a:pPr algn="r" rtl="1"/>
            <a:r>
              <a:rPr lang="fa-IR" dirty="0">
                <a:cs typeface="B Nazanin" panose="00000400000000000000" pitchFamily="2" charset="-78"/>
              </a:rPr>
              <a:t>مثال:</a:t>
            </a:r>
            <a:br>
              <a:rPr lang="fa-IR" dirty="0">
                <a:cs typeface="B Nazanin" panose="00000400000000000000" pitchFamily="2" charset="-78"/>
              </a:rPr>
            </a:br>
            <a:r>
              <a:rPr lang="fa-IR" sz="2700" dirty="0">
                <a:cs typeface="B Nazanin" panose="00000400000000000000" pitchFamily="2" charset="-78"/>
              </a:rPr>
              <a:t>سنسور فشار پیزو الکتریکی در اختیار داریم که خروجی از ۰.۵ تا ۱۱.۵ ولت را متناسب با ضربه وارده بر سنسور تولید میکند. میخواهیم خروجی این سنسور را به </a:t>
            </a:r>
            <a:r>
              <a:rPr lang="en-US" sz="2700" dirty="0">
                <a:cs typeface="B Nazanin" panose="00000400000000000000" pitchFamily="2" charset="-78"/>
              </a:rPr>
              <a:t>ADC</a:t>
            </a:r>
            <a:r>
              <a:rPr lang="fa-IR" sz="2700" dirty="0">
                <a:cs typeface="B Nazanin" panose="00000400000000000000" pitchFamily="2" charset="-78"/>
              </a:rPr>
              <a:t> آی سی </a:t>
            </a:r>
            <a:r>
              <a:rPr lang="en-US" sz="2700" dirty="0" err="1">
                <a:cs typeface="B Nazanin" panose="00000400000000000000" pitchFamily="2" charset="-78"/>
              </a:rPr>
              <a:t>ATMega</a:t>
            </a:r>
            <a:r>
              <a:rPr lang="en-US" sz="2700" dirty="0">
                <a:cs typeface="B Nazanin" panose="00000400000000000000" pitchFamily="2" charset="-78"/>
              </a:rPr>
              <a:t> 8 </a:t>
            </a:r>
            <a:r>
              <a:rPr lang="fa-IR" sz="2700" dirty="0">
                <a:cs typeface="B Nazanin" panose="00000400000000000000" pitchFamily="2" charset="-78"/>
              </a:rPr>
              <a:t>  داده و شدت ضربات وارده را در چند سطح (بعنوان مثال : ضربه محکم ، متوسط، ضعیف) </a:t>
            </a:r>
            <a:endParaRPr lang="en-US" sz="2700"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64</a:t>
            </a:fld>
            <a:endParaRPr lang="en-US"/>
          </a:p>
        </p:txBody>
      </p:sp>
      <p:pic>
        <p:nvPicPr>
          <p:cNvPr id="9218" name="Picture 2" descr="schematic"/>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75656" y="3030854"/>
            <a:ext cx="6246151" cy="2435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12531" y="260648"/>
            <a:ext cx="7772400" cy="652934"/>
          </a:xfrm>
          <a:prstGeom prst="rect">
            <a:avLst/>
          </a:prstGeom>
        </p:spPr>
        <p:txBody>
          <a:bodyP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rtl="1"/>
            <a:r>
              <a:rPr lang="fa-IR" sz="2700" dirty="0">
                <a:solidFill>
                  <a:srgbClr val="0070C0"/>
                </a:solidFill>
                <a:cs typeface="B Titr" panose="00000700000000000000" pitchFamily="2" charset="-78"/>
              </a:rPr>
              <a:t>بررسی مداری سنسور پیزوالکتریک</a:t>
            </a:r>
            <a:endParaRPr lang="en-US" sz="2700" dirty="0">
              <a:solidFill>
                <a:srgbClr val="0070C0"/>
              </a:solidFill>
              <a:cs typeface="B Titr" panose="00000700000000000000" pitchFamily="2" charset="-78"/>
            </a:endParaRPr>
          </a:p>
        </p:txBody>
      </p:sp>
    </p:spTree>
    <p:extLst>
      <p:ext uri="{BB962C8B-B14F-4D97-AF65-F5344CB8AC3E}">
        <p14:creationId xmlns:p14="http://schemas.microsoft.com/office/powerpoint/2010/main" val="1912628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fa-IR" sz="2800" b="1" kern="0" dirty="0">
                <a:solidFill>
                  <a:schemeClr val="bg1"/>
                </a:solidFill>
                <a:latin typeface="Times New Roman" pitchFamily="18" charset="0"/>
                <a:cs typeface="B Titr" pitchFamily="2" charset="-78"/>
              </a:rPr>
              <a:t>«حسگر های پیزو الکتریک»</a:t>
            </a:r>
            <a:br>
              <a:rPr lang="fa-IR" sz="2800" dirty="0">
                <a:solidFill>
                  <a:schemeClr val="bg1"/>
                </a:solidFill>
                <a:latin typeface="Times New Roman" pitchFamily="18" charset="0"/>
                <a:cs typeface="Times New Roman" pitchFamily="18" charset="0"/>
              </a:rPr>
            </a:br>
            <a:r>
              <a:rPr lang="fa-IR" dirty="0">
                <a:solidFill>
                  <a:schemeClr val="bg1"/>
                </a:solidFill>
                <a:latin typeface="Times New Roman" pitchFamily="18" charset="0"/>
                <a:cs typeface="B Titr" panose="00000700000000000000" pitchFamily="2" charset="-78"/>
              </a:rPr>
              <a:t>مناسب سازی سیگنال</a:t>
            </a:r>
            <a:br>
              <a:rPr lang="en-US" sz="2800" dirty="0">
                <a:solidFill>
                  <a:schemeClr val="bg1"/>
                </a:solidFill>
                <a:latin typeface="Times New Roman" pitchFamily="18" charset="0"/>
                <a:cs typeface="Times New Roman" pitchFamily="18" charset="0"/>
              </a:rPr>
            </a:br>
            <a:r>
              <a:rPr lang="fa-IR" b="1" kern="0" dirty="0">
                <a:solidFill>
                  <a:schemeClr val="bg1"/>
                </a:solidFill>
                <a:latin typeface="Times New Roman" pitchFamily="18" charset="0"/>
                <a:cs typeface="B Titr" pitchFamily="2" charset="-78"/>
              </a:rPr>
              <a:t>مزایا ، معایب و محدودیت ها</a:t>
            </a:r>
            <a:endParaRPr lang="en-US" sz="2800" b="1" kern="0" dirty="0">
              <a:solidFill>
                <a:schemeClr val="bg1"/>
              </a:solidFill>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65</a:t>
            </a:fld>
            <a:endParaRPr lang="en-US"/>
          </a:p>
        </p:txBody>
      </p:sp>
    </p:spTree>
    <p:extLst>
      <p:ext uri="{BB962C8B-B14F-4D97-AF65-F5344CB8AC3E}">
        <p14:creationId xmlns:p14="http://schemas.microsoft.com/office/powerpoint/2010/main" val="1830276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rPr>
              <a:t>SIGNAL CONDITIONING	</a:t>
            </a:r>
          </a:p>
        </p:txBody>
      </p:sp>
      <p:sp>
        <p:nvSpPr>
          <p:cNvPr id="3" name="Slide Number Placeholder 2"/>
          <p:cNvSpPr>
            <a:spLocks noGrp="1"/>
          </p:cNvSpPr>
          <p:nvPr>
            <p:ph type="sldNum" sz="quarter" idx="12"/>
          </p:nvPr>
        </p:nvSpPr>
        <p:spPr/>
        <p:txBody>
          <a:bodyPr/>
          <a:lstStyle/>
          <a:p>
            <a:fld id="{3DC24450-E609-4A8B-B5DE-291917C48298}" type="slidenum">
              <a:rPr lang="en-US" smtClean="0"/>
              <a:pPr/>
              <a:t>66</a:t>
            </a:fld>
            <a:endParaRPr lang="en-US"/>
          </a:p>
        </p:txBody>
      </p:sp>
      <p:sp>
        <p:nvSpPr>
          <p:cNvPr id="4" name="Content Placeholder 3"/>
          <p:cNvSpPr>
            <a:spLocks noGrp="1"/>
          </p:cNvSpPr>
          <p:nvPr>
            <p:ph sz="quarter" idx="1"/>
          </p:nvPr>
        </p:nvSpPr>
        <p:spPr/>
        <p:txBody>
          <a:bodyPr>
            <a:normAutofit/>
          </a:bodyPr>
          <a:lstStyle/>
          <a:p>
            <a:pPr algn="r" rtl="1"/>
            <a:r>
              <a:rPr lang="fa-IR" b="1" dirty="0">
                <a:cs typeface="B Nazanin" panose="00000400000000000000" pitchFamily="2" charset="-78"/>
              </a:rPr>
              <a:t>مناسب سازی سیگنال </a:t>
            </a:r>
            <a:r>
              <a:rPr lang="fa-IR" dirty="0">
                <a:cs typeface="B Nazanin" panose="00000400000000000000" pitchFamily="2" charset="-78"/>
              </a:rPr>
              <a:t>:</a:t>
            </a:r>
            <a:endParaRPr lang="en-US" dirty="0"/>
          </a:p>
          <a:p>
            <a:pPr marL="0" indent="0" algn="r" rtl="1">
              <a:buNone/>
            </a:pPr>
            <a:r>
              <a:rPr lang="fa-IR" dirty="0">
                <a:cs typeface="B Nazanin" panose="00000400000000000000" pitchFamily="2" charset="-78"/>
              </a:rPr>
              <a:t>ولـتاژ</a:t>
            </a:r>
            <a:r>
              <a:rPr lang="en-US" dirty="0">
                <a:cs typeface="B Nazanin" panose="00000400000000000000" pitchFamily="2" charset="-78"/>
              </a:rPr>
              <a:t> </a:t>
            </a:r>
            <a:r>
              <a:rPr lang="fa-IR" dirty="0">
                <a:cs typeface="B Nazanin" panose="00000400000000000000" pitchFamily="2" charset="-78"/>
              </a:rPr>
              <a:t>خروجی از سنسورهای پیزوالکتریک می تواند از میکرو ولت تا صدها ولت باشد مدارهای پردازش سیگنال شامل فیلترها ، تقویت کننده ها و ... تفاوت قابل ملاحظه ای می توانند داشته باشند.</a:t>
            </a:r>
          </a:p>
          <a:p>
            <a:pPr marL="0" indent="0" algn="r">
              <a:buNone/>
            </a:pPr>
            <a:r>
              <a:rPr lang="fa-IR" dirty="0">
                <a:cs typeface="B Nazanin" panose="00000400000000000000" pitchFamily="2" charset="-78"/>
              </a:rPr>
              <a:t> مواردی که باید در نظر گرفته شوند عبارتند از:</a:t>
            </a:r>
            <a:br>
              <a:rPr lang="fa-IR" dirty="0">
                <a:cs typeface="B Nazanin" panose="00000400000000000000" pitchFamily="2" charset="-78"/>
              </a:rPr>
            </a:br>
            <a:r>
              <a:rPr lang="fa-IR" dirty="0">
                <a:cs typeface="B Nazanin" panose="00000400000000000000" pitchFamily="2" charset="-78"/>
              </a:rPr>
              <a:t>‌فرکانس عملیاتی</a:t>
            </a:r>
            <a:br>
              <a:rPr lang="fa-IR" dirty="0">
                <a:cs typeface="B Nazanin" panose="00000400000000000000" pitchFamily="2" charset="-78"/>
              </a:rPr>
            </a:br>
            <a:r>
              <a:rPr lang="fa-IR" dirty="0">
                <a:cs typeface="B Nazanin" panose="00000400000000000000" pitchFamily="2" charset="-78"/>
              </a:rPr>
              <a:t>‌دامنه سیگنال</a:t>
            </a:r>
            <a:br>
              <a:rPr lang="fa-IR" dirty="0">
                <a:cs typeface="B Nazanin" panose="00000400000000000000" pitchFamily="2" charset="-78"/>
              </a:rPr>
            </a:br>
            <a:r>
              <a:rPr lang="fa-IR" dirty="0">
                <a:cs typeface="B Nazanin" panose="00000400000000000000" pitchFamily="2" charset="-78"/>
              </a:rPr>
              <a:t>‌امپدانس ورودی</a:t>
            </a:r>
            <a:br>
              <a:rPr lang="fa-IR" dirty="0">
                <a:cs typeface="B Nazanin" panose="00000400000000000000" pitchFamily="2" charset="-78"/>
              </a:rPr>
            </a:br>
            <a:r>
              <a:rPr lang="fa-IR" dirty="0">
                <a:cs typeface="B Nazanin" panose="00000400000000000000" pitchFamily="2" charset="-78"/>
              </a:rPr>
              <a:t>کاربرد</a:t>
            </a:r>
          </a:p>
          <a:p>
            <a:endParaRPr lang="en-US" dirty="0"/>
          </a:p>
          <a:p>
            <a:pPr marL="0" indent="0" algn="r" rtl="1">
              <a:buNone/>
            </a:pPr>
            <a:endParaRPr lang="en-US" dirty="0"/>
          </a:p>
        </p:txBody>
      </p:sp>
    </p:spTree>
    <p:extLst>
      <p:ext uri="{BB962C8B-B14F-4D97-AF65-F5344CB8AC3E}">
        <p14:creationId xmlns:p14="http://schemas.microsoft.com/office/powerpoint/2010/main" val="2818274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dirty="0">
                <a:solidFill>
                  <a:srgbClr val="0070C0"/>
                </a:solidFill>
                <a:latin typeface="Times New Roman" pitchFamily="18" charset="0"/>
                <a:cs typeface="B Titr" pitchFamily="2" charset="-78"/>
              </a:rPr>
              <a:t>مزایای سنسور های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19100" y="1066800"/>
            <a:ext cx="8153400" cy="5791200"/>
          </a:xfrm>
        </p:spPr>
        <p:txBody>
          <a:bodyPr>
            <a:normAutofit/>
          </a:bodyPr>
          <a:lstStyle/>
          <a:p>
            <a:pPr algn="just" rtl="1">
              <a:buFont typeface="Arial" pitchFamily="34" charset="0"/>
              <a:buChar char="•"/>
            </a:pPr>
            <a:r>
              <a:rPr lang="fa-IR" dirty="0">
                <a:latin typeface="Times New Roman" pitchFamily="18" charset="0"/>
                <a:cs typeface="B Nazanin" pitchFamily="2" charset="-78"/>
              </a:rPr>
              <a:t>خود تحریک (</a:t>
            </a:r>
            <a:r>
              <a:rPr lang="en-US" dirty="0"/>
              <a:t>Self-generating</a:t>
            </a:r>
            <a:r>
              <a:rPr lang="fa-IR" dirty="0">
                <a:latin typeface="Times New Roman" pitchFamily="18" charset="0"/>
                <a:cs typeface="B Nazanin" pitchFamily="2" charset="-78"/>
              </a:rPr>
              <a:t>) (بی نیاز به منبع انرژی خارجی)</a:t>
            </a:r>
          </a:p>
          <a:p>
            <a:pPr algn="just" rtl="1">
              <a:buFont typeface="Arial" pitchFamily="34" charset="0"/>
              <a:buChar char="•"/>
            </a:pPr>
            <a:r>
              <a:rPr lang="fa-IR" dirty="0">
                <a:latin typeface="Times New Roman" pitchFamily="18" charset="0"/>
                <a:cs typeface="B Nazanin" pitchFamily="2" charset="-78"/>
              </a:rPr>
              <a:t>اجزا بدون حرکت و سایش</a:t>
            </a:r>
          </a:p>
          <a:p>
            <a:pPr algn="just" rtl="1">
              <a:buFont typeface="Arial" pitchFamily="34" charset="0"/>
              <a:buChar char="•"/>
            </a:pPr>
            <a:r>
              <a:rPr lang="fa-IR" dirty="0">
                <a:latin typeface="Times New Roman" pitchFamily="18" charset="0"/>
              </a:rPr>
              <a:t>فشرده و کم حجم</a:t>
            </a:r>
          </a:p>
          <a:p>
            <a:pPr algn="just" rtl="1">
              <a:buFont typeface="Arial" pitchFamily="34" charset="0"/>
              <a:buChar char="•"/>
            </a:pPr>
            <a:r>
              <a:rPr lang="fa-IR" dirty="0">
                <a:latin typeface="Times New Roman" pitchFamily="18" charset="0"/>
              </a:rPr>
              <a:t>دارای حساسیت بالا</a:t>
            </a:r>
          </a:p>
          <a:p>
            <a:pPr algn="just" rtl="1">
              <a:buFont typeface="Arial" pitchFamily="34" charset="0"/>
              <a:buChar char="•"/>
            </a:pPr>
            <a:r>
              <a:rPr lang="fa-IR" dirty="0">
                <a:latin typeface="Times New Roman" pitchFamily="18" charset="0"/>
              </a:rPr>
              <a:t>عموما دارای</a:t>
            </a:r>
            <a:r>
              <a:rPr lang="en-US" dirty="0">
                <a:latin typeface="Times New Roman" pitchFamily="18" charset="0"/>
              </a:rPr>
              <a:t>linearity </a:t>
            </a:r>
            <a:r>
              <a:rPr lang="fa-IR" dirty="0">
                <a:latin typeface="Times New Roman" pitchFamily="18" charset="0"/>
              </a:rPr>
              <a:t> قابل قبول</a:t>
            </a:r>
          </a:p>
          <a:p>
            <a:pPr algn="just" rtl="1">
              <a:buFont typeface="Arial" pitchFamily="34" charset="0"/>
              <a:buChar char="•"/>
            </a:pPr>
            <a:r>
              <a:rPr lang="fa-IR" dirty="0">
                <a:latin typeface="Times New Roman" pitchFamily="18" charset="0"/>
              </a:rPr>
              <a:t>پهنای باند بالا و عمل کردن در فرکانس های بسیار بالا</a:t>
            </a:r>
          </a:p>
          <a:p>
            <a:pPr algn="just" rtl="1">
              <a:buFont typeface="Arial" pitchFamily="34" charset="0"/>
              <a:buChar char="•"/>
            </a:pPr>
            <a:r>
              <a:rPr lang="fa-IR" dirty="0">
                <a:latin typeface="Times New Roman" pitchFamily="18" charset="0"/>
              </a:rPr>
              <a:t>تشخیص نوسانات نامحسوس برای انسان</a:t>
            </a:r>
          </a:p>
          <a:p>
            <a:pPr algn="just" rtl="1">
              <a:buFont typeface="Arial" pitchFamily="34" charset="0"/>
              <a:buChar char="•"/>
            </a:pPr>
            <a:r>
              <a:rPr lang="fa-IR" dirty="0"/>
              <a:t> دارای محدوده ي فركانسی وسيع و با قابليت اندازه گيری فركانسهای بالا </a:t>
            </a:r>
          </a:p>
          <a:p>
            <a:pPr algn="just" rtl="1">
              <a:buFont typeface="Arial" pitchFamily="34" charset="0"/>
              <a:buChar char="•"/>
            </a:pPr>
            <a:r>
              <a:rPr lang="fa-IR" dirty="0"/>
              <a:t>قابليت دسترسی به مدلهای مختلف جهت استفاده های مختلف</a:t>
            </a:r>
          </a:p>
        </p:txBody>
      </p:sp>
      <p:sp>
        <p:nvSpPr>
          <p:cNvPr id="4" name="Slide Number Placeholder 3"/>
          <p:cNvSpPr>
            <a:spLocks noGrp="1"/>
          </p:cNvSpPr>
          <p:nvPr>
            <p:ph type="sldNum" sz="quarter" idx="12"/>
          </p:nvPr>
        </p:nvSpPr>
        <p:spPr/>
        <p:txBody>
          <a:bodyPr/>
          <a:lstStyle/>
          <a:p>
            <a:fld id="{3DC24450-E609-4A8B-B5DE-291917C48298}" type="slidenum">
              <a:rPr lang="en-US" smtClean="0"/>
              <a:pPr/>
              <a:t>67</a:t>
            </a:fld>
            <a:endParaRPr lang="en-US"/>
          </a:p>
        </p:txBody>
      </p:sp>
    </p:spTree>
    <p:extLst>
      <p:ext uri="{BB962C8B-B14F-4D97-AF65-F5344CB8AC3E}">
        <p14:creationId xmlns:p14="http://schemas.microsoft.com/office/powerpoint/2010/main" val="2355925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a:noAutofit/>
          </a:bodyPr>
          <a:lstStyle/>
          <a:p>
            <a:pPr algn="ctr"/>
            <a:r>
              <a:rPr lang="fa-IR" sz="2700" b="1" kern="0">
                <a:solidFill>
                  <a:srgbClr val="0070C0"/>
                </a:solidFill>
                <a:latin typeface="Times New Roman" pitchFamily="18" charset="0"/>
                <a:cs typeface="B Titr" pitchFamily="2" charset="-78"/>
              </a:rPr>
              <a:t>مزایای سنسور های پیزوالکتریک</a:t>
            </a:r>
            <a:endParaRPr lang="en-US" sz="2700" dirty="0">
              <a:solidFill>
                <a:srgbClr val="0070C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838200"/>
            <a:ext cx="8153400" cy="5791200"/>
          </a:xfrm>
        </p:spPr>
        <p:txBody>
          <a:bodyPr>
            <a:normAutofit/>
          </a:bodyPr>
          <a:lstStyle/>
          <a:p>
            <a:pPr marL="0" indent="0" algn="just" rtl="1">
              <a:buNone/>
            </a:pPr>
            <a:endParaRPr lang="fa-IR" dirty="0">
              <a:latin typeface="Times New Roman" pitchFamily="18" charset="0"/>
              <a:cs typeface="B Nazanin" pitchFamily="2" charset="-78"/>
            </a:endParaRPr>
          </a:p>
          <a:p>
            <a:pPr algn="just" rtl="1">
              <a:buFont typeface="Arial" pitchFamily="34" charset="0"/>
              <a:buChar char="•"/>
            </a:pPr>
            <a:r>
              <a:rPr lang="fa-IR" dirty="0">
                <a:latin typeface="Times New Roman" pitchFamily="18" charset="0"/>
                <a:cs typeface="B Nazanin" pitchFamily="2" charset="-78"/>
              </a:rPr>
              <a:t>تغییر حساسیت با تغییر دما </a:t>
            </a:r>
          </a:p>
          <a:p>
            <a:pPr algn="just" rtl="1">
              <a:buFont typeface="Arial" pitchFamily="34" charset="0"/>
              <a:buChar char="•"/>
            </a:pPr>
            <a:r>
              <a:rPr lang="fa-IR" dirty="0">
                <a:latin typeface="Times New Roman" pitchFamily="18" charset="0"/>
                <a:cs typeface="B Nazanin" pitchFamily="2" charset="-78"/>
              </a:rPr>
              <a:t>سنجش پارامترهای دینامیک و عدم سنجش پارامترهای استاتیک</a:t>
            </a:r>
          </a:p>
          <a:p>
            <a:pPr algn="just" rtl="1">
              <a:buFont typeface="Arial" pitchFamily="34" charset="0"/>
              <a:buChar char="•"/>
            </a:pPr>
            <a:endParaRPr lang="fa-IR" dirty="0">
              <a:latin typeface="Times New Roman" pitchFamily="18" charset="0"/>
              <a:cs typeface="B Nazanin" pitchFamily="2" charset="-78"/>
            </a:endParaRPr>
          </a:p>
          <a:p>
            <a:pPr algn="just" rtl="1">
              <a:buFont typeface="Arial" pitchFamily="34" charset="0"/>
              <a:buChar char="•"/>
            </a:pPr>
            <a:endParaRPr lang="fa-IR" dirty="0">
              <a:latin typeface="Times New Roman" pitchFamily="18" charset="0"/>
              <a:cs typeface="B Nazanin" pitchFamily="2" charset="-78"/>
            </a:endParaRPr>
          </a:p>
          <a:p>
            <a:pPr algn="just" rtl="1">
              <a:buFont typeface="Arial" pitchFamily="34" charset="0"/>
              <a:buChar char="•"/>
            </a:pPr>
            <a:endParaRPr lang="fa-IR" dirty="0">
              <a:latin typeface="Times New Roman" pitchFamily="18" charset="0"/>
              <a:cs typeface="B Nazanin" pitchFamily="2" charset="-78"/>
            </a:endParaRPr>
          </a:p>
          <a:p>
            <a:pPr algn="just" rtl="1">
              <a:buFont typeface="Arial" pitchFamily="34" charset="0"/>
              <a:buChar char="•"/>
            </a:pPr>
            <a:endParaRPr lang="fa-IR" dirty="0">
              <a:latin typeface="Times New Roman" pitchFamily="18" charset="0"/>
              <a:cs typeface="B Nazanin" pitchFamily="2" charset="-78"/>
            </a:endParaRPr>
          </a:p>
          <a:p>
            <a:pPr algn="just" rtl="1">
              <a:buFont typeface="Arial" pitchFamily="34" charset="0"/>
              <a:buChar char="•"/>
            </a:pPr>
            <a:r>
              <a:rPr lang="fa-IR" dirty="0"/>
              <a:t>در عمل وقتی از مواد پیزو الکتریک با حساسیت پایین استفاده می گردد می توان دو یا سه بلور از این مواد را به هم وصل کرد تا سیگنال الکتریکی خروجی قوی تر گردد. </a:t>
            </a:r>
            <a:endParaRPr lang="fa-IR" dirty="0">
              <a:latin typeface="Times New Roman" pitchFamily="18" charset="0"/>
              <a:cs typeface="B Nazanin"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68</a:t>
            </a:fld>
            <a:endParaRPr lang="en-US"/>
          </a:p>
        </p:txBody>
      </p:sp>
      <p:sp>
        <p:nvSpPr>
          <p:cNvPr id="5" name="Title 1"/>
          <p:cNvSpPr txBox="1">
            <a:spLocks/>
          </p:cNvSpPr>
          <p:nvPr/>
        </p:nvSpPr>
        <p:spPr>
          <a:xfrm>
            <a:off x="355319" y="3285863"/>
            <a:ext cx="8229600" cy="457200"/>
          </a:xfrm>
          <a:prstGeom prst="rect">
            <a:avLst/>
          </a:prstGeom>
        </p:spPr>
        <p:txBody>
          <a:bodyPr bIns="91440" anchor="b" anchorCtr="0">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fa-IR" sz="2700" b="1" kern="0" dirty="0">
                <a:solidFill>
                  <a:srgbClr val="0070C0"/>
                </a:solidFill>
                <a:latin typeface="Times New Roman" pitchFamily="18" charset="0"/>
                <a:cs typeface="B Titr" pitchFamily="2" charset="-78"/>
              </a:rPr>
              <a:t>نکته ای کاربردی</a:t>
            </a:r>
            <a:endParaRPr lang="en-US" sz="27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2600266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a:cs typeface="B Nazanin" panose="00000400000000000000" pitchFamily="2" charset="-78"/>
              </a:rPr>
              <a:t>مشخصه هایی که هنگام انتخاب سنسور باید به آنها توجه کرد</a:t>
            </a:r>
            <a:endParaRPr lang="en-US" dirty="0">
              <a:cs typeface="B Nazanin" panose="000004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69</a:t>
            </a:fld>
            <a:endParaRPr lang="en-US"/>
          </a:p>
        </p:txBody>
      </p:sp>
      <p:sp>
        <p:nvSpPr>
          <p:cNvPr id="4" name="Content Placeholder 3"/>
          <p:cNvSpPr>
            <a:spLocks noGrp="1"/>
          </p:cNvSpPr>
          <p:nvPr>
            <p:ph sz="quarter" idx="1"/>
          </p:nvPr>
        </p:nvSpPr>
        <p:spPr/>
        <p:txBody>
          <a:bodyPr/>
          <a:lstStyle/>
          <a:p>
            <a:pPr algn="r" rtl="1"/>
            <a:r>
              <a:rPr lang="en-US" dirty="0">
                <a:cs typeface="B Nazanin" panose="00000400000000000000" pitchFamily="2" charset="-78"/>
              </a:rPr>
              <a:t>Linearity</a:t>
            </a:r>
          </a:p>
          <a:p>
            <a:pPr algn="r" rtl="1"/>
            <a:r>
              <a:rPr lang="fa-IR" dirty="0">
                <a:cs typeface="B Nazanin" panose="00000400000000000000" pitchFamily="2" charset="-78"/>
              </a:rPr>
              <a:t>پاسخ فرکانسی (فرکانس کاری)</a:t>
            </a:r>
          </a:p>
          <a:p>
            <a:pPr algn="r" rtl="1"/>
            <a:r>
              <a:rPr lang="fa-IR" dirty="0">
                <a:cs typeface="B Nazanin" panose="00000400000000000000" pitchFamily="2" charset="-78"/>
              </a:rPr>
              <a:t>حساسیت ولتاژ</a:t>
            </a:r>
            <a:r>
              <a:rPr lang="en-US" dirty="0">
                <a:cs typeface="B Nazanin" panose="00000400000000000000" pitchFamily="2" charset="-78"/>
              </a:rPr>
              <a:t> </a:t>
            </a:r>
            <a:r>
              <a:rPr lang="fa-IR" dirty="0">
                <a:cs typeface="B Nazanin" panose="00000400000000000000" pitchFamily="2" charset="-78"/>
              </a:rPr>
              <a:t> ( </a:t>
            </a:r>
            <a:r>
              <a:rPr lang="en-US" dirty="0">
                <a:cs typeface="B Nazanin" panose="00000400000000000000" pitchFamily="2" charset="-78"/>
              </a:rPr>
              <a:t>V/g</a:t>
            </a:r>
            <a:r>
              <a:rPr lang="fa-IR" dirty="0">
                <a:cs typeface="B Nazanin" panose="00000400000000000000" pitchFamily="2" charset="-78"/>
              </a:rPr>
              <a:t> یا </a:t>
            </a:r>
            <a:r>
              <a:rPr lang="en-US" dirty="0">
                <a:cs typeface="B Nazanin" panose="00000400000000000000" pitchFamily="2" charset="-78"/>
              </a:rPr>
              <a:t>V/Pa</a:t>
            </a:r>
            <a:r>
              <a:rPr lang="fa-IR" dirty="0">
                <a:cs typeface="B Nazanin" panose="00000400000000000000" pitchFamily="2" charset="-78"/>
              </a:rPr>
              <a:t> یا </a:t>
            </a:r>
            <a:r>
              <a:rPr lang="en-US" dirty="0">
                <a:cs typeface="B Nazanin" panose="00000400000000000000" pitchFamily="2" charset="-78"/>
              </a:rPr>
              <a:t>V/N</a:t>
            </a:r>
            <a:r>
              <a:rPr lang="fa-IR" dirty="0">
                <a:cs typeface="B Nazanin" panose="00000400000000000000" pitchFamily="2" charset="-78"/>
              </a:rPr>
              <a:t> )</a:t>
            </a:r>
          </a:p>
          <a:p>
            <a:pPr algn="r" rtl="1"/>
            <a:r>
              <a:rPr lang="fa-IR" dirty="0">
                <a:cs typeface="B Nazanin" panose="00000400000000000000" pitchFamily="2" charset="-78"/>
              </a:rPr>
              <a:t>فرکانس رزونانس</a:t>
            </a:r>
          </a:p>
          <a:p>
            <a:pPr algn="r" rtl="1"/>
            <a:r>
              <a:rPr lang="fa-IR" dirty="0">
                <a:cs typeface="B Nazanin" panose="00000400000000000000" pitchFamily="2" charset="-78"/>
              </a:rPr>
              <a:t>ظرفیت خازنی کریستال</a:t>
            </a:r>
          </a:p>
          <a:p>
            <a:pPr algn="r" rtl="1"/>
            <a:r>
              <a:rPr lang="fa-IR" dirty="0">
                <a:cs typeface="B Nazanin" panose="00000400000000000000" pitchFamily="2" charset="-78"/>
              </a:rPr>
              <a:t>وزن و ابعاد</a:t>
            </a:r>
          </a:p>
          <a:p>
            <a:pPr algn="r" rtl="1"/>
            <a:r>
              <a:rPr lang="fa-IR" dirty="0">
                <a:cs typeface="B Nazanin" panose="00000400000000000000" pitchFamily="2" charset="-78"/>
              </a:rPr>
              <a:t>شرایط محیط کاری</a:t>
            </a:r>
          </a:p>
          <a:p>
            <a:pPr algn="r" rtl="1"/>
            <a:r>
              <a:rPr lang="fa-IR" dirty="0">
                <a:cs typeface="B Nazanin" panose="00000400000000000000" pitchFamily="2" charset="-78"/>
              </a:rPr>
              <a:t>بازه دمایی عملکرد صحیح</a:t>
            </a:r>
          </a:p>
          <a:p>
            <a:pPr algn="r" rtl="1"/>
            <a:r>
              <a:rPr lang="fa-IR" dirty="0"/>
              <a:t>مقاومت ویژه مورد نیاز</a:t>
            </a:r>
            <a:endParaRPr lang="fa-IR" b="1" dirty="0">
              <a:cs typeface="B Nazanin" panose="00000400000000000000" pitchFamily="2" charset="-78"/>
            </a:endParaRPr>
          </a:p>
        </p:txBody>
      </p:sp>
    </p:spTree>
    <p:extLst>
      <p:ext uri="{BB962C8B-B14F-4D97-AF65-F5344CB8AC3E}">
        <p14:creationId xmlns:p14="http://schemas.microsoft.com/office/powerpoint/2010/main" val="110603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7</a:t>
            </a:fld>
            <a:endParaRPr lang="en-US"/>
          </a:p>
        </p:txBody>
      </p:sp>
      <p:sp>
        <p:nvSpPr>
          <p:cNvPr id="4" name="Content Placeholder 3"/>
          <p:cNvSpPr>
            <a:spLocks noGrp="1"/>
          </p:cNvSpPr>
          <p:nvPr>
            <p:ph sz="quarter" idx="1"/>
          </p:nvPr>
        </p:nvSpPr>
        <p:spPr>
          <a:xfrm>
            <a:off x="914400" y="274638"/>
            <a:ext cx="7772400" cy="4572000"/>
          </a:xfrm>
        </p:spPr>
        <p:txBody>
          <a:bodyPr/>
          <a:lstStyle/>
          <a:p>
            <a:pPr algn="r" rtl="1"/>
            <a:r>
              <a:rPr lang="fa-IR" dirty="0"/>
              <a:t>شکل زیر دو قطبی مولکول ماده ی کوارتز را نشان می دهد. در حالت عادی، هیچ نیروی خارجی بر کریستال کوارتز وارد نشده است. با اعمال نیروی خارجی کششی، وضعیت دو قطبی تغییر کرده و بارهای سطحی در کریستال ظاهر می شوند که باعث ایجاد اختلاف پتانسیل می شوند. </a:t>
            </a:r>
            <a:r>
              <a:rPr lang="fa-IR" dirty="0">
                <a:solidFill>
                  <a:srgbClr val="FF0000"/>
                </a:solidFill>
              </a:rPr>
              <a:t>با تغییر جهت نیروی خارجی (از کششی به فشاری) جهت اختلاف پتانسیل عوض می شود.</a:t>
            </a:r>
            <a:endParaRPr lang="en-US" dirty="0">
              <a:solidFill>
                <a:srgbClr val="FF0000"/>
              </a:solidFill>
            </a:endParaRPr>
          </a:p>
        </p:txBody>
      </p:sp>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705844"/>
            <a:ext cx="6616700" cy="3733800"/>
          </a:xfrm>
          <a:prstGeom prst="rect">
            <a:avLst/>
          </a:prstGeom>
        </p:spPr>
      </p:pic>
    </p:spTree>
    <p:extLst>
      <p:ext uri="{BB962C8B-B14F-4D97-AF65-F5344CB8AC3E}">
        <p14:creationId xmlns:p14="http://schemas.microsoft.com/office/powerpoint/2010/main" val="471402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endParaRPr lang="en-US" dirty="0"/>
          </a:p>
          <a:p>
            <a:pPr algn="ctr"/>
            <a:endParaRPr lang="en-US" dirty="0"/>
          </a:p>
        </p:txBody>
      </p:sp>
      <p:sp>
        <p:nvSpPr>
          <p:cNvPr id="2" name="Title 1"/>
          <p:cNvSpPr>
            <a:spLocks noGrp="1"/>
          </p:cNvSpPr>
          <p:nvPr>
            <p:ph type="ctrTitle"/>
          </p:nvPr>
        </p:nvSpPr>
        <p:spPr/>
        <p:txBody>
          <a:bodyPr>
            <a:noAutofit/>
          </a:bodyPr>
          <a:lstStyle/>
          <a:p>
            <a:pPr rtl="1"/>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B Titr" panose="00000700000000000000" pitchFamily="2" charset="-78"/>
              </a:rPr>
            </a:br>
            <a:r>
              <a:rPr lang="en-US" sz="3200" dirty="0">
                <a:solidFill>
                  <a:schemeClr val="bg1"/>
                </a:solidFill>
                <a:latin typeface="Times New Roman" pitchFamily="18" charset="0"/>
                <a:cs typeface="B Titr" panose="00000700000000000000" pitchFamily="2" charset="-78"/>
              </a:rPr>
              <a:t> </a:t>
            </a:r>
            <a:r>
              <a:rPr lang="fa-IR" sz="3200" dirty="0">
                <a:solidFill>
                  <a:schemeClr val="bg1"/>
                </a:solidFill>
                <a:latin typeface="Times New Roman" pitchFamily="18" charset="0"/>
                <a:cs typeface="B Titr" panose="00000700000000000000" pitchFamily="2" charset="-78"/>
              </a:rPr>
              <a:t>اطلاعات و نحوه خرید</a:t>
            </a:r>
            <a:endParaRPr lang="en-US" sz="3200" dirty="0">
              <a:latin typeface="Times New Roman" pitchFamily="18" charset="0"/>
              <a:cs typeface="B Titr" panose="00000700000000000000"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70</a:t>
            </a:fld>
            <a:endParaRPr lang="en-US"/>
          </a:p>
        </p:txBody>
      </p:sp>
    </p:spTree>
    <p:extLst>
      <p:ext uri="{BB962C8B-B14F-4D97-AF65-F5344CB8AC3E}">
        <p14:creationId xmlns:p14="http://schemas.microsoft.com/office/powerpoint/2010/main" val="2538850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1143000"/>
          </a:xfrm>
        </p:spPr>
        <p:txBody>
          <a:bodyPr>
            <a:noAutofit/>
          </a:bodyPr>
          <a:lstStyle/>
          <a:p>
            <a:pPr algn="r" rtl="1"/>
            <a:r>
              <a:rPr lang="fa-IR" b="1" dirty="0">
                <a:solidFill>
                  <a:schemeClr val="tx1"/>
                </a:solidFill>
                <a:cs typeface="B Titr" panose="00000700000000000000" pitchFamily="2" charset="-78"/>
              </a:rPr>
              <a:t>فروشگاه بل الكترونيک</a:t>
            </a:r>
            <a:br>
              <a:rPr lang="fa-IR" b="1" dirty="0">
                <a:solidFill>
                  <a:schemeClr val="tx1"/>
                </a:solidFill>
                <a:cs typeface="B Titr" panose="00000700000000000000" pitchFamily="2" charset="-78"/>
              </a:rPr>
            </a:br>
            <a:r>
              <a:rPr lang="en-US" b="1" dirty="0">
                <a:solidFill>
                  <a:schemeClr val="tx1"/>
                </a:solidFill>
                <a:cs typeface="B Titr" panose="00000700000000000000" pitchFamily="2" charset="-78"/>
              </a:rPr>
              <a:t>www.Iran-module.ir</a:t>
            </a:r>
            <a:endParaRPr lang="en-US" dirty="0">
              <a:solidFill>
                <a:schemeClr val="tx1"/>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3DC24450-E609-4A8B-B5DE-291917C48298}" type="slidenum">
              <a:rPr lang="en-US" smtClean="0"/>
              <a:pPr/>
              <a:t>71</a:t>
            </a:fld>
            <a:endParaRPr lang="en-US"/>
          </a:p>
        </p:txBody>
      </p:sp>
      <p:sp>
        <p:nvSpPr>
          <p:cNvPr id="4" name="Content Placeholder 3"/>
          <p:cNvSpPr>
            <a:spLocks noGrp="1"/>
          </p:cNvSpPr>
          <p:nvPr>
            <p:ph sz="quarter" idx="1"/>
          </p:nvPr>
        </p:nvSpPr>
        <p:spPr/>
        <p:txBody>
          <a:bodyPr>
            <a:normAutofit/>
          </a:bodyPr>
          <a:lstStyle/>
          <a:p>
            <a:pPr marL="0" indent="0" algn="r" rtl="1">
              <a:buNone/>
            </a:pPr>
            <a:endParaRPr lang="fa-IR" dirty="0">
              <a:cs typeface="B Nazanin" panose="00000400000000000000" pitchFamily="2" charset="-78"/>
            </a:endParaRPr>
          </a:p>
          <a:p>
            <a:pPr algn="r" rtl="1"/>
            <a:r>
              <a:rPr lang="fa-IR" b="1" dirty="0">
                <a:cs typeface="B Nazanin" panose="00000400000000000000" pitchFamily="2" charset="-78"/>
              </a:rPr>
              <a:t>تهران - خيابان جمهوری - بین  حافظ  و  سی تیر - بعد از پاساژ امجد -</a:t>
            </a:r>
            <a:r>
              <a:rPr lang="fa-IR" dirty="0">
                <a:cs typeface="B Nazanin" panose="00000400000000000000" pitchFamily="2" charset="-78"/>
              </a:rPr>
              <a:t> </a:t>
            </a:r>
            <a:r>
              <a:rPr lang="fa-IR" b="1" dirty="0">
                <a:cs typeface="B Nazanin" panose="00000400000000000000" pitchFamily="2" charset="-78"/>
              </a:rPr>
              <a:t>پاساژ فرشته - پلاک 267 </a:t>
            </a:r>
            <a:endParaRPr lang="fa-IR" dirty="0">
              <a:cs typeface="B Nazanin" panose="00000400000000000000" pitchFamily="2" charset="-78"/>
            </a:endParaRPr>
          </a:p>
          <a:p>
            <a:pPr algn="r" rtl="1"/>
            <a:r>
              <a:rPr lang="fa-IR" b="1" dirty="0">
                <a:cs typeface="B Nazanin" panose="00000400000000000000" pitchFamily="2" charset="-78"/>
              </a:rPr>
              <a:t> شماره   تماس :   66720648  -  021</a:t>
            </a:r>
            <a:endParaRPr lang="fa-IR" dirty="0">
              <a:cs typeface="B Nazanin" panose="00000400000000000000" pitchFamily="2" charset="-78"/>
            </a:endParaRPr>
          </a:p>
          <a:p>
            <a:pPr algn="r" rtl="1"/>
            <a:endParaRPr lang="en-US" b="1" dirty="0">
              <a:cs typeface="B Nazanin" panose="00000400000000000000" pitchFamily="2" charset="-78"/>
            </a:endParaRPr>
          </a:p>
          <a:p>
            <a:pPr marL="0" indent="0" algn="r" rtl="1">
              <a:buNone/>
            </a:pPr>
            <a:endParaRPr lang="en-US" b="1" dirty="0">
              <a:cs typeface="B Nazanin" panose="00000400000000000000" pitchFamily="2" charset="-78"/>
            </a:endParaRPr>
          </a:p>
          <a:p>
            <a:pPr marL="0" indent="0" algn="r" rtl="1">
              <a:buNone/>
            </a:pPr>
            <a:r>
              <a:rPr lang="fa-IR" b="1" dirty="0">
                <a:cs typeface="B Nazanin" panose="00000400000000000000" pitchFamily="2" charset="-78"/>
              </a:rPr>
              <a:t>سنسور لرزش پيزوالكتريك بزرگ</a:t>
            </a:r>
            <a:endParaRPr lang="en-US" b="1" dirty="0">
              <a:cs typeface="B Nazanin" panose="00000400000000000000" pitchFamily="2" charset="-78"/>
            </a:endParaRPr>
          </a:p>
          <a:p>
            <a:pPr marL="0" indent="0" algn="r" rtl="1">
              <a:buNone/>
            </a:pPr>
            <a:r>
              <a:rPr lang="en-US" b="1" dirty="0">
                <a:cs typeface="B Nazanin" panose="00000400000000000000" pitchFamily="2" charset="-78"/>
              </a:rPr>
              <a:t> MEAS-09197</a:t>
            </a:r>
            <a:endParaRPr lang="fa-IR" b="1" dirty="0">
              <a:cs typeface="B Nazanin" panose="00000400000000000000" pitchFamily="2" charset="-78"/>
            </a:endParaRPr>
          </a:p>
          <a:p>
            <a:pPr algn="r" rtl="1"/>
            <a:endParaRPr lang="en-US"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2123728" y="3787552"/>
            <a:ext cx="2232248" cy="2232248"/>
          </a:xfrm>
          <a:prstGeom prst="rect">
            <a:avLst/>
          </a:prstGeom>
        </p:spPr>
      </p:pic>
    </p:spTree>
    <p:extLst>
      <p:ext uri="{BB962C8B-B14F-4D97-AF65-F5344CB8AC3E}">
        <p14:creationId xmlns:p14="http://schemas.microsoft.com/office/powerpoint/2010/main" val="11744756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7772400" cy="864096"/>
          </a:xfrm>
        </p:spPr>
        <p:txBody>
          <a:bodyPr>
            <a:normAutofit/>
          </a:bodyPr>
          <a:lstStyle/>
          <a:p>
            <a:pPr algn="r" rtl="1"/>
            <a:r>
              <a:rPr lang="en-US" dirty="0">
                <a:solidFill>
                  <a:schemeClr val="tx1"/>
                </a:solidFill>
                <a:latin typeface="Rockwell Extra Bold" panose="02060903040505020403" pitchFamily="18" charset="0"/>
              </a:rPr>
              <a:t>www.Paytakht-elec.com</a:t>
            </a:r>
          </a:p>
        </p:txBody>
      </p:sp>
      <p:sp>
        <p:nvSpPr>
          <p:cNvPr id="3" name="Slide Number Placeholder 2"/>
          <p:cNvSpPr>
            <a:spLocks noGrp="1"/>
          </p:cNvSpPr>
          <p:nvPr>
            <p:ph type="sldNum" sz="quarter" idx="12"/>
          </p:nvPr>
        </p:nvSpPr>
        <p:spPr/>
        <p:txBody>
          <a:bodyPr/>
          <a:lstStyle/>
          <a:p>
            <a:fld id="{3DC24450-E609-4A8B-B5DE-291917C48298}" type="slidenum">
              <a:rPr lang="en-US" smtClean="0"/>
              <a:pPr/>
              <a:t>72</a:t>
            </a:fld>
            <a:endParaRPr lang="en-US"/>
          </a:p>
        </p:txBody>
      </p:sp>
      <p:sp>
        <p:nvSpPr>
          <p:cNvPr id="4" name="Content Placeholder 3"/>
          <p:cNvSpPr>
            <a:spLocks noGrp="1"/>
          </p:cNvSpPr>
          <p:nvPr>
            <p:ph sz="quarter" idx="1"/>
          </p:nvPr>
        </p:nvSpPr>
        <p:spPr/>
        <p:txBody>
          <a:bodyPr/>
          <a:lstStyle/>
          <a:p>
            <a:pPr marL="0" indent="0" algn="r" rtl="1">
              <a:buNone/>
            </a:pPr>
            <a:endParaRPr lang="fa-IR" dirty="0">
              <a:cs typeface="B Nazanin" panose="00000400000000000000" pitchFamily="2" charset="-78"/>
            </a:endParaRPr>
          </a:p>
          <a:p>
            <a:pPr algn="r" rtl="1"/>
            <a:r>
              <a:rPr lang="fa-IR" dirty="0">
                <a:cs typeface="B Nazanin" panose="00000400000000000000" pitchFamily="2" charset="-78"/>
              </a:rPr>
              <a:t>آدرس : تهران - خ ولیعصر - بالاتر از م منیریه - خ اسدی منش - کوچه دارایی - پ 5 - واحد 4</a:t>
            </a:r>
            <a:endParaRPr lang="en-US" b="1" dirty="0">
              <a:cs typeface="B Nazanin" panose="00000400000000000000" pitchFamily="2" charset="-78"/>
            </a:endParaRPr>
          </a:p>
          <a:p>
            <a:pPr algn="r" rtl="1"/>
            <a:r>
              <a:rPr lang="fa-IR" b="1" dirty="0">
                <a:cs typeface="B Nazanin" panose="00000400000000000000" pitchFamily="2" charset="-78"/>
              </a:rPr>
              <a:t> شماره   تماس :   </a:t>
            </a:r>
            <a:r>
              <a:rPr lang="en-US" dirty="0">
                <a:cs typeface="B Nazanin" panose="00000400000000000000" pitchFamily="2" charset="-78"/>
              </a:rPr>
              <a:t>  </a:t>
            </a:r>
            <a:r>
              <a:rPr lang="fa-IR" dirty="0">
                <a:cs typeface="B Nazanin" panose="00000400000000000000" pitchFamily="2" charset="-78"/>
              </a:rPr>
              <a:t>۶۶۴۶۲۵۳۸</a:t>
            </a:r>
            <a:r>
              <a:rPr lang="fa-IR" b="1" dirty="0">
                <a:cs typeface="B Nazanin" panose="00000400000000000000" pitchFamily="2" charset="-78"/>
              </a:rPr>
              <a:t>  -  021</a:t>
            </a:r>
            <a:endParaRPr lang="fa-IR" dirty="0">
              <a:cs typeface="B Nazanin" panose="00000400000000000000" pitchFamily="2" charset="-78"/>
            </a:endParaRPr>
          </a:p>
          <a:p>
            <a:pPr algn="r" rtl="1"/>
            <a:endParaRPr lang="en-US" b="1" dirty="0">
              <a:cs typeface="B Nazanin" panose="00000400000000000000" pitchFamily="2" charset="-78"/>
            </a:endParaRPr>
          </a:p>
          <a:p>
            <a:pPr marL="0" indent="0" algn="r" rtl="1">
              <a:buNone/>
            </a:pPr>
            <a:endParaRPr lang="en-US" b="1" dirty="0">
              <a:cs typeface="B Nazanin" panose="00000400000000000000" pitchFamily="2" charset="-78"/>
            </a:endParaRPr>
          </a:p>
          <a:p>
            <a:pPr marL="0" indent="0" algn="r" rtl="1">
              <a:buNone/>
            </a:pPr>
            <a:r>
              <a:rPr lang="fa-IR" b="1" dirty="0">
                <a:cs typeface="B Nazanin" panose="00000400000000000000" pitchFamily="2" charset="-78"/>
              </a:rPr>
              <a:t>سنسور پیزوالکتریک </a:t>
            </a:r>
            <a:r>
              <a:rPr lang="en-US" b="1" dirty="0">
                <a:cs typeface="B Nazanin" panose="00000400000000000000" pitchFamily="2" charset="-78"/>
              </a:rPr>
              <a:t>GFN20</a:t>
            </a:r>
            <a:endParaRPr lang="fa-IR" b="1" dirty="0">
              <a:cs typeface="B Nazanin" panose="00000400000000000000" pitchFamily="2" charset="-78"/>
            </a:endParaRPr>
          </a:p>
          <a:p>
            <a:pPr algn="r" rtl="1"/>
            <a:endParaRPr lang="en-US" dirty="0">
              <a:cs typeface="B Nazanin" panose="00000400000000000000" pitchFamily="2" charset="-78"/>
            </a:endParaRPr>
          </a:p>
        </p:txBody>
      </p:sp>
      <p:pic>
        <p:nvPicPr>
          <p:cNvPr id="8194" name="Picture 2" descr="http://paytakht-elec.com/images/products/gfn%2020%20sens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814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2030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72400" cy="998984"/>
          </a:xfrm>
        </p:spPr>
        <p:txBody>
          <a:bodyPr>
            <a:normAutofit/>
          </a:bodyPr>
          <a:lstStyle/>
          <a:p>
            <a:pPr algn="ctr" rtl="1"/>
            <a:r>
              <a:rPr lang="en-US" dirty="0">
                <a:solidFill>
                  <a:schemeClr val="tx1"/>
                </a:solidFill>
                <a:latin typeface="Rockwell Extra Bold" panose="02060903040505020403" pitchFamily="18" charset="0"/>
              </a:rPr>
              <a:t>www.Roboeq.ir</a:t>
            </a:r>
          </a:p>
        </p:txBody>
      </p:sp>
      <p:sp>
        <p:nvSpPr>
          <p:cNvPr id="3" name="Slide Number Placeholder 2"/>
          <p:cNvSpPr>
            <a:spLocks noGrp="1"/>
          </p:cNvSpPr>
          <p:nvPr>
            <p:ph type="sldNum" sz="quarter" idx="12"/>
          </p:nvPr>
        </p:nvSpPr>
        <p:spPr/>
        <p:txBody>
          <a:bodyPr/>
          <a:lstStyle/>
          <a:p>
            <a:fld id="{3DC24450-E609-4A8B-B5DE-291917C48298}" type="slidenum">
              <a:rPr lang="en-US" smtClean="0"/>
              <a:pPr/>
              <a:t>73</a:t>
            </a:fld>
            <a:endParaRPr lang="en-US"/>
          </a:p>
        </p:txBody>
      </p:sp>
      <p:sp>
        <p:nvSpPr>
          <p:cNvPr id="4" name="Content Placeholder 3"/>
          <p:cNvSpPr>
            <a:spLocks noGrp="1"/>
          </p:cNvSpPr>
          <p:nvPr>
            <p:ph sz="quarter" idx="1"/>
          </p:nvPr>
        </p:nvSpPr>
        <p:spPr/>
        <p:txBody>
          <a:bodyPr/>
          <a:lstStyle/>
          <a:p>
            <a:pPr marL="0" indent="0" algn="r" rtl="1">
              <a:buNone/>
            </a:pPr>
            <a:endParaRPr lang="fa-IR" dirty="0">
              <a:cs typeface="B Nazanin" panose="00000400000000000000" pitchFamily="2" charset="-78"/>
            </a:endParaRPr>
          </a:p>
          <a:p>
            <a:pPr algn="r" rtl="1"/>
            <a:r>
              <a:rPr lang="fa-IR" dirty="0">
                <a:cs typeface="B Nazanin" panose="00000400000000000000" pitchFamily="2" charset="-78"/>
              </a:rPr>
              <a:t>آدرس :</a:t>
            </a:r>
            <a:br>
              <a:rPr lang="fa-IR" dirty="0">
                <a:cs typeface="B Nazanin" panose="00000400000000000000" pitchFamily="2" charset="-78"/>
              </a:rPr>
            </a:br>
            <a:r>
              <a:rPr lang="fa-IR" dirty="0">
                <a:cs typeface="B Nazanin" panose="00000400000000000000" pitchFamily="2" charset="-78"/>
              </a:rPr>
              <a:t>اصفهان - خ فروغی- ساختمان کیمیا - واحد ۴</a:t>
            </a:r>
            <a:endParaRPr lang="en-US" b="1" dirty="0">
              <a:cs typeface="B Nazanin" panose="00000400000000000000" pitchFamily="2" charset="-78"/>
            </a:endParaRPr>
          </a:p>
          <a:p>
            <a:pPr algn="r" rtl="1"/>
            <a:r>
              <a:rPr lang="fa-IR" b="1" dirty="0">
                <a:cs typeface="B Nazanin" panose="00000400000000000000" pitchFamily="2" charset="-78"/>
              </a:rPr>
              <a:t> شماره   تماس :   ۰۳۱۳۳۳۸۵۸۳۲</a:t>
            </a:r>
            <a:endParaRPr lang="en-US" b="1" dirty="0">
              <a:cs typeface="B Nazanin" panose="00000400000000000000" pitchFamily="2" charset="-78"/>
            </a:endParaRPr>
          </a:p>
          <a:p>
            <a:pPr marL="0" indent="0" algn="r" rtl="1">
              <a:buNone/>
            </a:pPr>
            <a:endParaRPr lang="en-US" b="1" dirty="0">
              <a:cs typeface="B Nazanin" panose="00000400000000000000" pitchFamily="2" charset="-78"/>
            </a:endParaRPr>
          </a:p>
          <a:p>
            <a:pPr marL="0" indent="0" algn="r" rtl="1">
              <a:buNone/>
            </a:pPr>
            <a:r>
              <a:rPr lang="fa-IR" dirty="0">
                <a:cs typeface="B Nazanin" panose="00000400000000000000" pitchFamily="2" charset="-78"/>
              </a:rPr>
              <a:t>سنسور لرزش پیزوالکتریک </a:t>
            </a:r>
            <a:r>
              <a:rPr lang="en-US" dirty="0">
                <a:cs typeface="B Nazanin" panose="00000400000000000000" pitchFamily="2" charset="-78"/>
              </a:rPr>
              <a:t>MINISENSE100</a:t>
            </a:r>
            <a:endParaRPr lang="fa-IR" b="1" dirty="0">
              <a:cs typeface="B Nazanin" panose="00000400000000000000" pitchFamily="2" charset="-78"/>
            </a:endParaRPr>
          </a:p>
          <a:p>
            <a:pPr algn="r" rtl="1"/>
            <a:endParaRPr lang="en-US"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1187624" y="4352925"/>
            <a:ext cx="3810000" cy="2314575"/>
          </a:xfrm>
          <a:prstGeom prst="rect">
            <a:avLst/>
          </a:prstGeom>
        </p:spPr>
      </p:pic>
    </p:spTree>
    <p:extLst>
      <p:ext uri="{BB962C8B-B14F-4D97-AF65-F5344CB8AC3E}">
        <p14:creationId xmlns:p14="http://schemas.microsoft.com/office/powerpoint/2010/main" val="27025622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76672"/>
            <a:ext cx="7772400" cy="580926"/>
          </a:xfrm>
        </p:spPr>
        <p:txBody>
          <a:bodyPr>
            <a:normAutofit fontScale="90000"/>
          </a:bodyPr>
          <a:lstStyle/>
          <a:p>
            <a:pPr algn="ctr" rtl="1"/>
            <a:r>
              <a:rPr lang="en-US" sz="3000" dirty="0">
                <a:solidFill>
                  <a:schemeClr val="tx1"/>
                </a:solidFill>
                <a:latin typeface="Rockwell Extra Bold" panose="02060903040505020403" pitchFamily="18" charset="0"/>
              </a:rPr>
              <a:t>www.Shop.aftabrayaneh.com</a:t>
            </a:r>
          </a:p>
        </p:txBody>
      </p:sp>
      <p:sp>
        <p:nvSpPr>
          <p:cNvPr id="3" name="Slide Number Placeholder 2"/>
          <p:cNvSpPr>
            <a:spLocks noGrp="1"/>
          </p:cNvSpPr>
          <p:nvPr>
            <p:ph type="sldNum" sz="quarter" idx="12"/>
          </p:nvPr>
        </p:nvSpPr>
        <p:spPr/>
        <p:txBody>
          <a:bodyPr/>
          <a:lstStyle/>
          <a:p>
            <a:fld id="{3DC24450-E609-4A8B-B5DE-291917C48298}" type="slidenum">
              <a:rPr lang="en-US" smtClean="0"/>
              <a:pPr/>
              <a:t>74</a:t>
            </a:fld>
            <a:endParaRPr lang="en-US"/>
          </a:p>
        </p:txBody>
      </p:sp>
      <p:sp>
        <p:nvSpPr>
          <p:cNvPr id="4" name="Content Placeholder 3"/>
          <p:cNvSpPr>
            <a:spLocks noGrp="1"/>
          </p:cNvSpPr>
          <p:nvPr>
            <p:ph sz="quarter" idx="1"/>
          </p:nvPr>
        </p:nvSpPr>
        <p:spPr/>
        <p:txBody>
          <a:bodyPr>
            <a:normAutofit/>
          </a:bodyPr>
          <a:lstStyle/>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endParaRPr lang="fa-IR" b="1" dirty="0">
              <a:cs typeface="B Nazanin" panose="00000400000000000000" pitchFamily="2" charset="-78"/>
            </a:endParaRPr>
          </a:p>
          <a:p>
            <a:pPr algn="r" rtl="1"/>
            <a:r>
              <a:rPr lang="fa-IR" b="1" dirty="0">
                <a:cs typeface="B Nazanin" panose="00000400000000000000" pitchFamily="2" charset="-78"/>
              </a:rPr>
              <a:t> شماره   تماس :   </a:t>
            </a:r>
            <a:r>
              <a:rPr lang="fa-IR" dirty="0">
                <a:cs typeface="B Nazanin" panose="00000400000000000000" pitchFamily="2" charset="-78"/>
              </a:rPr>
              <a:t> 09124494287</a:t>
            </a:r>
            <a:endParaRPr lang="en-US" b="1" dirty="0">
              <a:cs typeface="B Nazanin" panose="00000400000000000000" pitchFamily="2" charset="-78"/>
            </a:endParaRPr>
          </a:p>
          <a:p>
            <a:pPr marL="0" indent="0" algn="r" rtl="1">
              <a:buNone/>
            </a:pPr>
            <a:endParaRPr lang="en-US" b="1" dirty="0">
              <a:cs typeface="B Nazanin" panose="00000400000000000000" pitchFamily="2" charset="-78"/>
            </a:endParaRPr>
          </a:p>
          <a:p>
            <a:pPr marL="0" indent="0" algn="r" rtl="1">
              <a:buNone/>
            </a:pPr>
            <a:r>
              <a:rPr lang="fa-IR" dirty="0">
                <a:cs typeface="B Nazanin" panose="00000400000000000000" pitchFamily="2" charset="-78"/>
              </a:rPr>
              <a:t>سنسور پیزوالکتریک </a:t>
            </a:r>
            <a:r>
              <a:rPr lang="en-US" dirty="0">
                <a:cs typeface="B Nazanin" panose="00000400000000000000" pitchFamily="2" charset="-78"/>
              </a:rPr>
              <a:t>LDT0-028K</a:t>
            </a:r>
          </a:p>
          <a:p>
            <a:pPr marL="0" indent="0" algn="r" rtl="1">
              <a:buNone/>
            </a:pPr>
            <a:endParaRPr lang="en-US" b="1" dirty="0">
              <a:cs typeface="B Nazanin" panose="00000400000000000000" pitchFamily="2" charset="-78"/>
            </a:endParaRPr>
          </a:p>
          <a:p>
            <a:pPr algn="r" rtl="1"/>
            <a:endParaRPr lang="en-US" dirty="0">
              <a:cs typeface="B Nazanin" panose="00000400000000000000" pitchFamily="2" charset="-78"/>
            </a:endParaRPr>
          </a:p>
        </p:txBody>
      </p:sp>
      <p:pic>
        <p:nvPicPr>
          <p:cNvPr id="10242" name="Picture 2" descr="سنسور پیزوالکتریک LDT0-028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40" y="2668146"/>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99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endParaRPr lang="en-US" dirty="0"/>
          </a:p>
          <a:p>
            <a:pPr algn="ctr"/>
            <a:endParaRPr lang="en-US" dirty="0"/>
          </a:p>
        </p:txBody>
      </p:sp>
      <p:sp>
        <p:nvSpPr>
          <p:cNvPr id="2" name="Title 1"/>
          <p:cNvSpPr>
            <a:spLocks noGrp="1"/>
          </p:cNvSpPr>
          <p:nvPr>
            <p:ph type="ctrTitle"/>
          </p:nvPr>
        </p:nvSpPr>
        <p:spPr/>
        <p:txBody>
          <a:bodyPr>
            <a:noAutofit/>
          </a:bodyPr>
          <a:lstStyle/>
          <a:p>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Times New Roman" pitchFamily="18" charset="0"/>
              </a:rPr>
            </a:br>
            <a:r>
              <a:rPr lang="fa-IR" sz="3200" b="1" kern="0" dirty="0">
                <a:solidFill>
                  <a:schemeClr val="bg1"/>
                </a:solidFill>
                <a:latin typeface="Times New Roman" pitchFamily="18" charset="0"/>
                <a:cs typeface="B Titr" pitchFamily="2" charset="-78"/>
              </a:rPr>
              <a:t>لیست مراجع</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75</a:t>
            </a:fld>
            <a:endParaRPr lang="en-US"/>
          </a:p>
        </p:txBody>
      </p:sp>
    </p:spTree>
    <p:extLst>
      <p:ext uri="{BB962C8B-B14F-4D97-AF65-F5344CB8AC3E}">
        <p14:creationId xmlns:p14="http://schemas.microsoft.com/office/powerpoint/2010/main" val="8523918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bIns="91440" anchor="b" anchorCtr="0">
            <a:noAutofit/>
          </a:bodyPr>
          <a:lstStyle/>
          <a:p>
            <a:pPr algn="ctr"/>
            <a:r>
              <a:rPr lang="fa-IR" sz="1800" b="1" kern="0" dirty="0">
                <a:solidFill>
                  <a:srgbClr val="0070C0"/>
                </a:solidFill>
                <a:latin typeface="Times New Roman" pitchFamily="18" charset="0"/>
                <a:cs typeface="B Titr" pitchFamily="2" charset="-78"/>
              </a:rPr>
              <a:t>منابع</a:t>
            </a:r>
            <a:endParaRPr lang="en-US" sz="1800" b="1" kern="0" dirty="0">
              <a:solidFill>
                <a:srgbClr val="0070C0"/>
              </a:solidFill>
              <a:latin typeface="Times New Roman" pitchFamily="18" charset="0"/>
              <a:cs typeface="B Titr" pitchFamily="2" charset="-78"/>
            </a:endParaRPr>
          </a:p>
        </p:txBody>
      </p:sp>
      <p:sp>
        <p:nvSpPr>
          <p:cNvPr id="3" name="Content Placeholder 2"/>
          <p:cNvSpPr>
            <a:spLocks noGrp="1"/>
          </p:cNvSpPr>
          <p:nvPr>
            <p:ph sz="quarter" idx="1"/>
          </p:nvPr>
        </p:nvSpPr>
        <p:spPr>
          <a:xfrm>
            <a:off x="533400" y="838200"/>
            <a:ext cx="8153400" cy="5791200"/>
          </a:xfrm>
        </p:spPr>
        <p:txBody>
          <a:bodyPr>
            <a:normAutofit/>
          </a:bodyPr>
          <a:lstStyle/>
          <a:p>
            <a:pPr algn="just">
              <a:buFont typeface="Arial" pitchFamily="34" charset="0"/>
              <a:buChar char="•"/>
            </a:pPr>
            <a:r>
              <a:rPr lang="en-US" dirty="0">
                <a:latin typeface="Times New Roman" pitchFamily="18" charset="0"/>
                <a:cs typeface="B Nazanin" pitchFamily="2" charset="-78"/>
                <a:hlinkClick r:id="rId2"/>
              </a:rPr>
              <a:t>http://www.meta4u.com/forum/index.php?topic=12357.0</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3"/>
              </a:rPr>
              <a:t>www.piezo.com</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4"/>
              </a:rPr>
              <a:t>http://www.newworldencyclopedia.org/entry/Piezoelectricity</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5"/>
              </a:rPr>
              <a:t>http://enote.mihanblog.com/post/23</a:t>
            </a:r>
            <a:endParaRPr lang="fa-IR" dirty="0">
              <a:latin typeface="Times New Roman" pitchFamily="18" charset="0"/>
              <a:cs typeface="B Nazanin" pitchFamily="2" charset="-78"/>
            </a:endParaRPr>
          </a:p>
          <a:p>
            <a:pPr>
              <a:buFont typeface="Arial" pitchFamily="34" charset="0"/>
              <a:buChar char="•"/>
            </a:pPr>
            <a:r>
              <a:rPr lang="fr-FR" dirty="0">
                <a:latin typeface="Times New Roman" pitchFamily="18" charset="0"/>
                <a:cs typeface="B Nazanin" pitchFamily="2" charset="-78"/>
              </a:rPr>
              <a:t>Voir l'introduction aux leçons de René Just Haüy dans Leçons de physique, de chimie et d'histoire naturelle, Paris, Éditions Rue d'Ulm, coll. « L'École normale de l'an III »,‎ 2006</a:t>
            </a:r>
          </a:p>
          <a:p>
            <a:pPr algn="just">
              <a:buFont typeface="Arial" pitchFamily="34" charset="0"/>
              <a:buChar char="•"/>
            </a:pPr>
            <a:r>
              <a:rPr lang="en-US" dirty="0">
                <a:latin typeface="Times New Roman" pitchFamily="18" charset="0"/>
                <a:cs typeface="B Nazanin" pitchFamily="2" charset="-78"/>
                <a:hlinkClick r:id="rId6"/>
              </a:rPr>
              <a:t>https://reinventedwheel.wordpress.com/2012/07/03/paper-fundamental-understanding-piezoelectric-strain-sensors/</a:t>
            </a:r>
            <a:endParaRPr lang="en-US" dirty="0">
              <a:latin typeface="Times New Roman" pitchFamily="18" charset="0"/>
              <a:cs typeface="B Nazanin" pitchFamily="2" charset="-78"/>
            </a:endParaRPr>
          </a:p>
          <a:p>
            <a:pPr algn="just">
              <a:buFont typeface="Arial" pitchFamily="34" charset="0"/>
              <a:buChar char="•"/>
            </a:pPr>
            <a:endParaRPr lang="en-US" dirty="0">
              <a:latin typeface="Times New Roman" pitchFamily="18" charset="0"/>
              <a:cs typeface="B Nazanin"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76</a:t>
            </a:fld>
            <a:endParaRPr lang="en-US"/>
          </a:p>
        </p:txBody>
      </p:sp>
    </p:spTree>
    <p:extLst>
      <p:ext uri="{BB962C8B-B14F-4D97-AF65-F5344CB8AC3E}">
        <p14:creationId xmlns:p14="http://schemas.microsoft.com/office/powerpoint/2010/main" val="127221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77</a:t>
            </a:fld>
            <a:endParaRPr lang="en-US"/>
          </a:p>
        </p:txBody>
      </p:sp>
      <p:sp>
        <p:nvSpPr>
          <p:cNvPr id="4" name="Content Placeholder 3"/>
          <p:cNvSpPr>
            <a:spLocks noGrp="1"/>
          </p:cNvSpPr>
          <p:nvPr>
            <p:ph sz="quarter" idx="1"/>
          </p:nvPr>
        </p:nvSpPr>
        <p:spPr/>
        <p:txBody>
          <a:bodyPr/>
          <a:lstStyle/>
          <a:p>
            <a:r>
              <a:rPr lang="en-US" dirty="0">
                <a:hlinkClick r:id="rId2"/>
              </a:rPr>
              <a:t>http://www.mmf.de/piezoelectric_principle.htm</a:t>
            </a:r>
            <a:endParaRPr lang="fa-IR" dirty="0"/>
          </a:p>
          <a:p>
            <a:r>
              <a:rPr lang="en-US" dirty="0">
                <a:hlinkClick r:id="rId3"/>
              </a:rPr>
              <a:t>http://exirsazanco.mihanblog.com/post/7</a:t>
            </a:r>
            <a:endParaRPr lang="fa-IR" dirty="0"/>
          </a:p>
          <a:p>
            <a:r>
              <a:rPr lang="en-US" dirty="0">
                <a:hlinkClick r:id="rId4"/>
              </a:rPr>
              <a:t>www.teo-co.blog.ir</a:t>
            </a:r>
            <a:endParaRPr lang="fa-IR" dirty="0">
              <a:hlinkClick r:id="rId4"/>
            </a:endParaRPr>
          </a:p>
          <a:p>
            <a:r>
              <a:rPr lang="en-US" dirty="0">
                <a:hlinkClick r:id="rId4"/>
              </a:rPr>
              <a:t>http://www.fdgsco.ir/index.php/products/77-2013-02-19-10-11-13</a:t>
            </a:r>
            <a:endParaRPr lang="fa-IR" dirty="0">
              <a:hlinkClick r:id="rId4"/>
            </a:endParaRPr>
          </a:p>
          <a:p>
            <a:r>
              <a:rPr lang="en-US" dirty="0">
                <a:hlinkClick r:id="rId4"/>
              </a:rPr>
              <a:t>http://electronics.stackexchange.com/questions/59594/piezoelectric-sensor-and-the-adc?answertab=oldest#tab-top</a:t>
            </a:r>
            <a:endParaRPr lang="en-US" dirty="0"/>
          </a:p>
          <a:p>
            <a:r>
              <a:rPr lang="en-US" dirty="0"/>
              <a:t>INSTRUMENT ENGINEERS HANDBOOK: Process Measurement &amp; Analysis , Fourth Edition ,  Volume 1 </a:t>
            </a:r>
          </a:p>
          <a:p>
            <a:pPr>
              <a:buFont typeface="Wingdings" panose="05000000000000000000" pitchFamily="2" charset="2"/>
              <a:buChar char="à"/>
            </a:pPr>
            <a:r>
              <a:rPr lang="en-US" dirty="0">
                <a:sym typeface="Wingdings" panose="05000000000000000000" pitchFamily="2" charset="2"/>
              </a:rPr>
              <a:t>7.21 Torque and Force Transducers</a:t>
            </a:r>
            <a:endParaRPr lang="fa-IR" dirty="0">
              <a:sym typeface="Wingdings" panose="05000000000000000000" pitchFamily="2" charset="2"/>
            </a:endParaRPr>
          </a:p>
          <a:p>
            <a:pPr marL="0" indent="0">
              <a:buNone/>
            </a:pPr>
            <a:endParaRPr lang="fa-IR" dirty="0">
              <a:sym typeface="Wingdings" panose="05000000000000000000" pitchFamily="2" charset="2"/>
            </a:endParaRPr>
          </a:p>
          <a:p>
            <a:pPr marL="0" indent="0">
              <a:buNone/>
            </a:pPr>
            <a:endParaRPr lang="fa-IR" dirty="0">
              <a:sym typeface="Wingdings" panose="05000000000000000000" pitchFamily="2" charset="2"/>
            </a:endParaRPr>
          </a:p>
          <a:p>
            <a:pPr marL="0" indent="0">
              <a:buNone/>
            </a:pPr>
            <a:endParaRPr lang="en-US" dirty="0"/>
          </a:p>
          <a:p>
            <a:endParaRPr lang="en-US" dirty="0"/>
          </a:p>
        </p:txBody>
      </p:sp>
    </p:spTree>
    <p:extLst>
      <p:ext uri="{BB962C8B-B14F-4D97-AF65-F5344CB8AC3E}">
        <p14:creationId xmlns:p14="http://schemas.microsoft.com/office/powerpoint/2010/main" val="3060492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78</a:t>
            </a:fld>
            <a:endParaRPr lang="en-US"/>
          </a:p>
        </p:txBody>
      </p:sp>
      <p:sp>
        <p:nvSpPr>
          <p:cNvPr id="4" name="Content Placeholder 3"/>
          <p:cNvSpPr>
            <a:spLocks noGrp="1"/>
          </p:cNvSpPr>
          <p:nvPr>
            <p:ph sz="quarter" idx="1"/>
          </p:nvPr>
        </p:nvSpPr>
        <p:spPr/>
        <p:txBody>
          <a:bodyPr>
            <a:normAutofit fontScale="92500"/>
          </a:bodyPr>
          <a:lstStyle/>
          <a:p>
            <a:r>
              <a:rPr lang="en-US" dirty="0">
                <a:sym typeface="Wingdings" panose="05000000000000000000" pitchFamily="2" charset="2"/>
                <a:hlinkClick r:id="rId2"/>
              </a:rPr>
              <a:t>http://www.giacintec.com</a:t>
            </a:r>
            <a:endParaRPr lang="fa-IR" dirty="0">
              <a:sym typeface="Wingdings" panose="05000000000000000000" pitchFamily="2" charset="2"/>
            </a:endParaRPr>
          </a:p>
          <a:p>
            <a:r>
              <a:rPr lang="en-US" dirty="0">
                <a:sym typeface="Wingdings" panose="05000000000000000000" pitchFamily="2" charset="2"/>
                <a:hlinkClick r:id="rId3"/>
              </a:rPr>
              <a:t>http://www.barghel.blogsky.com/1388/02/02/post-4/</a:t>
            </a:r>
            <a:endParaRPr lang="fa-IR" dirty="0">
              <a:sym typeface="Wingdings" panose="05000000000000000000" pitchFamily="2" charset="2"/>
            </a:endParaRPr>
          </a:p>
          <a:p>
            <a:r>
              <a:rPr lang="en-US" dirty="0">
                <a:sym typeface="Wingdings" panose="05000000000000000000" pitchFamily="2" charset="2"/>
                <a:hlinkClick r:id="rId4"/>
              </a:rPr>
              <a:t>https://fr.wikipedia.org/wiki/Pi%C3%A9zo%C3%A9lectricit%C3%A9#cite_note-2</a:t>
            </a:r>
            <a:endParaRPr lang="en-US" dirty="0">
              <a:sym typeface="Wingdings" panose="05000000000000000000" pitchFamily="2" charset="2"/>
            </a:endParaRPr>
          </a:p>
          <a:p>
            <a:r>
              <a:rPr lang="en-US" dirty="0">
                <a:sym typeface="Wingdings" panose="05000000000000000000" pitchFamily="2" charset="2"/>
                <a:hlinkClick r:id="rId5"/>
              </a:rPr>
              <a:t>http://www.newworldencyclopedia.org/entry/Piezoelectricity</a:t>
            </a:r>
            <a:endParaRPr lang="en-US" dirty="0">
              <a:sym typeface="Wingdings" panose="05000000000000000000" pitchFamily="2" charset="2"/>
            </a:endParaRPr>
          </a:p>
          <a:p>
            <a:r>
              <a:rPr lang="en-US" dirty="0">
                <a:sym typeface="Wingdings" panose="05000000000000000000" pitchFamily="2" charset="2"/>
                <a:hlinkClick r:id="rId6"/>
              </a:rPr>
              <a:t>http://www.tebyan.net/newindex.aspx?pid=257538</a:t>
            </a:r>
            <a:endParaRPr lang="en-US" dirty="0">
              <a:sym typeface="Wingdings" panose="05000000000000000000" pitchFamily="2" charset="2"/>
            </a:endParaRPr>
          </a:p>
          <a:p>
            <a:r>
              <a:rPr lang="en-US" dirty="0">
                <a:sym typeface="Wingdings" panose="05000000000000000000" pitchFamily="2" charset="2"/>
                <a:hlinkClick r:id="rId7"/>
              </a:rPr>
              <a:t>https://fa.wikipedia.org/wiki/%D8%B4%D8%AA%D8%A7%D8%A8%E2%80%8C%D8%B3%D9%86%D8%AC_%D9%BE%DB%8C%D8%B2%D9%88%D8%A7%D9%84%DA%A9%D8%AA%D8%B1%DB%8C%DA%A9</a:t>
            </a:r>
            <a:endParaRPr lang="en-US" dirty="0">
              <a:sym typeface="Wingdings" panose="05000000000000000000" pitchFamily="2" charset="2"/>
            </a:endParaRPr>
          </a:p>
          <a:p>
            <a:pPr algn="r" rtl="1"/>
            <a:r>
              <a:rPr lang="fa-IR" dirty="0">
                <a:sym typeface="Wingdings" panose="05000000000000000000" pitchFamily="2" charset="2"/>
              </a:rPr>
              <a:t>جزوه «تکنیک های اندازه گیری» دانشگاه پلی تکنیک لوزان (</a:t>
            </a:r>
            <a:r>
              <a:rPr lang="en-US" dirty="0">
                <a:sym typeface="Wingdings" panose="05000000000000000000" pitchFamily="2" charset="2"/>
              </a:rPr>
              <a:t>EPA</a:t>
            </a:r>
            <a:r>
              <a:rPr lang="fa-IR" dirty="0">
                <a:sym typeface="Wingdings" panose="05000000000000000000" pitchFamily="2" charset="2"/>
              </a:rPr>
              <a:t>)</a:t>
            </a:r>
            <a:endParaRPr lang="en-US" dirty="0">
              <a:sym typeface="Wingdings" panose="05000000000000000000" pitchFamily="2" charset="2"/>
            </a:endParaRPr>
          </a:p>
        </p:txBody>
      </p:sp>
    </p:spTree>
    <p:extLst>
      <p:ext uri="{BB962C8B-B14F-4D97-AF65-F5344CB8AC3E}">
        <p14:creationId xmlns:p14="http://schemas.microsoft.com/office/powerpoint/2010/main" val="4680611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457200"/>
          </a:xfrm>
        </p:spPr>
        <p:txBody>
          <a:bodyPr bIns="91440" anchor="b" anchorCtr="0">
            <a:noAutofit/>
          </a:bodyPr>
          <a:lstStyle/>
          <a:p>
            <a:pPr algn="ctr"/>
            <a:r>
              <a:rPr lang="fa-IR" sz="1800" b="1" kern="0" dirty="0">
                <a:solidFill>
                  <a:srgbClr val="0070C0"/>
                </a:solidFill>
                <a:latin typeface="Times New Roman" pitchFamily="18" charset="0"/>
                <a:cs typeface="B Titr" pitchFamily="2" charset="-78"/>
              </a:rPr>
              <a:t> منابع تصاویر</a:t>
            </a:r>
            <a:endParaRPr lang="en-US" sz="1800" b="1" kern="0" dirty="0">
              <a:solidFill>
                <a:srgbClr val="0070C0"/>
              </a:solidFill>
              <a:latin typeface="Times New Roman" pitchFamily="18" charset="0"/>
              <a:cs typeface="B Titr" pitchFamily="2" charset="-78"/>
            </a:endParaRPr>
          </a:p>
        </p:txBody>
      </p:sp>
      <p:sp>
        <p:nvSpPr>
          <p:cNvPr id="3" name="Content Placeholder 2"/>
          <p:cNvSpPr>
            <a:spLocks noGrp="1"/>
          </p:cNvSpPr>
          <p:nvPr>
            <p:ph sz="quarter" idx="1"/>
          </p:nvPr>
        </p:nvSpPr>
        <p:spPr>
          <a:xfrm>
            <a:off x="533400" y="838200"/>
            <a:ext cx="8153400" cy="5791200"/>
          </a:xfrm>
        </p:spPr>
        <p:txBody>
          <a:bodyPr>
            <a:normAutofit/>
          </a:bodyPr>
          <a:lstStyle/>
          <a:p>
            <a:pPr algn="just">
              <a:buFont typeface="Arial" pitchFamily="34" charset="0"/>
              <a:buChar char="•"/>
            </a:pPr>
            <a:r>
              <a:rPr lang="en-US" dirty="0">
                <a:latin typeface="Times New Roman" pitchFamily="18" charset="0"/>
                <a:cs typeface="B Nazanin" pitchFamily="2" charset="-78"/>
                <a:hlinkClick r:id="rId2"/>
              </a:rPr>
              <a:t>http://www.nobelprize.org/nobel_prizes/physics/laureates/1903/pierre-curie-bio.html</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3"/>
              </a:rPr>
              <a:t>https://cosmologie.wordpress.com/subatomique/radioactivite/pierre-et-marie-curie/</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4"/>
              </a:rPr>
              <a:t>http://www.tau.ac.il/~phchlab/experiments_new/QCM/piezoelectricity.html</a:t>
            </a:r>
            <a:endParaRPr lang="fa-IR"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5"/>
              </a:rPr>
              <a:t>http://www.spectrose.com/piezoelectric-effect-makes-quartz-watch-work.html</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6"/>
              </a:rPr>
              <a:t>http://paganpath.com/study/academy/crystals/347-2</a:t>
            </a:r>
            <a:endParaRPr lang="en-US" dirty="0">
              <a:latin typeface="Times New Roman" pitchFamily="18" charset="0"/>
              <a:cs typeface="B Nazanin" pitchFamily="2" charset="-78"/>
            </a:endParaRPr>
          </a:p>
          <a:p>
            <a:pPr algn="just">
              <a:buFont typeface="Arial" pitchFamily="34" charset="0"/>
              <a:buChar char="•"/>
            </a:pPr>
            <a:r>
              <a:rPr lang="en-US" dirty="0">
                <a:latin typeface="Times New Roman" pitchFamily="18" charset="0"/>
                <a:cs typeface="B Nazanin" pitchFamily="2" charset="-78"/>
                <a:hlinkClick r:id="rId7"/>
              </a:rPr>
              <a:t>https://reinventedwheel.wordpress.com/2012/07/03/paper-fundamental-understanding-piezoelectric-strain-sensors/</a:t>
            </a:r>
            <a:endParaRPr lang="en-US" dirty="0">
              <a:latin typeface="Times New Roman" pitchFamily="18" charset="0"/>
              <a:cs typeface="B Nazanin" pitchFamily="2" charset="-78"/>
            </a:endParaRPr>
          </a:p>
          <a:p>
            <a:pPr algn="just">
              <a:buFont typeface="Arial" pitchFamily="34" charset="0"/>
              <a:buChar char="•"/>
            </a:pPr>
            <a:endParaRPr lang="en-US" dirty="0">
              <a:latin typeface="Times New Roman" pitchFamily="18" charset="0"/>
              <a:cs typeface="B Nazanin" pitchFamily="2" charset="-78"/>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79</a:t>
            </a:fld>
            <a:endParaRPr lang="en-US"/>
          </a:p>
        </p:txBody>
      </p:sp>
    </p:spTree>
    <p:extLst>
      <p:ext uri="{BB962C8B-B14F-4D97-AF65-F5344CB8AC3E}">
        <p14:creationId xmlns:p14="http://schemas.microsoft.com/office/powerpoint/2010/main" val="227576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8</a:t>
            </a:fld>
            <a:endParaRPr lang="en-US"/>
          </a:p>
        </p:txBody>
      </p:sp>
      <p:sp>
        <p:nvSpPr>
          <p:cNvPr id="4" name="Content Placeholder 3"/>
          <p:cNvSpPr>
            <a:spLocks noGrp="1"/>
          </p:cNvSpPr>
          <p:nvPr>
            <p:ph sz="quarter" idx="1"/>
          </p:nvPr>
        </p:nvSpPr>
        <p:spPr>
          <a:xfrm>
            <a:off x="900658" y="274638"/>
            <a:ext cx="7772400" cy="4572000"/>
          </a:xfrm>
        </p:spPr>
        <p:txBody>
          <a:bodyPr/>
          <a:lstStyle/>
          <a:p>
            <a:pPr algn="r" rtl="1"/>
            <a:r>
              <a:rPr lang="fa-IR" dirty="0"/>
              <a:t>عکس حالت بالا نیز امکان دارد. یعنی مواد پیزوالکتریک می توانند انرژی الکتریکی را به انرژی مکانیکی تبدیل کنند. با دادن ولتاژ مثبت، کریستال کوارتز دچار کشیدگی و با اعمال ولتاژ منفی، دچار فشردگی می شود</a:t>
            </a:r>
            <a:r>
              <a:rPr lang="fa-IR" dirty="0">
                <a:solidFill>
                  <a:srgbClr val="FF0000"/>
                </a:solidFill>
              </a:rPr>
              <a:t>. اگر ماده پیزوالکتریک را به منبع متناوب (</a:t>
            </a:r>
            <a:r>
              <a:rPr lang="en-US" dirty="0">
                <a:solidFill>
                  <a:srgbClr val="FF0000"/>
                </a:solidFill>
              </a:rPr>
              <a:t>AC</a:t>
            </a:r>
            <a:r>
              <a:rPr lang="fa-IR" dirty="0">
                <a:solidFill>
                  <a:srgbClr val="FF0000"/>
                </a:solidFill>
              </a:rPr>
              <a:t>)</a:t>
            </a:r>
            <a:r>
              <a:rPr lang="en-US" dirty="0">
                <a:solidFill>
                  <a:srgbClr val="FF0000"/>
                </a:solidFill>
              </a:rPr>
              <a:t> </a:t>
            </a:r>
            <a:r>
              <a:rPr lang="fa-IR" dirty="0">
                <a:solidFill>
                  <a:srgbClr val="FF0000"/>
                </a:solidFill>
              </a:rPr>
              <a:t>وصل کنیم آنگاه شاهد یک لرزش مکانیکی خواهیم بود.</a:t>
            </a:r>
            <a:endParaRPr lang="en-US" dirty="0">
              <a:solidFill>
                <a:srgbClr val="FF0000"/>
              </a:solidFill>
            </a:endParaRPr>
          </a:p>
        </p:txBody>
      </p:sp>
      <p:pic>
        <p:nvPicPr>
          <p:cNvPr id="5" name="Picture 4" descr="http://www.scielo.br/img/revistas/lajss/v8n3/a07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75012"/>
            <a:ext cx="759438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591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80</a:t>
            </a:fld>
            <a:endParaRPr lang="en-US"/>
          </a:p>
        </p:txBody>
      </p:sp>
      <p:sp>
        <p:nvSpPr>
          <p:cNvPr id="4" name="Content Placeholder 3"/>
          <p:cNvSpPr>
            <a:spLocks noGrp="1"/>
          </p:cNvSpPr>
          <p:nvPr>
            <p:ph sz="quarter" idx="1"/>
          </p:nvPr>
        </p:nvSpPr>
        <p:spPr/>
        <p:txBody>
          <a:bodyPr>
            <a:normAutofit lnSpcReduction="10000"/>
          </a:bodyPr>
          <a:lstStyle/>
          <a:p>
            <a:r>
              <a:rPr lang="en-US" dirty="0">
                <a:hlinkClick r:id="rId2"/>
              </a:rPr>
              <a:t>http://electronics.stackexchange.com/questions/59594/piezoelectric-sensor-and-the-adc?answertab=oldest#tab-top</a:t>
            </a:r>
            <a:endParaRPr lang="en-US" dirty="0"/>
          </a:p>
          <a:p>
            <a:r>
              <a:rPr lang="en-US" dirty="0" err="1"/>
              <a:t>MiniSense</a:t>
            </a:r>
            <a:r>
              <a:rPr lang="en-US" dirty="0"/>
              <a:t> 100 Vibration Sensor</a:t>
            </a:r>
            <a:r>
              <a:rPr lang="fa-IR" dirty="0"/>
              <a:t>  </a:t>
            </a:r>
            <a:r>
              <a:rPr lang="en-US" dirty="0"/>
              <a:t>---Data sheet</a:t>
            </a:r>
          </a:p>
          <a:p>
            <a:r>
              <a:rPr lang="en-US" dirty="0">
                <a:hlinkClick r:id="rId3"/>
              </a:rPr>
              <a:t>http://shop.aftabrayaneh.com/Vibration_Sensor_Piezoelectric_LDT0-028K.html</a:t>
            </a:r>
            <a:endParaRPr lang="fa-IR" dirty="0"/>
          </a:p>
          <a:p>
            <a:r>
              <a:rPr lang="en-US" dirty="0">
                <a:hlinkClick r:id="rId4"/>
              </a:rPr>
              <a:t>http://bayanbox.ir/info/4380268063033858440/Shear-Mode</a:t>
            </a:r>
            <a:endParaRPr lang="fa-IR" dirty="0"/>
          </a:p>
          <a:p>
            <a:r>
              <a:rPr lang="en-US" dirty="0">
                <a:hlinkClick r:id="rId5"/>
              </a:rPr>
              <a:t>http://bayanbox.ir/view/8283422111489379867/Flexural-Mode.jpg</a:t>
            </a:r>
            <a:endParaRPr lang="en-US" dirty="0"/>
          </a:p>
          <a:p>
            <a:r>
              <a:rPr lang="en-US" dirty="0">
                <a:hlinkClick r:id="rId6"/>
              </a:rPr>
              <a:t>http://bayanbox.ir/view/4253684485050912118/Upright-Compression.jpg</a:t>
            </a:r>
            <a:endParaRPr lang="en-US" dirty="0"/>
          </a:p>
          <a:p>
            <a:pPr marL="0" indent="0">
              <a:buNone/>
            </a:pPr>
            <a:endParaRPr lang="en-US" dirty="0"/>
          </a:p>
        </p:txBody>
      </p:sp>
    </p:spTree>
    <p:extLst>
      <p:ext uri="{BB962C8B-B14F-4D97-AF65-F5344CB8AC3E}">
        <p14:creationId xmlns:p14="http://schemas.microsoft.com/office/powerpoint/2010/main" val="30663983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81</a:t>
            </a:fld>
            <a:endParaRPr lang="en-US"/>
          </a:p>
        </p:txBody>
      </p:sp>
      <p:sp>
        <p:nvSpPr>
          <p:cNvPr id="4" name="Content Placeholder 3"/>
          <p:cNvSpPr>
            <a:spLocks noGrp="1"/>
          </p:cNvSpPr>
          <p:nvPr>
            <p:ph sz="quarter" idx="1"/>
          </p:nvPr>
        </p:nvSpPr>
        <p:spPr/>
        <p:txBody>
          <a:bodyPr>
            <a:normAutofit/>
          </a:bodyPr>
          <a:lstStyle/>
          <a:p>
            <a:r>
              <a:rPr lang="en-US" dirty="0">
                <a:hlinkClick r:id="rId2"/>
              </a:rPr>
              <a:t>http://bayanbox.ir/view/1403233342734288272/Inverted-compression.jpg</a:t>
            </a:r>
            <a:endParaRPr lang="en-US" dirty="0"/>
          </a:p>
          <a:p>
            <a:r>
              <a:rPr lang="en-US" dirty="0">
                <a:hlinkClick r:id="rId3"/>
              </a:rPr>
              <a:t>http://bayanbox.ir/view/8291932819759491033/Isolated-Compression.jpg</a:t>
            </a:r>
            <a:endParaRPr lang="en-US" dirty="0"/>
          </a:p>
          <a:p>
            <a:r>
              <a:rPr lang="en-US" dirty="0">
                <a:hlinkClick r:id="rId4"/>
              </a:rPr>
              <a:t>http://www.scienceinthenews.org.uk/images/contents/29/en/181.jpg</a:t>
            </a:r>
            <a:endParaRPr lang="en-US" dirty="0"/>
          </a:p>
          <a:p>
            <a:r>
              <a:rPr lang="en-US" dirty="0">
                <a:hlinkClick r:id="rId5"/>
              </a:rPr>
              <a:t>http://www.scielo.br/img/revistas/lajss/v8n3/a07fig01.jpg</a:t>
            </a:r>
            <a:endParaRPr lang="fa-IR" dirty="0"/>
          </a:p>
          <a:p>
            <a:r>
              <a:rPr lang="en-US" dirty="0">
                <a:hlinkClick r:id="rId6"/>
              </a:rPr>
              <a:t>http://www.sensorsportal.com/HTML/DIGEST/september_04/Pressure_sensor.htm</a:t>
            </a:r>
            <a:endParaRPr lang="fa-IR" dirty="0"/>
          </a:p>
          <a:p>
            <a:endParaRPr lang="en-US" dirty="0"/>
          </a:p>
          <a:p>
            <a:endParaRPr lang="en-US" dirty="0"/>
          </a:p>
          <a:p>
            <a:endParaRPr lang="en-US" dirty="0"/>
          </a:p>
        </p:txBody>
      </p:sp>
    </p:spTree>
    <p:extLst>
      <p:ext uri="{BB962C8B-B14F-4D97-AF65-F5344CB8AC3E}">
        <p14:creationId xmlns:p14="http://schemas.microsoft.com/office/powerpoint/2010/main" val="31194640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endParaRPr lang="en-US" dirty="0"/>
          </a:p>
          <a:p>
            <a:pPr algn="ctr"/>
            <a:endParaRPr lang="en-US" dirty="0"/>
          </a:p>
        </p:txBody>
      </p:sp>
      <p:sp>
        <p:nvSpPr>
          <p:cNvPr id="2" name="Title 1"/>
          <p:cNvSpPr>
            <a:spLocks noGrp="1"/>
          </p:cNvSpPr>
          <p:nvPr>
            <p:ph type="ctrTitle"/>
          </p:nvPr>
        </p:nvSpPr>
        <p:spPr/>
        <p:txBody>
          <a:bodyPr>
            <a:noAutofit/>
          </a:bodyPr>
          <a:lstStyle/>
          <a:p>
            <a:pPr rtl="1"/>
            <a:r>
              <a:rPr lang="fa-IR" sz="3200" b="1" kern="0" dirty="0">
                <a:solidFill>
                  <a:schemeClr val="bg1"/>
                </a:solidFill>
                <a:latin typeface="Times New Roman" pitchFamily="18" charset="0"/>
                <a:cs typeface="B Titr" pitchFamily="2" charset="-78"/>
              </a:rPr>
              <a:t>«حسگر های پیزو الکتریک»</a:t>
            </a:r>
            <a:br>
              <a:rPr lang="fa-IR" sz="3200" dirty="0">
                <a:solidFill>
                  <a:schemeClr val="bg1"/>
                </a:solidFill>
                <a:latin typeface="Times New Roman" pitchFamily="18" charset="0"/>
                <a:cs typeface="Times New Roman" pitchFamily="18" charset="0"/>
              </a:rPr>
            </a:br>
            <a:r>
              <a:rPr lang="en-US" sz="3200" dirty="0">
                <a:solidFill>
                  <a:schemeClr val="bg1"/>
                </a:solidFill>
                <a:latin typeface="Times New Roman" pitchFamily="18" charset="0"/>
                <a:cs typeface="Times New Roman" pitchFamily="18" charset="0"/>
              </a:rPr>
              <a:t> </a:t>
            </a:r>
            <a:r>
              <a:rPr lang="fa-IR" sz="3200" b="1" kern="0" dirty="0">
                <a:solidFill>
                  <a:schemeClr val="bg1"/>
                </a:solidFill>
                <a:latin typeface="Times New Roman" pitchFamily="18" charset="0"/>
                <a:cs typeface="B Titr" pitchFamily="2" charset="-78"/>
              </a:rPr>
              <a:t>لیست مراجع (برای مطالعه بیشتر)</a:t>
            </a:r>
            <a:endParaRPr lang="en-US" sz="3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C24450-E609-4A8B-B5DE-291917C48298}" type="slidenum">
              <a:rPr lang="en-US" smtClean="0"/>
              <a:pPr/>
              <a:t>82</a:t>
            </a:fld>
            <a:endParaRPr lang="en-US"/>
          </a:p>
        </p:txBody>
      </p:sp>
    </p:spTree>
    <p:extLst>
      <p:ext uri="{BB962C8B-B14F-4D97-AF65-F5344CB8AC3E}">
        <p14:creationId xmlns:p14="http://schemas.microsoft.com/office/powerpoint/2010/main" val="17462342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3DC24450-E609-4A8B-B5DE-291917C48298}" type="slidenum">
              <a:rPr lang="en-US" smtClean="0"/>
              <a:pPr/>
              <a:t>83</a:t>
            </a:fld>
            <a:endParaRPr lang="en-US"/>
          </a:p>
        </p:txBody>
      </p:sp>
      <p:sp>
        <p:nvSpPr>
          <p:cNvPr id="4" name="Content Placeholder 3"/>
          <p:cNvSpPr>
            <a:spLocks noGrp="1"/>
          </p:cNvSpPr>
          <p:nvPr>
            <p:ph sz="quarter" idx="1"/>
          </p:nvPr>
        </p:nvSpPr>
        <p:spPr/>
        <p:txBody>
          <a:bodyPr>
            <a:normAutofit lnSpcReduction="10000"/>
          </a:bodyPr>
          <a:lstStyle/>
          <a:p>
            <a:r>
              <a:rPr lang="en-US" b="1" dirty="0"/>
              <a:t>Fundamental Understanding of Piezoelectric Strain Sensors- </a:t>
            </a:r>
            <a:r>
              <a:rPr lang="en-US" dirty="0"/>
              <a:t>JAYANT SIROHI* AND INDERJIT CHOPRA </a:t>
            </a:r>
            <a:r>
              <a:rPr lang="en-US" i="1" dirty="0"/>
              <a:t>Alfred </a:t>
            </a:r>
            <a:r>
              <a:rPr lang="en-US" i="1" dirty="0" err="1"/>
              <a:t>Gessow</a:t>
            </a:r>
            <a:r>
              <a:rPr lang="en-US" i="1" dirty="0"/>
              <a:t> Rotorcraft Center, Department of Aerospace Engineering, University of Maryland, College Park, MD 20742</a:t>
            </a:r>
          </a:p>
          <a:p>
            <a:r>
              <a:rPr lang="en-US" dirty="0">
                <a:hlinkClick r:id="rId2"/>
              </a:rPr>
              <a:t>http://www.piezo.com/tech2intropiezotrans.html</a:t>
            </a:r>
            <a:endParaRPr lang="fa-IR" dirty="0"/>
          </a:p>
          <a:p>
            <a:r>
              <a:rPr lang="en-US" dirty="0">
                <a:hlinkClick r:id="rId3"/>
              </a:rPr>
              <a:t>http://www.noliac.com/tutorials/materials/constitutive-equations/</a:t>
            </a:r>
            <a:endParaRPr lang="fa-IR" dirty="0"/>
          </a:p>
          <a:p>
            <a:r>
              <a:rPr lang="en-US" dirty="0">
                <a:hlinkClick r:id="rId4"/>
              </a:rPr>
              <a:t>http://www.pcb.com/techsupport/tech_accel</a:t>
            </a:r>
            <a:endParaRPr lang="en-US" dirty="0"/>
          </a:p>
          <a:p>
            <a:r>
              <a:rPr lang="en-US" dirty="0">
                <a:hlinkClick r:id="rId5"/>
              </a:rPr>
              <a:t>https://www.pcb.com/techsupport/tech_pres.aspx</a:t>
            </a:r>
            <a:endParaRPr lang="en-US" dirty="0"/>
          </a:p>
          <a:p>
            <a:r>
              <a:rPr lang="en-US" dirty="0">
                <a:hlinkClick r:id="rId6"/>
              </a:rPr>
              <a:t>https://reinventedwheel.wordpress.com/2012/07/03/paper-fundamental-understanding-piezoelectric-strain-sensors/</a:t>
            </a:r>
            <a:endParaRPr lang="fa-IR" dirty="0"/>
          </a:p>
          <a:p>
            <a:endParaRPr lang="en-US" dirty="0"/>
          </a:p>
          <a:p>
            <a:endParaRPr lang="en-US" dirty="0"/>
          </a:p>
        </p:txBody>
      </p:sp>
    </p:spTree>
    <p:extLst>
      <p:ext uri="{BB962C8B-B14F-4D97-AF65-F5344CB8AC3E}">
        <p14:creationId xmlns:p14="http://schemas.microsoft.com/office/powerpoint/2010/main" val="26315228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84</a:t>
            </a:fld>
            <a:endParaRPr lang="en-US"/>
          </a:p>
        </p:txBody>
      </p:sp>
      <p:sp>
        <p:nvSpPr>
          <p:cNvPr id="4" name="Content Placeholder 3"/>
          <p:cNvSpPr>
            <a:spLocks noGrp="1"/>
          </p:cNvSpPr>
          <p:nvPr>
            <p:ph sz="quarter" idx="1"/>
          </p:nvPr>
        </p:nvSpPr>
        <p:spPr>
          <a:xfrm>
            <a:off x="597306" y="2780928"/>
            <a:ext cx="7772400" cy="1224136"/>
          </a:xfrm>
        </p:spPr>
        <p:txBody>
          <a:bodyPr>
            <a:noAutofit/>
          </a:bodyPr>
          <a:lstStyle/>
          <a:p>
            <a:pPr marL="0" indent="0" algn="ctr">
              <a:buNone/>
            </a:pPr>
            <a:r>
              <a:rPr lang="fa-IR" sz="8000" dirty="0">
                <a:solidFill>
                  <a:srgbClr val="0070C0"/>
                </a:solidFill>
                <a:cs typeface="B Titr" panose="00000700000000000000" pitchFamily="2" charset="-78"/>
              </a:rPr>
              <a:t>پایان</a:t>
            </a:r>
            <a:endParaRPr lang="en-US" sz="8000" dirty="0">
              <a:solidFill>
                <a:srgbClr val="0070C0"/>
              </a:solidFill>
              <a:cs typeface="B Titr" panose="00000700000000000000" pitchFamily="2" charset="-78"/>
            </a:endParaRPr>
          </a:p>
        </p:txBody>
      </p:sp>
    </p:spTree>
    <p:extLst>
      <p:ext uri="{BB962C8B-B14F-4D97-AF65-F5344CB8AC3E}">
        <p14:creationId xmlns:p14="http://schemas.microsoft.com/office/powerpoint/2010/main" val="2076898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3DC24450-E609-4A8B-B5DE-291917C48298}" type="slidenum">
              <a:rPr lang="en-US" smtClean="0"/>
              <a:pPr/>
              <a:t>9</a:t>
            </a:fld>
            <a:endParaRPr lang="en-US"/>
          </a:p>
        </p:txBody>
      </p:sp>
      <p:sp>
        <p:nvSpPr>
          <p:cNvPr id="4" name="Content Placeholder 3"/>
          <p:cNvSpPr>
            <a:spLocks noGrp="1"/>
          </p:cNvSpPr>
          <p:nvPr>
            <p:ph sz="quarter" idx="1"/>
          </p:nvPr>
        </p:nvSpPr>
        <p:spPr/>
        <p:txBody>
          <a:bodyPr/>
          <a:lstStyle/>
          <a:p>
            <a:pPr algn="r" rtl="1"/>
            <a:r>
              <a:rPr lang="fa-IR" dirty="0"/>
              <a:t>طی جنگ جهانی اول مبدل التراسونیک پیزو الکتریکی ساخته شد. </a:t>
            </a:r>
          </a:p>
          <a:p>
            <a:pPr algn="r" rtl="1"/>
            <a:r>
              <a:rPr lang="fa-IR" dirty="0"/>
              <a:t>این موفقیت باعث ایجاد موقعیت های استفاده از مواد پیزوالکتریک در کاربردهای زیر آبی شد. </a:t>
            </a:r>
          </a:p>
          <a:p>
            <a:pPr algn="r" rtl="1"/>
            <a:r>
              <a:rPr lang="fa-IR" dirty="0"/>
              <a:t>در طی جنگ جهانی دوم، تحقیقات در زمینه ی مواد پیزوالکتریک بوسیله ی آمریکا، شوروی سابق و ژاپن بسط داده شد. </a:t>
            </a:r>
          </a:p>
          <a:p>
            <a:pPr algn="r" rtl="1"/>
            <a:r>
              <a:rPr lang="fa-IR" dirty="0"/>
              <a:t>محدودیت های ساخت این مواد از تجاری شدن آنها جلوگیری می کرد اما این مسأله نیز پس از کشف باریم تیتانات و سرب زیرکونا تیتانا در دهه های ۱۹۴۰، ۱۹۵۰ برطرف شد. </a:t>
            </a:r>
          </a:p>
          <a:p>
            <a:pPr algn="r" rtl="1"/>
            <a:r>
              <a:rPr lang="fa-IR" dirty="0"/>
              <a:t>بیش از 50 سال است که سنسور های پیزو الکتریک برای اندازه گیری فرایندهای مختلف به صورت یک وسیله رایج در آمده اند.</a:t>
            </a:r>
          </a:p>
          <a:p>
            <a:pPr algn="r" rtl="1"/>
            <a:endParaRPr lang="en-US" dirty="0"/>
          </a:p>
          <a:p>
            <a:pPr marL="0" indent="0" algn="r" rtl="1">
              <a:buNone/>
            </a:pPr>
            <a:endParaRPr lang="en-US" dirty="0"/>
          </a:p>
        </p:txBody>
      </p:sp>
    </p:spTree>
    <p:extLst>
      <p:ext uri="{BB962C8B-B14F-4D97-AF65-F5344CB8AC3E}">
        <p14:creationId xmlns:p14="http://schemas.microsoft.com/office/powerpoint/2010/main" val="42223010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8858</TotalTime>
  <Words>2815</Words>
  <Application>Microsoft Office PowerPoint</Application>
  <PresentationFormat>On-screen Show (4:3)</PresentationFormat>
  <Paragraphs>501</Paragraphs>
  <Slides>84</Slides>
  <Notes>7</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Equity</vt:lpstr>
      <vt:lpstr>مکاترونیک حسگر های پیزو الکتریک</vt:lpstr>
      <vt:lpstr>سرفصل مطالب</vt:lpstr>
      <vt:lpstr>«حسگر های پیزو الکتریک» تاریخچه و معرفی</vt:lpstr>
      <vt:lpstr>تاریخچه و  اساس اثر پیزوالکتریک</vt:lpstr>
      <vt:lpstr>PowerPoint Presentation</vt:lpstr>
      <vt:lpstr>اثر پیزوالکتریک مستقیم و معکوس : </vt:lpstr>
      <vt:lpstr>PowerPoint Presentation</vt:lpstr>
      <vt:lpstr>PowerPoint Presentation</vt:lpstr>
      <vt:lpstr>PowerPoint Presentation</vt:lpstr>
      <vt:lpstr>«حسگر های پیزو الکتریک» فرایند تولید</vt:lpstr>
      <vt:lpstr>فرایند تولید</vt:lpstr>
      <vt:lpstr>PowerPoint Presentation</vt:lpstr>
      <vt:lpstr>PowerPoint Presentation</vt:lpstr>
      <vt:lpstr>PowerPoint Presentation</vt:lpstr>
      <vt:lpstr>PowerPoint Presentation</vt:lpstr>
      <vt:lpstr>«حسگر های پیزو الکتریک» انواع مواد پیزو الکتریک</vt:lpstr>
      <vt:lpstr>انواع مواد پیزوالکتریک</vt:lpstr>
      <vt:lpstr>انواع مواد پیزوالکتریک</vt:lpstr>
      <vt:lpstr>انواع مواد پیزوالکتریک</vt:lpstr>
      <vt:lpstr>انواع مواد پیزوالکتریک</vt:lpstr>
      <vt:lpstr>انواع مواد پیزوالکتریک</vt:lpstr>
      <vt:lpstr>«حسگر های پیزو الکتریک» سنسور های پیزو الکتریک</vt:lpstr>
      <vt:lpstr>مقایسه سرامیک ها و تک بلوره ها</vt:lpstr>
      <vt:lpstr>PowerPoint Presentation</vt:lpstr>
      <vt:lpstr>PowerPoint Presentation</vt:lpstr>
      <vt:lpstr>«حسگر های پیزو الکتریک» روابط ریاضی مواد پیزوالکتریک </vt:lpstr>
      <vt:lpstr>PowerPoint Presentation</vt:lpstr>
      <vt:lpstr>PowerPoint Presentation</vt:lpstr>
      <vt:lpstr>PowerPoint Presentation</vt:lpstr>
      <vt:lpstr>عنوان 1</vt:lpstr>
      <vt:lpstr>PowerPoint Presentation</vt:lpstr>
      <vt:lpstr>«حسگر های پیزو الکتریک» کاربرد ها</vt:lpstr>
      <vt:lpstr>مثال هیی از کاربرد مواد پیزو الکتریک</vt:lpstr>
      <vt:lpstr>PowerPoint Presentation</vt:lpstr>
      <vt:lpstr>PowerPoint Presentation</vt:lpstr>
      <vt:lpstr>PowerPoint Presentation</vt:lpstr>
      <vt:lpstr>PowerPoint Presentation</vt:lpstr>
      <vt:lpstr>PowerPoint Presentation</vt:lpstr>
      <vt:lpstr>«حسگر های پیزو الکتریک»  شتاب سنج پیزوالکترونیک</vt:lpstr>
      <vt:lpstr> شتاب سنج پیزوالکترونیک</vt:lpstr>
      <vt:lpstr>۱- نوع برشی (Shear Mode)</vt:lpstr>
      <vt:lpstr>PowerPoint Presentation</vt:lpstr>
      <vt:lpstr>۲- نوع  خمشی (Flexural Mode) </vt:lpstr>
      <vt:lpstr>PowerPoint Presentation</vt:lpstr>
      <vt:lpstr>3- حالت فشاری (Compression Mode)</vt:lpstr>
      <vt:lpstr>upright</vt:lpstr>
      <vt:lpstr>upright</vt:lpstr>
      <vt:lpstr>Inverted compression</vt:lpstr>
      <vt:lpstr>Isolated compression</vt:lpstr>
      <vt:lpstr>«حسگر های پیزو الکتریک» فشار سنج پیزوالکتریک</vt:lpstr>
      <vt:lpstr>سنسور های فشار پیزوالکتریک</vt:lpstr>
      <vt:lpstr>موارد تشخیص  سنسور فشار پیزوالکتریک:</vt:lpstr>
      <vt:lpstr>مزایای سنجش فشار با این نوع سنسور :</vt:lpstr>
      <vt:lpstr>«حسگر های پیزو الکتریک» بررسی مداری سنسور پیزوالکتریک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 سنسور فشار پیزو الکتریکی در اختیار داریم که خروجی از ۰.۵ تا ۱۱.۵ ولت را متناسب با ضربه وارده بر سنسور تولید میکند. میخواهیم خروجی این سنسور را به ADC آی سی ATMega 8   داده و شدت ضربات وارده را در چند سطح (بعنوان مثال : ضربه محکم ، متوسط، ضعیف) </vt:lpstr>
      <vt:lpstr>«حسگر های پیزو الکتریک» مناسب سازی سیگنال مزایا ، معایب و محدودیت ها</vt:lpstr>
      <vt:lpstr>SIGNAL CONDITIONING </vt:lpstr>
      <vt:lpstr>مزایای سنسور های پیزوالکتریک</vt:lpstr>
      <vt:lpstr>مزایای سنسور های پیزوالکتریک</vt:lpstr>
      <vt:lpstr>مشخصه هایی که هنگام انتخاب سنسور باید به آنها توجه کرد</vt:lpstr>
      <vt:lpstr>«حسگر های پیزو الکتریک»  اطلاعات و نحوه خرید</vt:lpstr>
      <vt:lpstr>فروشگاه بل الكترونيک www.Iran-module.ir</vt:lpstr>
      <vt:lpstr>www.Paytakht-elec.com</vt:lpstr>
      <vt:lpstr>www.Roboeq.ir</vt:lpstr>
      <vt:lpstr>www.Shop.aftabrayaneh.com</vt:lpstr>
      <vt:lpstr>«حسگر های پیزو الکتریک» لیست مراجع</vt:lpstr>
      <vt:lpstr>منابع</vt:lpstr>
      <vt:lpstr>PowerPoint Presentation</vt:lpstr>
      <vt:lpstr>PowerPoint Presentation</vt:lpstr>
      <vt:lpstr> منابع تصاویر</vt:lpstr>
      <vt:lpstr>PowerPoint Presentation</vt:lpstr>
      <vt:lpstr>PowerPoint Presentation</vt:lpstr>
      <vt:lpstr>«حسگر های پیزو الکتریک»  لیست مراجع (برای مطالعه بیشتر)</vt:lpstr>
      <vt:lpstr>PowerPoint Presentation</vt:lpstr>
      <vt:lpstr>PowerPoint Presentation</vt:lpstr>
    </vt:vector>
  </TitlesOfParts>
  <Company>University of Tehran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 Shamaghdari</dc:creator>
  <cp:lastModifiedBy>Unknown User</cp:lastModifiedBy>
  <cp:revision>683</cp:revision>
  <dcterms:created xsi:type="dcterms:W3CDTF">2012-06-16T21:10:19Z</dcterms:created>
  <dcterms:modified xsi:type="dcterms:W3CDTF">2018-10-24T14:12:58Z</dcterms:modified>
</cp:coreProperties>
</file>